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9"/>
  </p:notesMasterIdLst>
  <p:sldIdLst>
    <p:sldId id="383" r:id="rId5"/>
    <p:sldId id="384" r:id="rId6"/>
    <p:sldId id="385" r:id="rId7"/>
    <p:sldId id="386" r:id="rId8"/>
    <p:sldId id="387" r:id="rId9"/>
    <p:sldId id="388" r:id="rId10"/>
    <p:sldId id="389" r:id="rId11"/>
    <p:sldId id="390" r:id="rId12"/>
    <p:sldId id="391" r:id="rId13"/>
    <p:sldId id="392" r:id="rId14"/>
    <p:sldId id="393" r:id="rId15"/>
    <p:sldId id="394" r:id="rId16"/>
    <p:sldId id="395" r:id="rId17"/>
    <p:sldId id="38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0B3BD1-7CC2-493E-989D-819598E92E42}" v="3" dt="2026-02-05T13:13:59.4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0" autoAdjust="0"/>
    <p:restoredTop sz="85158" autoAdjust="0"/>
  </p:normalViewPr>
  <p:slideViewPr>
    <p:cSldViewPr snapToGrid="0">
      <p:cViewPr varScale="1">
        <p:scale>
          <a:sx n="90" d="100"/>
          <a:sy n="90" d="100"/>
        </p:scale>
        <p:origin x="91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0T13:37:43.158" v="4" actId="6549"/>
      <pc:docMkLst>
        <pc:docMk/>
      </pc:docMkLst>
      <pc:sldChg chg="add">
        <pc:chgData name="Caitlin Coleman" userId="96f87ca1-0e64-4ae8-8d77-98757b85df0b" providerId="ADAL" clId="{DDA6BCD5-DC0D-434C-93A0-51E2BCD25B34}" dt="2026-01-20T13:37:02.329" v="0"/>
        <pc:sldMkLst>
          <pc:docMk/>
          <pc:sldMk cId="638513902" sldId="382"/>
        </pc:sldMkLst>
      </pc:sldChg>
      <pc:sldChg chg="add">
        <pc:chgData name="Caitlin Coleman" userId="96f87ca1-0e64-4ae8-8d77-98757b85df0b" providerId="ADAL" clId="{DDA6BCD5-DC0D-434C-93A0-51E2BCD25B34}" dt="2026-01-20T13:37:19.350" v="1"/>
        <pc:sldMkLst>
          <pc:docMk/>
          <pc:sldMk cId="4059173629" sldId="383"/>
        </pc:sldMkLst>
      </pc:sldChg>
      <pc:sldChg chg="modSp add mod">
        <pc:chgData name="Caitlin Coleman" userId="96f87ca1-0e64-4ae8-8d77-98757b85df0b" providerId="ADAL" clId="{DDA6BCD5-DC0D-434C-93A0-51E2BCD25B34}" dt="2026-01-20T13:37:30.271" v="3" actId="6549"/>
        <pc:sldMkLst>
          <pc:docMk/>
          <pc:sldMk cId="2685916457" sldId="384"/>
        </pc:sldMkLst>
        <pc:spChg chg="mod">
          <ac:chgData name="Caitlin Coleman" userId="96f87ca1-0e64-4ae8-8d77-98757b85df0b" providerId="ADAL" clId="{DDA6BCD5-DC0D-434C-93A0-51E2BCD25B34}" dt="2026-01-20T13:37:30.271" v="3" actId="6549"/>
          <ac:spMkLst>
            <pc:docMk/>
            <pc:sldMk cId="2685916457" sldId="384"/>
            <ac:spMk id="26" creationId="{00000000-0000-0000-0000-000000000000}"/>
          </ac:spMkLst>
        </pc:spChg>
      </pc:sldChg>
      <pc:sldChg chg="add">
        <pc:chgData name="Caitlin Coleman" userId="96f87ca1-0e64-4ae8-8d77-98757b85df0b" providerId="ADAL" clId="{DDA6BCD5-DC0D-434C-93A0-51E2BCD25B34}" dt="2026-01-20T13:37:19.350" v="1"/>
        <pc:sldMkLst>
          <pc:docMk/>
          <pc:sldMk cId="3794363808" sldId="385"/>
        </pc:sldMkLst>
      </pc:sldChg>
      <pc:sldChg chg="add">
        <pc:chgData name="Caitlin Coleman" userId="96f87ca1-0e64-4ae8-8d77-98757b85df0b" providerId="ADAL" clId="{DDA6BCD5-DC0D-434C-93A0-51E2BCD25B34}" dt="2026-01-20T13:37:19.350" v="1"/>
        <pc:sldMkLst>
          <pc:docMk/>
          <pc:sldMk cId="3740046802" sldId="386"/>
        </pc:sldMkLst>
      </pc:sldChg>
      <pc:sldChg chg="add">
        <pc:chgData name="Caitlin Coleman" userId="96f87ca1-0e64-4ae8-8d77-98757b85df0b" providerId="ADAL" clId="{DDA6BCD5-DC0D-434C-93A0-51E2BCD25B34}" dt="2026-01-20T13:37:19.350" v="1"/>
        <pc:sldMkLst>
          <pc:docMk/>
          <pc:sldMk cId="3256329777" sldId="387"/>
        </pc:sldMkLst>
      </pc:sldChg>
      <pc:sldChg chg="add">
        <pc:chgData name="Caitlin Coleman" userId="96f87ca1-0e64-4ae8-8d77-98757b85df0b" providerId="ADAL" clId="{DDA6BCD5-DC0D-434C-93A0-51E2BCD25B34}" dt="2026-01-20T13:37:19.350" v="1"/>
        <pc:sldMkLst>
          <pc:docMk/>
          <pc:sldMk cId="3287073685" sldId="388"/>
        </pc:sldMkLst>
      </pc:sldChg>
      <pc:sldChg chg="add">
        <pc:chgData name="Caitlin Coleman" userId="96f87ca1-0e64-4ae8-8d77-98757b85df0b" providerId="ADAL" clId="{DDA6BCD5-DC0D-434C-93A0-51E2BCD25B34}" dt="2026-01-20T13:37:19.350" v="1"/>
        <pc:sldMkLst>
          <pc:docMk/>
          <pc:sldMk cId="2183417608" sldId="389"/>
        </pc:sldMkLst>
      </pc:sldChg>
      <pc:sldChg chg="add">
        <pc:chgData name="Caitlin Coleman" userId="96f87ca1-0e64-4ae8-8d77-98757b85df0b" providerId="ADAL" clId="{DDA6BCD5-DC0D-434C-93A0-51E2BCD25B34}" dt="2026-01-20T13:37:19.350" v="1"/>
        <pc:sldMkLst>
          <pc:docMk/>
          <pc:sldMk cId="3283919500" sldId="390"/>
        </pc:sldMkLst>
      </pc:sldChg>
      <pc:sldChg chg="add">
        <pc:chgData name="Caitlin Coleman" userId="96f87ca1-0e64-4ae8-8d77-98757b85df0b" providerId="ADAL" clId="{DDA6BCD5-DC0D-434C-93A0-51E2BCD25B34}" dt="2026-01-20T13:37:19.350" v="1"/>
        <pc:sldMkLst>
          <pc:docMk/>
          <pc:sldMk cId="2801650662" sldId="391"/>
        </pc:sldMkLst>
      </pc:sldChg>
      <pc:sldChg chg="add">
        <pc:chgData name="Caitlin Coleman" userId="96f87ca1-0e64-4ae8-8d77-98757b85df0b" providerId="ADAL" clId="{DDA6BCD5-DC0D-434C-93A0-51E2BCD25B34}" dt="2026-01-20T13:37:19.350" v="1"/>
        <pc:sldMkLst>
          <pc:docMk/>
          <pc:sldMk cId="4056144191" sldId="392"/>
        </pc:sldMkLst>
      </pc:sldChg>
      <pc:sldChg chg="add">
        <pc:chgData name="Caitlin Coleman" userId="96f87ca1-0e64-4ae8-8d77-98757b85df0b" providerId="ADAL" clId="{DDA6BCD5-DC0D-434C-93A0-51E2BCD25B34}" dt="2026-01-20T13:37:19.350" v="1"/>
        <pc:sldMkLst>
          <pc:docMk/>
          <pc:sldMk cId="1477889242" sldId="393"/>
        </pc:sldMkLst>
      </pc:sldChg>
      <pc:sldChg chg="add">
        <pc:chgData name="Caitlin Coleman" userId="96f87ca1-0e64-4ae8-8d77-98757b85df0b" providerId="ADAL" clId="{DDA6BCD5-DC0D-434C-93A0-51E2BCD25B34}" dt="2026-01-20T13:37:19.350" v="1"/>
        <pc:sldMkLst>
          <pc:docMk/>
          <pc:sldMk cId="2759461837" sldId="394"/>
        </pc:sldMkLst>
      </pc:sldChg>
      <pc:sldChg chg="modSp add mod">
        <pc:chgData name="Caitlin Coleman" userId="96f87ca1-0e64-4ae8-8d77-98757b85df0b" providerId="ADAL" clId="{DDA6BCD5-DC0D-434C-93A0-51E2BCD25B34}" dt="2026-01-20T13:37:43.158" v="4" actId="6549"/>
        <pc:sldMkLst>
          <pc:docMk/>
          <pc:sldMk cId="886766965" sldId="395"/>
        </pc:sldMkLst>
        <pc:spChg chg="mod">
          <ac:chgData name="Caitlin Coleman" userId="96f87ca1-0e64-4ae8-8d77-98757b85df0b" providerId="ADAL" clId="{DDA6BCD5-DC0D-434C-93A0-51E2BCD25B34}" dt="2026-01-20T13:37:43.158" v="4" actId="6549"/>
          <ac:spMkLst>
            <pc:docMk/>
            <pc:sldMk cId="886766965" sldId="395"/>
            <ac:spMk id="2" creationId="{C5DB8344-A738-842F-2EC6-4540681CE6F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9250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4704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72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2021:</a:t>
            </a:r>
          </a:p>
          <a:p>
            <a:r>
              <a:rPr lang="en-US" dirty="0"/>
              <a:t>8.623 million (unemployed people)/161.204 million people (labor force) = 0.0534912 x 100 = 5.3%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6149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5A052-1961-444D-B29E-8507531A8B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786226" y="2303388"/>
            <a:ext cx="8502316"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059173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Current Population Survey (CPS)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monthly survey conducted by the U.S. Census Bureau collecting unemployment data&#10;&#10;Basis of the Bureau of Labor Statistics’ unemployment reports&#10;&#10;Breaks the number of unemployed down by state, industry, urban/rural areas, gender, race/ethnicity, and level of education&#10;&#10;Also includes information on length of unemployment and how people became unemployed">
            <a:extLst>
              <a:ext uri="{FF2B5EF4-FFF2-40B4-BE49-F238E27FC236}">
                <a16:creationId xmlns:a16="http://schemas.microsoft.com/office/drawing/2014/main" id="{C112A45B-7C3F-D68B-A466-5292769EC7CB}"/>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monthly survey conducted by the U.S. Census Bureau collecting unemployment data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Basis of the Bureau of Labor Statistics’ unemployment reports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Breaks the number of unemployed down by state, industry, urban/rural areas, gender, race/ethnicity, and level of education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Also includes information on length of unemployment and how people became unemployed</a:t>
              </a:r>
            </a:p>
          </p:txBody>
        </p:sp>
      </p:grpSp>
    </p:spTree>
    <p:extLst>
      <p:ext uri="{BB962C8B-B14F-4D97-AF65-F5344CB8AC3E}">
        <p14:creationId xmlns:p14="http://schemas.microsoft.com/office/powerpoint/2010/main" val="4056144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Complications of Measuring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always complications in measuring un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always complications in measuring unemployment.</a:t>
              </a:r>
            </a:p>
          </p:txBody>
        </p:sp>
      </p:grpSp>
      <p:grpSp>
        <p:nvGrpSpPr>
          <p:cNvPr id="20" name="Group 19" descr="For example, what about people who do not have jobs and would work but were discouraged by the lack of jobs and stopped looking?"/>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what about people who do not have jobs and would work but were discouraged by the lack of jobs and stopped looking?</a:t>
              </a:r>
            </a:p>
          </p:txBody>
        </p:sp>
      </p:grpSp>
      <p:grpSp>
        <p:nvGrpSpPr>
          <p:cNvPr id="23" name="Group 22" descr="Other people may have a job like yard work, childcare, or cleaning houses but are not reporting the income earned to the tax authorities."/>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Other people may have a job like yard work, childcare, or cleaning houses but are not reporting the income earned to the tax authorities.</a:t>
              </a:r>
            </a:p>
          </p:txBody>
        </p:sp>
      </p:grpSp>
      <p:grpSp>
        <p:nvGrpSpPr>
          <p:cNvPr id="5" name="Group 4" descr="Economic researchers at the BLS publish a wide array of surveys and reports that try to measure these kinds of issues.">
            <a:extLst>
              <a:ext uri="{FF2B5EF4-FFF2-40B4-BE49-F238E27FC236}">
                <a16:creationId xmlns:a16="http://schemas.microsoft.com/office/drawing/2014/main" id="{1E3A2A83-974A-FFA3-4436-673A69B6BA60}"/>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researchers at the BLS publish a wide array of surveys and reports that try to measure these kinds of issues.</a:t>
              </a:r>
            </a:p>
          </p:txBody>
        </p:sp>
      </p:grpSp>
    </p:spTree>
    <p:extLst>
      <p:ext uri="{BB962C8B-B14F-4D97-AF65-F5344CB8AC3E}">
        <p14:creationId xmlns:p14="http://schemas.microsoft.com/office/powerpoint/2010/main" val="1477889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2B5539AC-FFDB-2E7A-2474-F85014EB97C3}"/>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Discussion</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28CC0FE-0D58-8A52-35A4-39ACCAE49666}"/>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2759461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C5DB8344-A738-842F-2EC6-4540681CE6FF}"/>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DA3F9AFB-B2FA-041A-1B10-1FED711A0FC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imposes high costs, both on individuals and the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Unemployed individuals suffer from loss of income and stress.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economy with high unemployment pays the opportunity cost of unused resources.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be counted as unemployed, a person without a job must be willing and able to work and actively looking for work; otherwise, the individual is counted as out of the labor force.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886766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638513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human costs of unemployment alone would justify making it a public policy priority to have a low level of unemployment.">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human costs of unemployment alone would justify making it a public policy priority to have a low level of unemployment.</a:t>
              </a:r>
            </a:p>
          </p:txBody>
        </p:sp>
      </p:grpSp>
      <p:grpSp>
        <p:nvGrpSpPr>
          <p:cNvPr id="10" name="Group 9" descr="Unemployment includes economic costs to the broader society.">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includes economic costs to the broader society.</a:t>
              </a:r>
            </a:p>
          </p:txBody>
        </p:sp>
      </p:grpSp>
      <p:grpSp>
        <p:nvGrpSpPr>
          <p:cNvPr id="13" name="Group 12" descr="When millions of unemployed but willing workers cannot find jobs, economic resources are unused.">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millions of unemployed but willing workers cannot find jobs, economic resources are unused.</a:t>
              </a:r>
            </a:p>
          </p:txBody>
        </p:sp>
      </p:grpSp>
      <p:grpSp>
        <p:nvGrpSpPr>
          <p:cNvPr id="16" name="Group 15" descr="The opportunity cost of unemployment is the output that the unemployed workers could have produced.">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unemployment is the output that the unemployed workers could have produced.</a:t>
              </a:r>
            </a:p>
          </p:txBody>
        </p:sp>
      </p:grpSp>
    </p:spTree>
    <p:extLst>
      <p:ext uri="{BB962C8B-B14F-4D97-AF65-F5344CB8AC3E}">
        <p14:creationId xmlns:p14="http://schemas.microsoft.com/office/powerpoint/2010/main" val="2685916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10116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Economists Define and Compute Unemployment Rate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News reports typically describe unemployment as a percentage or a rate.">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News reports typically describe unemployment as a percentage or a rate.</a:t>
              </a:r>
            </a:p>
          </p:txBody>
        </p:sp>
      </p:grpSp>
      <p:grpSp>
        <p:nvGrpSpPr>
          <p:cNvPr id="13" name="Group 12" descr="The large rises in the unemployment rate that occurred during the Great Recession meant large numbers of job losses.">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large rises in the unemployment rate that occurred during the Great Recession meant large numbers of job losses.</a:t>
              </a:r>
            </a:p>
          </p:txBody>
        </p:sp>
      </p:grpSp>
      <p:grpSp>
        <p:nvGrpSpPr>
          <p:cNvPr id="16" name="Group 15" descr="In November 2009, at the peak of the recession, about 15 million people were out of work.">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November 2009, at the peak of the recession, about 15 million people were out of work.</a:t>
              </a:r>
            </a:p>
          </p:txBody>
        </p:sp>
      </p:grpSp>
      <p:grpSp>
        <p:nvGrpSpPr>
          <p:cNvPr id="19" name="Group 18" descr="The economic shutdown that accompanied the COVID-19 pandemic in 2020 resulted in record-breaking unemployment.">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economic shutdown that accompanied the COVID-19 pandemic in 2020 resulted in record-breaking unemployment.</a:t>
              </a:r>
            </a:p>
          </p:txBody>
        </p:sp>
      </p:grpSp>
      <p:grpSp>
        <p:nvGrpSpPr>
          <p:cNvPr id="23" name="Group 22" descr="The total number of unemployed in the U.S. in April 2020 was 23.1 million, and the unemployment rate reached 14.7%, which was the highest rate since the Great Depression.">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3794363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Who Is Unemployed?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3740046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Key Groups in Employment/Unemployment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mployed: people currently working for pa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Employed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people currently working for pay</a:t>
              </a:r>
            </a:p>
          </p:txBody>
        </p:sp>
      </p:grpSp>
      <p:grpSp>
        <p:nvGrpSpPr>
          <p:cNvPr id="20" name="Group 19" descr="Unemployed: people who are out of work and actively looking for a job"/>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Unemployed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people who are out of work and actively looking for a job</a:t>
              </a:r>
            </a:p>
          </p:txBody>
        </p:sp>
      </p:grpSp>
      <p:grpSp>
        <p:nvGrpSpPr>
          <p:cNvPr id="23" name="Group 22" descr="Out of the labor force: people who are not working for pay and NOT actively looking for a job"/>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Out of the labor force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people who are not working for pay and NOT actively looking for a job</a:t>
              </a:r>
            </a:p>
          </p:txBody>
        </p:sp>
      </p:grpSp>
      <p:grpSp>
        <p:nvGrpSpPr>
          <p:cNvPr id="5" name="Group 4" descr="Labor force: the number of employed people plus the number of unemployed people">
            <a:extLst>
              <a:ext uri="{FF2B5EF4-FFF2-40B4-BE49-F238E27FC236}">
                <a16:creationId xmlns:a16="http://schemas.microsoft.com/office/drawing/2014/main" id="{A1546E23-46BA-8C41-0174-01F58A28B9E6}"/>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Labor force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number of employed people plus the number of unemployed people</a:t>
              </a:r>
            </a:p>
          </p:txBody>
        </p:sp>
      </p:grpSp>
    </p:spTree>
    <p:extLst>
      <p:ext uri="{BB962C8B-B14F-4D97-AF65-F5344CB8AC3E}">
        <p14:creationId xmlns:p14="http://schemas.microsoft.com/office/powerpoint/2010/main" val="3256329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Calculating the Unemployment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1524001" y="1341776"/>
            <a:ext cx="9273061"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Census Bureau carries out a monthly survey to determine the number of people in the labor force in the U.S.</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is the percentage of the people in the U.S. that are unemployed, calculated this way:</a:t>
            </a:r>
          </a:p>
        </p:txBody>
      </p:sp>
      <p:pic>
        <p:nvPicPr>
          <p:cNvPr id="6" name="Picture 5" descr="the number of unemployed people divided by the number of people in the labor force multiplied by 100">
            <a:extLst>
              <a:ext uri="{FF2B5EF4-FFF2-40B4-BE49-F238E27FC236}">
                <a16:creationId xmlns:a16="http://schemas.microsoft.com/office/drawing/2014/main" id="{5C513A8C-0C16-59E2-BA10-7F625BC5D7E2}"/>
              </a:ext>
            </a:extLst>
          </p:cNvPr>
          <p:cNvPicPr>
            <a:picLocks noChangeAspect="1"/>
          </p:cNvPicPr>
          <p:nvPr/>
        </p:nvPicPr>
        <p:blipFill>
          <a:blip r:embed="rId3"/>
          <a:stretch>
            <a:fillRect/>
          </a:stretch>
        </p:blipFill>
        <p:spPr>
          <a:xfrm>
            <a:off x="3462320" y="3525174"/>
            <a:ext cx="5396421" cy="851484"/>
          </a:xfrm>
          <a:prstGeom prst="rect">
            <a:avLst/>
          </a:prstGeom>
        </p:spPr>
      </p:pic>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marR="0" lvl="0" indent="-256032"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using numbers from 2021:</a:t>
            </a:r>
          </a:p>
        </p:txBody>
      </p:sp>
      <p:pic>
        <p:nvPicPr>
          <p:cNvPr id="8" name="Picture 7" descr="8.623 million (unemployed people) divided by 161.204 million people (labor force) equals 0.0534912 multiplied by 100 equals 5.3%">
            <a:extLst>
              <a:ext uri="{FF2B5EF4-FFF2-40B4-BE49-F238E27FC236}">
                <a16:creationId xmlns:a16="http://schemas.microsoft.com/office/drawing/2014/main" id="{756DB20A-5506-4609-E98B-5E4B0A7A4652}"/>
              </a:ext>
            </a:extLst>
          </p:cNvPr>
          <p:cNvPicPr>
            <a:picLocks noChangeAspect="1"/>
          </p:cNvPicPr>
          <p:nvPr/>
        </p:nvPicPr>
        <p:blipFill>
          <a:blip r:embed="rId4"/>
          <a:stretch>
            <a:fillRect/>
          </a:stretch>
        </p:blipFill>
        <p:spPr>
          <a:xfrm>
            <a:off x="2736301" y="4946703"/>
            <a:ext cx="7328998" cy="941123"/>
          </a:xfrm>
          <a:prstGeom prst="rect">
            <a:avLst/>
          </a:prstGeom>
        </p:spPr>
      </p:pic>
    </p:spTree>
    <p:extLst>
      <p:ext uri="{BB962C8B-B14F-4D97-AF65-F5344CB8AC3E}">
        <p14:creationId xmlns:p14="http://schemas.microsoft.com/office/powerpoint/2010/main" val="3287073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Hidden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with the out-of-the-labor-force category, there are still some people who are mislabeled in the process of categoriz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with the out-of-the-labor-force category, there are still some people who are mislabeled in the process of categorization.</a:t>
              </a:r>
            </a:p>
          </p:txBody>
        </p:sp>
      </p:grpSp>
      <p:grpSp>
        <p:nvGrpSpPr>
          <p:cNvPr id="20" name="Group 19" descr="Individuals that fall under the umbrella of &quot;hidden unemployment&quot; can be identified as discouraged or underemployed."/>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Individuals that fall under the umbrella of "hidden unemployment" can be identified as discouraged or underemployed.</a:t>
              </a:r>
            </a:p>
          </p:txBody>
        </p:sp>
      </p:grpSp>
      <p:grpSp>
        <p:nvGrpSpPr>
          <p:cNvPr id="23" name="Group 22" descr="Discouraged workers are no longer counted in the unemployed group since they are not actively looking for work."/>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Discouraged workers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no longer counted in the unemployed group since they are not actively looking for work.</a:t>
              </a:r>
            </a:p>
          </p:txBody>
        </p:sp>
      </p:grpSp>
      <p:grpSp>
        <p:nvGrpSpPr>
          <p:cNvPr id="5" name="Group 4" descr="An example of someone who is underemployed is an individual with a college degree in finance who has a job as a cashier.">
            <a:extLst>
              <a:ext uri="{FF2B5EF4-FFF2-40B4-BE49-F238E27FC236}">
                <a16:creationId xmlns:a16="http://schemas.microsoft.com/office/drawing/2014/main" id="{22053209-D22F-E0EC-4025-F1F64B048233}"/>
              </a:ext>
            </a:extLst>
          </p:cNvPr>
          <p:cNvGrpSpPr/>
          <p:nvPr/>
        </p:nvGrpSpPr>
        <p:grpSpPr>
          <a:xfrm>
            <a:off x="2066922" y="4261423"/>
            <a:ext cx="8058154" cy="806935"/>
            <a:chOff x="2066922" y="4261423"/>
            <a:chExt cx="8058154" cy="806935"/>
          </a:xfrm>
        </p:grpSpPr>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someone who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underemployed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an individual with a college degree in finance who has a job as a cashier.</a:t>
              </a:r>
            </a:p>
          </p:txBody>
        </p:sp>
      </p:grpSp>
    </p:spTree>
    <p:extLst>
      <p:ext uri="{BB962C8B-B14F-4D97-AF65-F5344CB8AC3E}">
        <p14:creationId xmlns:p14="http://schemas.microsoft.com/office/powerpoint/2010/main" val="2183417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Labor Force Participation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ercentage of adults aged 16 and older in an economy that are either unemployed or employed and looking for a job."/>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of adults aged 16 and older in an economy that are either unemployed or employed and looking for a job.</a:t>
              </a:r>
            </a:p>
          </p:txBody>
        </p:sp>
      </p:grpSp>
      <p:pic>
        <p:nvPicPr>
          <p:cNvPr id="5" name="Picture 4" descr="labor force participation rate equals employed plus unemployed divided by total adult population multiplied by 100">
            <a:extLst>
              <a:ext uri="{FF2B5EF4-FFF2-40B4-BE49-F238E27FC236}">
                <a16:creationId xmlns:a16="http://schemas.microsoft.com/office/drawing/2014/main" id="{B4CF39BD-DE7C-C78D-332F-6FF25F5347E0}"/>
              </a:ext>
            </a:extLst>
          </p:cNvPr>
          <p:cNvPicPr>
            <a:picLocks noChangeAspect="1"/>
          </p:cNvPicPr>
          <p:nvPr/>
        </p:nvPicPr>
        <p:blipFill>
          <a:blip r:embed="rId3"/>
          <a:stretch>
            <a:fillRect/>
          </a:stretch>
        </p:blipFill>
        <p:spPr>
          <a:xfrm>
            <a:off x="2066922" y="2469390"/>
            <a:ext cx="8058154" cy="812683"/>
          </a:xfrm>
          <a:prstGeom prst="rect">
            <a:avLst/>
          </a:prstGeom>
        </p:spPr>
      </p:pic>
      <p:grpSp>
        <p:nvGrpSpPr>
          <p:cNvPr id="23" name="Group 22" descr="This number began climbing in the 1960s, with more women entering the workforce, and peaked in late 1999 to early 2000."/>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number began climbing in the 1960s, with more women entering the workforce, and peaked in late 1999 to early 2000.</a:t>
              </a:r>
            </a:p>
          </p:txBody>
        </p:sp>
      </p:grpSp>
    </p:spTree>
    <p:extLst>
      <p:ext uri="{BB962C8B-B14F-4D97-AF65-F5344CB8AC3E}">
        <p14:creationId xmlns:p14="http://schemas.microsoft.com/office/powerpoint/2010/main" val="3283919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Establishment Payroll Survey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report that shows the number of jobs created each month in the U.S.&#10;&#10;Conducted by the Bureau of Labor Statistics&#10;&#10;A survey of about 147,000 businesses and government agencies&#10;&#10;Creates payroll estimates by counting all employees, the average number of weekly hours worked, and workers’ average hourly, weekly, and overtime earnings&#10;&#10;Criticisms: doesn’t count the self-employed and doesn’t make a distinction between full-time, well-paying jobs and part-time, minimum-wage jobs">
            <a:extLst>
              <a:ext uri="{FF2B5EF4-FFF2-40B4-BE49-F238E27FC236}">
                <a16:creationId xmlns:a16="http://schemas.microsoft.com/office/drawing/2014/main" id="{36EC9E9E-97D5-3616-EDF6-D2C427CE1E6A}"/>
              </a:ext>
            </a:extLst>
          </p:cNvPr>
          <p:cNvGrpSpPr/>
          <p:nvPr/>
        </p:nvGrpSpPr>
        <p:grpSpPr>
          <a:xfrm>
            <a:off x="1459469" y="1488375"/>
            <a:ext cx="9273061" cy="4708981"/>
            <a:chOff x="1459469" y="1488375"/>
            <a:chExt cx="9273061" cy="4708981"/>
          </a:xfrm>
        </p:grpSpPr>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report that shows the number of jobs created each month in the U.S.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Conducted by the Bureau of Labor Statistics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survey of about 147,000 businesses and government agencies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Creates payroll estimates by counting all employees, the average number of weekly hours worked, and workers’ average hourly, weekly, and overtime earnings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Criticisms: doesn’t count the self-employed and doesn’t make a distinction between full-time, well-paying jobs and part-time, minimum-wage jobs</a:t>
              </a:r>
            </a:p>
          </p:txBody>
        </p:sp>
      </p:grpSp>
    </p:spTree>
    <p:extLst>
      <p:ext uri="{BB962C8B-B14F-4D97-AF65-F5344CB8AC3E}">
        <p14:creationId xmlns:p14="http://schemas.microsoft.com/office/powerpoint/2010/main" val="28016506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1EF59B-BC03-4F7C-B183-B459213EB47B}">
  <ds:schemaRefs>
    <ds:schemaRef ds:uri="http://schemas.openxmlformats.org/package/2006/metadata/core-properties"/>
    <ds:schemaRef ds:uri="http://purl.org/dc/terms/"/>
    <ds:schemaRef ds:uri="http://purl.org/dc/elements/1.1/"/>
    <ds:schemaRef ds:uri="http://schemas.microsoft.com/office/2006/metadata/properties"/>
    <ds:schemaRef ds:uri="06d9c582-05c2-476b-83d2-72ab8b1380b2"/>
    <ds:schemaRef ds:uri="http://schemas.microsoft.com/office/2006/documentManagement/types"/>
    <ds:schemaRef ds:uri="fdab59f7-c3a7-48e5-acd8-618ce834776e"/>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73DCE102-B44C-4F2A-9085-FA389BA6D3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CE1406-C36A-4689-BCFE-2B452D6D5C1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6020</TotalTime>
  <Words>1702</Words>
  <Application>Microsoft Office PowerPoint</Application>
  <PresentationFormat>Widescreen</PresentationFormat>
  <Paragraphs>163</Paragraphs>
  <Slides>14</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Century Gothic</vt:lpstr>
      <vt:lpstr>Office Theme</vt:lpstr>
      <vt:lpstr>How Economists Define and Compute Unemployment Rate</vt:lpstr>
      <vt:lpstr>Introduction</vt:lpstr>
      <vt:lpstr>How Economists Define and Compute Unemployment Rate1</vt:lpstr>
      <vt:lpstr>Who Is Unemployed?</vt:lpstr>
      <vt:lpstr>Key Groups in Employment/Unemployment</vt:lpstr>
      <vt:lpstr>Calculating the Unemployment Rate</vt:lpstr>
      <vt:lpstr>Hidden Unemployment</vt:lpstr>
      <vt:lpstr>Labor Force Participation Rate</vt:lpstr>
      <vt:lpstr>Establishment Payroll Survey</vt:lpstr>
      <vt:lpstr>Current Population Survey (CPS)</vt:lpstr>
      <vt:lpstr>Complications of Measuring Unemployment</vt:lpstr>
      <vt:lpstr>Real World Discussion</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165</cp:revision>
  <dcterms:created xsi:type="dcterms:W3CDTF">2014-11-06T15:36:04Z</dcterms:created>
  <dcterms:modified xsi:type="dcterms:W3CDTF">2026-02-05T13:14:00Z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