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6" r:id="rId4"/>
  </p:sldMasterIdLst>
  <p:notesMasterIdLst>
    <p:notesMasterId r:id="rId19"/>
  </p:notesMasterIdLst>
  <p:sldIdLst>
    <p:sldId id="384" r:id="rId5"/>
    <p:sldId id="385" r:id="rId6"/>
    <p:sldId id="386" r:id="rId7"/>
    <p:sldId id="387" r:id="rId8"/>
    <p:sldId id="388" r:id="rId9"/>
    <p:sldId id="389" r:id="rId10"/>
    <p:sldId id="390" r:id="rId11"/>
    <p:sldId id="391" r:id="rId12"/>
    <p:sldId id="392" r:id="rId13"/>
    <p:sldId id="393" r:id="rId14"/>
    <p:sldId id="394" r:id="rId15"/>
    <p:sldId id="395" r:id="rId16"/>
    <p:sldId id="396" r:id="rId17"/>
    <p:sldId id="376" r:id="rId1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itlin Coleman" initials="CC" lastIdx="9" clrIdx="0">
    <p:extLst>
      <p:ext uri="{19B8F6BF-5375-455C-9EA6-DF929625EA0E}">
        <p15:presenceInfo xmlns:p15="http://schemas.microsoft.com/office/powerpoint/2012/main" userId="S::cclark@hawkeslearning.com::96f87ca1-0e64-4ae8-8d77-98757b85df0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386546"/>
    <a:srgbClr val="C7D4CB"/>
    <a:srgbClr val="314C57"/>
    <a:srgbClr val="F3EDE7"/>
    <a:srgbClr val="CCA49C"/>
    <a:srgbClr val="F2E2D2"/>
    <a:srgbClr val="318295"/>
    <a:srgbClr val="5A7E83"/>
    <a:srgbClr val="88564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8E4D3AB-C63C-4316-B18B-F8C3D2FF6EBD}" v="3" dt="2026-02-05T13:15:51.53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118" autoAdjust="0"/>
    <p:restoredTop sz="85900" autoAdjust="0"/>
  </p:normalViewPr>
  <p:slideViewPr>
    <p:cSldViewPr snapToGrid="0">
      <p:cViewPr varScale="1">
        <p:scale>
          <a:sx n="91" d="100"/>
          <a:sy n="91" d="100"/>
        </p:scale>
        <p:origin x="1032" y="9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itlin Coleman" userId="96f87ca1-0e64-4ae8-8d77-98757b85df0b" providerId="ADAL" clId="{DDA6BCD5-DC0D-434C-93A0-51E2BCD25B34}"/>
    <pc:docChg chg="addSld delSld modSld">
      <pc:chgData name="Caitlin Coleman" userId="96f87ca1-0e64-4ae8-8d77-98757b85df0b" providerId="ADAL" clId="{DDA6BCD5-DC0D-434C-93A0-51E2BCD25B34}" dt="2026-01-20T13:46:39.122" v="4" actId="6549"/>
      <pc:docMkLst>
        <pc:docMk/>
      </pc:docMkLst>
      <pc:sldChg chg="add">
        <pc:chgData name="Caitlin Coleman" userId="96f87ca1-0e64-4ae8-8d77-98757b85df0b" providerId="ADAL" clId="{DDA6BCD5-DC0D-434C-93A0-51E2BCD25B34}" dt="2026-01-20T13:45:47.356" v="0"/>
        <pc:sldMkLst>
          <pc:docMk/>
          <pc:sldMk cId="428876454" sldId="376"/>
        </pc:sldMkLst>
      </pc:sldChg>
      <pc:sldChg chg="add">
        <pc:chgData name="Caitlin Coleman" userId="96f87ca1-0e64-4ae8-8d77-98757b85df0b" providerId="ADAL" clId="{DDA6BCD5-DC0D-434C-93A0-51E2BCD25B34}" dt="2026-01-20T13:46:12.794" v="1"/>
        <pc:sldMkLst>
          <pc:docMk/>
          <pc:sldMk cId="2918607550" sldId="384"/>
        </pc:sldMkLst>
      </pc:sldChg>
      <pc:sldChg chg="add">
        <pc:chgData name="Caitlin Coleman" userId="96f87ca1-0e64-4ae8-8d77-98757b85df0b" providerId="ADAL" clId="{DDA6BCD5-DC0D-434C-93A0-51E2BCD25B34}" dt="2026-01-20T13:46:12.794" v="1"/>
        <pc:sldMkLst>
          <pc:docMk/>
          <pc:sldMk cId="845816734" sldId="385"/>
        </pc:sldMkLst>
      </pc:sldChg>
      <pc:sldChg chg="add">
        <pc:chgData name="Caitlin Coleman" userId="96f87ca1-0e64-4ae8-8d77-98757b85df0b" providerId="ADAL" clId="{DDA6BCD5-DC0D-434C-93A0-51E2BCD25B34}" dt="2026-01-20T13:46:12.794" v="1"/>
        <pc:sldMkLst>
          <pc:docMk/>
          <pc:sldMk cId="3200603529" sldId="386"/>
        </pc:sldMkLst>
      </pc:sldChg>
      <pc:sldChg chg="modSp add mod">
        <pc:chgData name="Caitlin Coleman" userId="96f87ca1-0e64-4ae8-8d77-98757b85df0b" providerId="ADAL" clId="{DDA6BCD5-DC0D-434C-93A0-51E2BCD25B34}" dt="2026-01-20T13:46:39.122" v="4" actId="6549"/>
        <pc:sldMkLst>
          <pc:docMk/>
          <pc:sldMk cId="3621409902" sldId="387"/>
        </pc:sldMkLst>
        <pc:spChg chg="mod">
          <ac:chgData name="Caitlin Coleman" userId="96f87ca1-0e64-4ae8-8d77-98757b85df0b" providerId="ADAL" clId="{DDA6BCD5-DC0D-434C-93A0-51E2BCD25B34}" dt="2026-01-20T13:46:39.122" v="4" actId="6549"/>
          <ac:spMkLst>
            <pc:docMk/>
            <pc:sldMk cId="3621409902" sldId="387"/>
            <ac:spMk id="2" creationId="{34D1C920-6C9D-789F-C997-5977EE1560F1}"/>
          </ac:spMkLst>
        </pc:spChg>
      </pc:sldChg>
      <pc:sldChg chg="add">
        <pc:chgData name="Caitlin Coleman" userId="96f87ca1-0e64-4ae8-8d77-98757b85df0b" providerId="ADAL" clId="{DDA6BCD5-DC0D-434C-93A0-51E2BCD25B34}" dt="2026-01-20T13:46:12.794" v="1"/>
        <pc:sldMkLst>
          <pc:docMk/>
          <pc:sldMk cId="4073198871" sldId="388"/>
        </pc:sldMkLst>
      </pc:sldChg>
      <pc:sldChg chg="add">
        <pc:chgData name="Caitlin Coleman" userId="96f87ca1-0e64-4ae8-8d77-98757b85df0b" providerId="ADAL" clId="{DDA6BCD5-DC0D-434C-93A0-51E2BCD25B34}" dt="2026-01-20T13:46:12.794" v="1"/>
        <pc:sldMkLst>
          <pc:docMk/>
          <pc:sldMk cId="355467752" sldId="389"/>
        </pc:sldMkLst>
      </pc:sldChg>
      <pc:sldChg chg="add">
        <pc:chgData name="Caitlin Coleman" userId="96f87ca1-0e64-4ae8-8d77-98757b85df0b" providerId="ADAL" clId="{DDA6BCD5-DC0D-434C-93A0-51E2BCD25B34}" dt="2026-01-20T13:46:12.794" v="1"/>
        <pc:sldMkLst>
          <pc:docMk/>
          <pc:sldMk cId="1739731803" sldId="390"/>
        </pc:sldMkLst>
      </pc:sldChg>
      <pc:sldChg chg="add">
        <pc:chgData name="Caitlin Coleman" userId="96f87ca1-0e64-4ae8-8d77-98757b85df0b" providerId="ADAL" clId="{DDA6BCD5-DC0D-434C-93A0-51E2BCD25B34}" dt="2026-01-20T13:46:12.794" v="1"/>
        <pc:sldMkLst>
          <pc:docMk/>
          <pc:sldMk cId="2447681589" sldId="391"/>
        </pc:sldMkLst>
      </pc:sldChg>
      <pc:sldChg chg="add">
        <pc:chgData name="Caitlin Coleman" userId="96f87ca1-0e64-4ae8-8d77-98757b85df0b" providerId="ADAL" clId="{DDA6BCD5-DC0D-434C-93A0-51E2BCD25B34}" dt="2026-01-20T13:46:12.794" v="1"/>
        <pc:sldMkLst>
          <pc:docMk/>
          <pc:sldMk cId="1189737547" sldId="392"/>
        </pc:sldMkLst>
      </pc:sldChg>
      <pc:sldChg chg="add">
        <pc:chgData name="Caitlin Coleman" userId="96f87ca1-0e64-4ae8-8d77-98757b85df0b" providerId="ADAL" clId="{DDA6BCD5-DC0D-434C-93A0-51E2BCD25B34}" dt="2026-01-20T13:46:12.794" v="1"/>
        <pc:sldMkLst>
          <pc:docMk/>
          <pc:sldMk cId="2135890912" sldId="393"/>
        </pc:sldMkLst>
      </pc:sldChg>
      <pc:sldChg chg="add">
        <pc:chgData name="Caitlin Coleman" userId="96f87ca1-0e64-4ae8-8d77-98757b85df0b" providerId="ADAL" clId="{DDA6BCD5-DC0D-434C-93A0-51E2BCD25B34}" dt="2026-01-20T13:46:12.794" v="1"/>
        <pc:sldMkLst>
          <pc:docMk/>
          <pc:sldMk cId="4178212935" sldId="394"/>
        </pc:sldMkLst>
      </pc:sldChg>
      <pc:sldChg chg="add">
        <pc:chgData name="Caitlin Coleman" userId="96f87ca1-0e64-4ae8-8d77-98757b85df0b" providerId="ADAL" clId="{DDA6BCD5-DC0D-434C-93A0-51E2BCD25B34}" dt="2026-01-20T13:46:12.794" v="1"/>
        <pc:sldMkLst>
          <pc:docMk/>
          <pc:sldMk cId="512950422" sldId="395"/>
        </pc:sldMkLst>
      </pc:sldChg>
      <pc:sldChg chg="modSp add mod">
        <pc:chgData name="Caitlin Coleman" userId="96f87ca1-0e64-4ae8-8d77-98757b85df0b" providerId="ADAL" clId="{DDA6BCD5-DC0D-434C-93A0-51E2BCD25B34}" dt="2026-01-20T13:46:31.938" v="3" actId="6549"/>
        <pc:sldMkLst>
          <pc:docMk/>
          <pc:sldMk cId="167661901" sldId="396"/>
        </pc:sldMkLst>
        <pc:spChg chg="mod">
          <ac:chgData name="Caitlin Coleman" userId="96f87ca1-0e64-4ae8-8d77-98757b85df0b" providerId="ADAL" clId="{DDA6BCD5-DC0D-434C-93A0-51E2BCD25B34}" dt="2026-01-20T13:46:31.938" v="3" actId="6549"/>
          <ac:spMkLst>
            <pc:docMk/>
            <pc:sldMk cId="167661901" sldId="396"/>
            <ac:spMk id="2" creationId="{0AF0A999-5C2A-11FE-3E1D-C0BD4A8488BD}"/>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102EA24-3764-42F1-B420-3555E5617907}" type="datetimeFigureOut">
              <a:rPr lang="en-US" smtClean="0"/>
              <a:t>2/5/2026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FA077AD-4808-426D-8172-8F3804C05EF4}" type="slidenum">
              <a:rPr lang="en-US" smtClean="0"/>
              <a:t>‹#›</a:t>
            </a:fld>
            <a:endParaRPr lang="en-US"/>
          </a:p>
        </p:txBody>
      </p:sp>
    </p:spTree>
    <p:extLst>
      <p:ext uri="{BB962C8B-B14F-4D97-AF65-F5344CB8AC3E}">
        <p14:creationId xmlns:p14="http://schemas.microsoft.com/office/powerpoint/2010/main" val="9091266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the short-run, the quantity of hours that the average person is willing to work for a given wage does not change much. One primary determinant of firms' demand for labor is how they perceive the state of the macroeconomy. Whether firms see the macroeconomy improving or slowing down determines the amount of labor demanded. As the economy moves from expansion to recession and vice versa, it causes variation in unemployment called cyclical unemployment.</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FA077AD-4808-426D-8172-8F3804C05EF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84201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Because the wage rate is stuck at W, above the equilibrium, the number of those who want jobs (Q s) is greater than the number of job openings (Q d). The result is unemployment, shown by the bracket in the figure.</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FA077AD-4808-426D-8172-8F3804C05EF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611179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589568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Though wage increases may occur with relative ease, wage decreases are few and far between. For low-skilled workers receiving the minimum wage, it is illegal to reduce wages. For union workers operating under a multiyear contract, wage cuts might violate the contract and create a labor dispute or strike. Minimum wage and union contracts are not sufficient reasons why wages would be sticky downward for the entire U.S. economy. Economists have several theories as to why wages might be sticky downward.</a:t>
            </a:r>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FA077AD-4808-426D-8172-8F3804C05EF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450563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Can you think of a situation, in your current job or at a future prospect, where you would understand, and even support, the idea of your wage decreasing? Explain your reasoning. Then, consider the economic downturn that accompanied the COVID-19 pandemic. Many companies cut salaries or employee hours. What does this tell you about what was happening in the labor market?</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330961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Implicit Contract</a:t>
            </a:r>
          </a:p>
          <a:p>
            <a:endParaRPr lang="en-US" dirty="0"/>
          </a:p>
          <a:p>
            <a:r>
              <a:rPr lang="en-US" dirty="0"/>
              <a:t>Argument: Employers will try to keep wages from falling when the economy is weak and/or the firm is having trouble. The employee will not expect huge salary increases when the economy and/or firm is strong. </a:t>
            </a:r>
          </a:p>
          <a:p>
            <a:endParaRPr lang="en-US" dirty="0"/>
          </a:p>
          <a:p>
            <a:r>
              <a:rPr lang="en-US" dirty="0"/>
              <a:t>Reasoning against Wage Cuts: Acts as a form of insurance because employees have protection against wage declines in bad times but pay for that protection in good times. Firms are hesitant to cut wages because they do not want workers to feel betrayed and then work less or leave the firm.</a:t>
            </a:r>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FA077AD-4808-426D-8172-8F3804C05EF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627866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Efficiency Wage</a:t>
            </a:r>
          </a:p>
          <a:p>
            <a:endParaRPr lang="en-US" dirty="0"/>
          </a:p>
          <a:p>
            <a:r>
              <a:rPr lang="en-US" dirty="0"/>
              <a:t>Argument: Workers' productivity depends on their pay, so employers find an incentive to pay their employees more than what the market dictates.</a:t>
            </a:r>
          </a:p>
          <a:p>
            <a:endParaRPr lang="en-US" dirty="0"/>
          </a:p>
          <a:p>
            <a:r>
              <a:rPr lang="en-US" dirty="0"/>
              <a:t>Reasoning against Wage Cuts: When firms offer wages based on productivity, employees are motivated to work harder and stay with their current employer.</a:t>
            </a:r>
          </a:p>
          <a:p>
            <a:r>
              <a:rPr lang="en-US" dirty="0"/>
              <a:t>By avoiding wage cuts, the employer minimizes the costs of hiring new employees and benefits from highly motivated employees.</a:t>
            </a:r>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FA077AD-4808-426D-8172-8F3804C05EF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916865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Adverse Selection of Wage Cuts</a:t>
            </a:r>
          </a:p>
          <a:p>
            <a:endParaRPr lang="en-US" dirty="0"/>
          </a:p>
          <a:p>
            <a:r>
              <a:rPr lang="en-US" dirty="0"/>
              <a:t>Argument: If an employer reacts to poor business conditions by reducing the wages of all workers, the best workers (those with employment alternatives) are more likely to leave and find work elsewhere.</a:t>
            </a:r>
          </a:p>
          <a:p>
            <a:endParaRPr lang="en-US" dirty="0"/>
          </a:p>
          <a:p>
            <a:r>
              <a:rPr lang="en-US" dirty="0"/>
              <a:t>Reasoning against Wage Cuts: If imposing wage cuts will cause the better employees to leave and find jobs elsewhere, the firm would be left with mediocre employees who would struggle to find another job. To cut expenses, firms are more likely to choose which workers to lay off or fire rather than cut wages for everyone.</a:t>
            </a:r>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FA077AD-4808-426D-8172-8F3804C05EF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818432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Insider-Outsider Model</a:t>
            </a:r>
          </a:p>
          <a:p>
            <a:endParaRPr lang="en-US" dirty="0"/>
          </a:p>
          <a:p>
            <a:r>
              <a:rPr lang="en-US" dirty="0"/>
              <a:t>Argument: Those who work for firms are considered "insiders," and new employees, at least for some time, are "outsiders.“</a:t>
            </a:r>
          </a:p>
          <a:p>
            <a:endParaRPr lang="en-US" dirty="0"/>
          </a:p>
          <a:p>
            <a:r>
              <a:rPr lang="en-US" dirty="0"/>
              <a:t>Reasoning against Wage Cuts: A firm depends on "insiders" to keep the organization running smoothly, be familiar with routine procedures, and train new employees. Cutting wages will cause insiders to look elsewhere for work or alienate them and damage the firm's productivity and prospects.</a:t>
            </a:r>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FA077AD-4808-426D-8172-8F3804C05EF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892294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Relative Wage Coordination</a:t>
            </a:r>
          </a:p>
          <a:p>
            <a:endParaRPr lang="en-US" dirty="0"/>
          </a:p>
          <a:p>
            <a:r>
              <a:rPr lang="en-US" dirty="0"/>
              <a:t>Argument: A firm would have to cut wages across the board, which is hard to implement and may cause workers to compare pay cuts amongst themselves. who work for firms are considered "insiders," and new employees, at least for some time, are "outsiders.“</a:t>
            </a:r>
          </a:p>
          <a:p>
            <a:endParaRPr lang="en-US" dirty="0"/>
          </a:p>
          <a:p>
            <a:r>
              <a:rPr lang="en-US" dirty="0"/>
              <a:t>Reasoning against Wage Cuts: Workers confronted with the possibility of a wage cut will worry that colleagues will not experience proportionate cuts.</a:t>
            </a:r>
          </a:p>
          <a:p>
            <a:r>
              <a:rPr lang="en-US" dirty="0"/>
              <a:t>Workers fight hard against wage cuts because it means being worse off both financially and in relation to others.</a:t>
            </a:r>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FA077AD-4808-426D-8172-8F3804C05EF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754885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theories are all subjects of debate, but all imply that wages will decline very slowly, if at all, even during tough times for the economy. When wages are unlikely to fall, an excess supply of labor could occur, resulting in short- or long-run unemployment. If the wage rate is stuck above the wage equilibrium, unemployment occurs because businesses can’t afford to hire. With a rising demand for labor, wages rise; with a falling demand for labor and sticky wages, unemployment is higher.</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FA077AD-4808-426D-8172-8F3804C05EF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108825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7228437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180865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378281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3731840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7805993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2/5/2026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83847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2/5/2026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892702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2/5/2026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56487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2/5/2026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668248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2/5/2026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0393379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2/5/2026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611611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2/5/2026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07198973"/>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524000" y="2526241"/>
            <a:ext cx="9144000" cy="258532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What Causes Changes in Unemployment over the Short Run</a:t>
            </a:r>
          </a:p>
        </p:txBody>
      </p:sp>
      <p:cxnSp>
        <p:nvCxnSpPr>
          <p:cNvPr id="14" name="Straight Connector 13">
            <a:extLst>
              <a:ext uri="{C183D7F6-B498-43B3-948B-1728B52AA6E4}">
                <adec:decorative xmlns:adec="http://schemas.microsoft.com/office/drawing/2017/decorative" val="1"/>
              </a:ext>
            </a:extLst>
          </p:cNvPr>
          <p:cNvCxnSpPr/>
          <p:nvPr/>
        </p:nvCxnSpPr>
        <p:spPr>
          <a:xfrm>
            <a:off x="3071447" y="540226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spTree>
    <p:extLst>
      <p:ext uri="{BB962C8B-B14F-4D97-AF65-F5344CB8AC3E}">
        <p14:creationId xmlns:p14="http://schemas.microsoft.com/office/powerpoint/2010/main" val="29186075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Relative Wage Coordination Argument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0DF7ED92-7176-4A76-927F-948C034AE2EA}"/>
              </a:ext>
            </a:extLst>
          </p:cNvPr>
          <p:cNvSpPr txBox="1"/>
          <p:nvPr/>
        </p:nvSpPr>
        <p:spPr>
          <a:xfrm>
            <a:off x="1459469" y="1765821"/>
            <a:ext cx="9273061" cy="3477875"/>
          </a:xfrm>
          <a:prstGeom prst="rect">
            <a:avLst/>
          </a:prstGeom>
          <a:solidFill>
            <a:srgbClr val="627981"/>
          </a:solidFill>
        </p:spPr>
        <p:txBody>
          <a:bodyPr wrap="square" rtlCol="0" anchor="ctr">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prstClr val="white"/>
                </a:solidFill>
                <a:effectLst/>
                <a:uLnTx/>
                <a:uFillTx/>
                <a:latin typeface="Calibri" panose="020F0502020204030204"/>
                <a:ea typeface="+mn-ea"/>
                <a:cs typeface="+mn-cs"/>
              </a:rPr>
              <a:t>Relative Wage Coordination</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prstClr val="white"/>
                </a:solidFill>
                <a:effectLst/>
                <a:uLnTx/>
                <a:uFillTx/>
                <a:latin typeface="Calibri" panose="020F0502020204030204"/>
                <a:ea typeface="+mn-ea"/>
                <a:cs typeface="+mn-cs"/>
              </a:rPr>
              <a:t>Argument: </a:t>
            </a: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A firm would have to cut wages across the board, which is hard to implement and may cause workers to compare pay cuts amongst themselves.</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prstClr val="white"/>
                </a:solidFill>
                <a:effectLst/>
                <a:uLnTx/>
                <a:uFillTx/>
                <a:latin typeface="Calibri" panose="020F0502020204030204"/>
                <a:ea typeface="+mn-ea"/>
                <a:cs typeface="+mn-cs"/>
              </a:rPr>
              <a:t>Reasoning against Wage Cuts: </a:t>
            </a: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Workers confronted with the possibility of a wage cut will worry that colleagues will not experience proportionate cuts.</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Workers fight hard against wage cuts because it means being worse off both financially and in relation to others.</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358909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Sticky Downward Wages Theories</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These theories are all subjects of debate, but all imply that wages will decline very slowly, if at all, even during tough times for the economy.">
            <a:extLst>
              <a:ext uri="{FF2B5EF4-FFF2-40B4-BE49-F238E27FC236}">
                <a16:creationId xmlns:a16="http://schemas.microsoft.com/office/drawing/2014/main" id="{B415D2A7-304C-4F80-B6D9-B8C87BA9F07D}"/>
              </a:ext>
            </a:extLst>
          </p:cNvPr>
          <p:cNvGrpSpPr/>
          <p:nvPr/>
        </p:nvGrpSpPr>
        <p:grpSpPr>
          <a:xfrm>
            <a:off x="2066921" y="1585567"/>
            <a:ext cx="8058156" cy="806935"/>
            <a:chOff x="542921" y="1736761"/>
            <a:chExt cx="8058156" cy="806935"/>
          </a:xfrm>
          <a:solidFill>
            <a:srgbClr val="627981"/>
          </a:solidFill>
        </p:grpSpPr>
        <p:sp>
          <p:nvSpPr>
            <p:cNvPr id="8" name="Rectangle 7">
              <a:extLst>
                <a:ext uri="{FF2B5EF4-FFF2-40B4-BE49-F238E27FC236}">
                  <a16:creationId xmlns:a16="http://schemas.microsoft.com/office/drawing/2014/main" id="{BA9E654B-2E36-431D-A8E1-F95CE4E79DF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a:extLst>
                <a:ext uri="{FF2B5EF4-FFF2-40B4-BE49-F238E27FC236}">
                  <a16:creationId xmlns:a16="http://schemas.microsoft.com/office/drawing/2014/main" id="{A99D3E20-36EF-4FF7-96B1-0B540E2BF4E2}"/>
                </a:ext>
              </a:extLst>
            </p:cNvPr>
            <p:cNvSpPr txBox="1"/>
            <p:nvPr/>
          </p:nvSpPr>
          <p:spPr>
            <a:xfrm>
              <a:off x="542921" y="1795705"/>
              <a:ext cx="796198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These theories are all subjects of debate, but all imply that wages will decline very slowly, if at all, even during tough times for the economy.</a:t>
              </a:r>
            </a:p>
          </p:txBody>
        </p:sp>
      </p:grpSp>
      <p:grpSp>
        <p:nvGrpSpPr>
          <p:cNvPr id="11" name="Group 10" descr="When wages are unlikely to fall, an excess supply of labor could occur, resulting in short- or long-run unemployment.">
            <a:extLst>
              <a:ext uri="{FF2B5EF4-FFF2-40B4-BE49-F238E27FC236}">
                <a16:creationId xmlns:a16="http://schemas.microsoft.com/office/drawing/2014/main" id="{0D67B1D4-8FF7-4228-AC93-DA7AB29A9CA5}"/>
              </a:ext>
            </a:extLst>
          </p:cNvPr>
          <p:cNvGrpSpPr/>
          <p:nvPr/>
        </p:nvGrpSpPr>
        <p:grpSpPr>
          <a:xfrm>
            <a:off x="2066920" y="2471278"/>
            <a:ext cx="8058157" cy="806935"/>
            <a:chOff x="542920" y="1736761"/>
            <a:chExt cx="8058157" cy="806935"/>
          </a:xfrm>
          <a:solidFill>
            <a:srgbClr val="627981"/>
          </a:solidFill>
        </p:grpSpPr>
        <p:sp>
          <p:nvSpPr>
            <p:cNvPr id="12" name="Rectangle 11">
              <a:extLst>
                <a:ext uri="{FF2B5EF4-FFF2-40B4-BE49-F238E27FC236}">
                  <a16:creationId xmlns:a16="http://schemas.microsoft.com/office/drawing/2014/main" id="{2F16BF06-1295-4066-A87D-D4EDC13CBC9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01421DC2-9B30-4F7E-AA38-A040E2697952}"/>
                </a:ext>
              </a:extLst>
            </p:cNvPr>
            <p:cNvSpPr txBox="1"/>
            <p:nvPr/>
          </p:nvSpPr>
          <p:spPr>
            <a:xfrm>
              <a:off x="542920" y="1786285"/>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wages are unlikely to fall, an excess supply of labor could occur, resulting in short- or long-run unemployment.</a:t>
              </a:r>
            </a:p>
          </p:txBody>
        </p:sp>
      </p:grpSp>
      <p:grpSp>
        <p:nvGrpSpPr>
          <p:cNvPr id="14" name="Group 13" descr="If the wage rate is stuck above the wage equilibrium, unemployment occurs because businesses can’t afford to hire.">
            <a:extLst>
              <a:ext uri="{FF2B5EF4-FFF2-40B4-BE49-F238E27FC236}">
                <a16:creationId xmlns:a16="http://schemas.microsoft.com/office/drawing/2014/main" id="{B4D66A10-D706-4069-B5F9-5FBB8FE774A8}"/>
              </a:ext>
            </a:extLst>
          </p:cNvPr>
          <p:cNvGrpSpPr/>
          <p:nvPr/>
        </p:nvGrpSpPr>
        <p:grpSpPr>
          <a:xfrm>
            <a:off x="2066920" y="3356988"/>
            <a:ext cx="8058157" cy="806935"/>
            <a:chOff x="542920" y="1736761"/>
            <a:chExt cx="8058157" cy="806935"/>
          </a:xfrm>
          <a:solidFill>
            <a:srgbClr val="627981"/>
          </a:solidFill>
        </p:grpSpPr>
        <p:sp>
          <p:nvSpPr>
            <p:cNvPr id="15" name="Rectangle 14">
              <a:extLst>
                <a:ext uri="{FF2B5EF4-FFF2-40B4-BE49-F238E27FC236}">
                  <a16:creationId xmlns:a16="http://schemas.microsoft.com/office/drawing/2014/main" id="{F118D343-ECE8-4615-B47C-A1F3FB3C349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DC322E7F-5382-494A-87E5-C0C94F1DE78E}"/>
                </a:ext>
              </a:extLst>
            </p:cNvPr>
            <p:cNvSpPr txBox="1"/>
            <p:nvPr/>
          </p:nvSpPr>
          <p:spPr>
            <a:xfrm>
              <a:off x="542920" y="1784202"/>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the wage rate is stuck above the wage equilibrium, unemployment occurs because businesses can’t afford to hire.</a:t>
              </a:r>
            </a:p>
          </p:txBody>
        </p:sp>
      </p:grpSp>
      <p:grpSp>
        <p:nvGrpSpPr>
          <p:cNvPr id="17" name="Group 16" descr="With a rising demand for labor, wages rise; with a falling demand for labor and sticky wages, unemployment is higher.">
            <a:extLst>
              <a:ext uri="{FF2B5EF4-FFF2-40B4-BE49-F238E27FC236}">
                <a16:creationId xmlns:a16="http://schemas.microsoft.com/office/drawing/2014/main" id="{2F75DCF3-7CA0-4704-AD60-7ABB97D38419}"/>
              </a:ext>
            </a:extLst>
          </p:cNvPr>
          <p:cNvGrpSpPr/>
          <p:nvPr/>
        </p:nvGrpSpPr>
        <p:grpSpPr>
          <a:xfrm>
            <a:off x="2066921" y="4265444"/>
            <a:ext cx="8058156" cy="806935"/>
            <a:chOff x="542921" y="1736761"/>
            <a:chExt cx="8058156" cy="1073128"/>
          </a:xfrm>
          <a:solidFill>
            <a:srgbClr val="627981"/>
          </a:solidFill>
        </p:grpSpPr>
        <p:sp>
          <p:nvSpPr>
            <p:cNvPr id="18" name="Rectangle 17">
              <a:extLst>
                <a:ext uri="{FF2B5EF4-FFF2-40B4-BE49-F238E27FC236}">
                  <a16:creationId xmlns:a16="http://schemas.microsoft.com/office/drawing/2014/main" id="{1356FC29-B386-41CF-BAC0-3DC8F8EBE616}"/>
                </a:ext>
              </a:extLst>
            </p:cNvPr>
            <p:cNvSpPr/>
            <p:nvPr/>
          </p:nvSpPr>
          <p:spPr>
            <a:xfrm>
              <a:off x="542923" y="1736761"/>
              <a:ext cx="8058154" cy="107312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8861B827-A471-4540-BFFA-FE723D388F3F}"/>
                </a:ext>
              </a:extLst>
            </p:cNvPr>
            <p:cNvSpPr txBox="1"/>
            <p:nvPr/>
          </p:nvSpPr>
          <p:spPr>
            <a:xfrm>
              <a:off x="542921" y="1794227"/>
              <a:ext cx="7807571" cy="941405"/>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With a rising demand for labor, wages rise; with a falling demand for labor and sticky wages, unemployment is higher.</a:t>
              </a:r>
            </a:p>
          </p:txBody>
        </p:sp>
      </p:grpSp>
    </p:spTree>
    <p:extLst>
      <p:ext uri="{BB962C8B-B14F-4D97-AF65-F5344CB8AC3E}">
        <p14:creationId xmlns:p14="http://schemas.microsoft.com/office/powerpoint/2010/main" val="41782129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Sticky Downward Wages Theories</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Picture 4" descr="A graph with quantity of labor on the x-axis and wage rate on the y-axis showing how unemployment is present with sticky downward wages">
            <a:extLst>
              <a:ext uri="{FF2B5EF4-FFF2-40B4-BE49-F238E27FC236}">
                <a16:creationId xmlns:a16="http://schemas.microsoft.com/office/drawing/2014/main" id="{FD728C71-19E9-4332-8659-A463A67A4B2A}"/>
              </a:ext>
            </a:extLst>
          </p:cNvPr>
          <p:cNvPicPr>
            <a:picLocks noChangeAspect="1"/>
          </p:cNvPicPr>
          <p:nvPr/>
        </p:nvPicPr>
        <p:blipFill>
          <a:blip r:embed="rId3"/>
          <a:stretch>
            <a:fillRect/>
          </a:stretch>
        </p:blipFill>
        <p:spPr>
          <a:xfrm>
            <a:off x="4160201" y="1270436"/>
            <a:ext cx="3871597" cy="4076443"/>
          </a:xfrm>
          <a:prstGeom prst="rect">
            <a:avLst/>
          </a:prstGeom>
        </p:spPr>
      </p:pic>
      <p:sp>
        <p:nvSpPr>
          <p:cNvPr id="22" name="TextBox 21">
            <a:extLst>
              <a:ext uri="{FF2B5EF4-FFF2-40B4-BE49-F238E27FC236}">
                <a16:creationId xmlns:a16="http://schemas.microsoft.com/office/drawing/2014/main" id="{195518D8-A9C6-4282-87B5-418FC35D3F32}"/>
              </a:ext>
            </a:extLst>
          </p:cNvPr>
          <p:cNvSpPr txBox="1"/>
          <p:nvPr/>
        </p:nvSpPr>
        <p:spPr>
          <a:xfrm>
            <a:off x="1128407" y="5523860"/>
            <a:ext cx="9935183" cy="1015663"/>
          </a:xfrm>
          <a:prstGeom prst="rect">
            <a:avLst/>
          </a:prstGeom>
          <a:solidFill>
            <a:srgbClr val="627981"/>
          </a:solid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Because the wage rate is stuck at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W</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above the equilibrium, the number of those who want jobs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Q </a:t>
            </a:r>
            <a:r>
              <a:rPr kumimoji="0" lang="en-US" sz="2000" b="0" i="0" u="none" strike="noStrike" kern="1200" cap="none" spc="0" normalizeH="0" baseline="-25000" noProof="0" dirty="0">
                <a:ln>
                  <a:noFill/>
                </a:ln>
                <a:solidFill>
                  <a:prstClr val="white"/>
                </a:solidFill>
                <a:effectLst/>
                <a:uLnTx/>
                <a:uFillTx/>
                <a:latin typeface="Calibri" panose="020F0502020204030204"/>
                <a:ea typeface="+mn-ea"/>
                <a:cs typeface="+mn-cs"/>
              </a:rPr>
              <a:t>s</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is greater than the number of job openings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Q </a:t>
            </a:r>
            <a:r>
              <a:rPr kumimoji="0" lang="en-US" sz="2000" b="0" i="0" u="none" strike="noStrike" kern="1200" cap="none" spc="0" normalizeH="0" baseline="-25000" noProof="0" dirty="0">
                <a:ln>
                  <a:noFill/>
                </a:ln>
                <a:solidFill>
                  <a:prstClr val="white"/>
                </a:solidFill>
                <a:effectLst/>
                <a:uLnTx/>
                <a:uFillTx/>
                <a:latin typeface="Calibri" panose="020F0502020204030204"/>
                <a:ea typeface="+mn-ea"/>
                <a:cs typeface="+mn-cs"/>
              </a:rPr>
              <a:t>d</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The result is unemployment, shown by the bracket in the figure.</a:t>
            </a:r>
          </a:p>
        </p:txBody>
      </p:sp>
    </p:spTree>
    <p:extLst>
      <p:ext uri="{BB962C8B-B14F-4D97-AF65-F5344CB8AC3E}">
        <p14:creationId xmlns:p14="http://schemas.microsoft.com/office/powerpoint/2010/main" val="5129504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2" name="Title 25">
            <a:extLst>
              <a:ext uri="{FF2B5EF4-FFF2-40B4-BE49-F238E27FC236}">
                <a16:creationId xmlns:a16="http://schemas.microsoft.com/office/drawing/2014/main" id="{0AF0A999-5C2A-11FE-3E1D-C0BD4A8488BD}"/>
              </a:ext>
            </a:extLst>
          </p:cNvPr>
          <p:cNvSpPr txBox="1">
            <a:spLocks noGrp="1"/>
          </p:cNvSpPr>
          <p:nvPr>
            <p:ph type="title" idx="4294967295"/>
          </p:nvPr>
        </p:nvSpPr>
        <p:spPr>
          <a:xfrm>
            <a:off x="1676401" y="4908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endPar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endParaRPr>
          </a:p>
        </p:txBody>
      </p:sp>
      <p:cxnSp>
        <p:nvCxnSpPr>
          <p:cNvPr id="3" name="Straight Connector 2">
            <a:extLst>
              <a:ext uri="{FF2B5EF4-FFF2-40B4-BE49-F238E27FC236}">
                <a16:creationId xmlns:a16="http://schemas.microsoft.com/office/drawing/2014/main" id="{6959B7F8-AD53-63B5-B609-BE2226873CEE}"/>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AD92AAFE-9C28-47F0-A019-23640EE9DA0E}"/>
              </a:ext>
            </a:extLst>
          </p:cNvPr>
          <p:cNvSpPr/>
          <p:nvPr/>
        </p:nvSpPr>
        <p:spPr>
          <a:xfrm>
            <a:off x="1701166" y="1498437"/>
            <a:ext cx="8789668" cy="461863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Cyclical unemployment rises and falls with the business cycle.</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a labor market with flexible wages, wages will adjust so that the quantity of labor demanded always equals the quantity supplied at the equilibrium wage.</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Economists have proposed many theories for why wages are not flexible and instead may adjust only in a "sticky" way, especially when it comes to downward adjustments.</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These theories include implicit contracts, the efficiency wage theory, adverse selection of wage cuts, the insider-outsider model, and relative wage coordination.</a:t>
            </a:r>
          </a:p>
        </p:txBody>
      </p:sp>
    </p:spTree>
    <p:extLst>
      <p:ext uri="{BB962C8B-B14F-4D97-AF65-F5344CB8AC3E}">
        <p14:creationId xmlns:p14="http://schemas.microsoft.com/office/powerpoint/2010/main" val="1676619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4288764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Cyclical Unemployment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In the short run, the quantity of hours that the average person is willing to work for a given wage does not change much.">
            <a:extLst>
              <a:ext uri="{FF2B5EF4-FFF2-40B4-BE49-F238E27FC236}">
                <a16:creationId xmlns:a16="http://schemas.microsoft.com/office/drawing/2014/main" id="{39790580-FBEA-48A6-B31F-60F20599C451}"/>
              </a:ext>
            </a:extLst>
          </p:cNvPr>
          <p:cNvGrpSpPr/>
          <p:nvPr/>
        </p:nvGrpSpPr>
        <p:grpSpPr>
          <a:xfrm>
            <a:off x="2066921" y="1585567"/>
            <a:ext cx="8058156" cy="806935"/>
            <a:chOff x="542921" y="1736761"/>
            <a:chExt cx="8058156" cy="806935"/>
          </a:xfrm>
          <a:solidFill>
            <a:srgbClr val="627981"/>
          </a:solidFill>
        </p:grpSpPr>
        <p:sp>
          <p:nvSpPr>
            <p:cNvPr id="8" name="Rectangle 7">
              <a:extLst>
                <a:ext uri="{FF2B5EF4-FFF2-40B4-BE49-F238E27FC236}">
                  <a16:creationId xmlns:a16="http://schemas.microsoft.com/office/drawing/2014/main" id="{53DD9FEF-3D17-4180-AB84-B7B8562C697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TextBox 8">
              <a:extLst>
                <a:ext uri="{FF2B5EF4-FFF2-40B4-BE49-F238E27FC236}">
                  <a16:creationId xmlns:a16="http://schemas.microsoft.com/office/drawing/2014/main" id="{09394F3D-FBE9-4E7C-986F-093B58412165}"/>
                </a:ext>
              </a:extLst>
            </p:cNvPr>
            <p:cNvSpPr txBox="1"/>
            <p:nvPr/>
          </p:nvSpPr>
          <p:spPr>
            <a:xfrm>
              <a:off x="542921" y="1795705"/>
              <a:ext cx="796198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the short run, the quantity of hours that the average person is willing to work for a given wage does not change much.</a:t>
              </a:r>
            </a:p>
          </p:txBody>
        </p:sp>
      </p:grpSp>
      <p:grpSp>
        <p:nvGrpSpPr>
          <p:cNvPr id="10" name="Group 9" descr="One primary determinant of firms' demand for labor is how they perceive the state of the macroeconomy.">
            <a:extLst>
              <a:ext uri="{FF2B5EF4-FFF2-40B4-BE49-F238E27FC236}">
                <a16:creationId xmlns:a16="http://schemas.microsoft.com/office/drawing/2014/main" id="{0968B154-8A34-4F6D-9AC8-1F9189D823C4}"/>
              </a:ext>
            </a:extLst>
          </p:cNvPr>
          <p:cNvGrpSpPr/>
          <p:nvPr/>
        </p:nvGrpSpPr>
        <p:grpSpPr>
          <a:xfrm>
            <a:off x="2066920" y="2471278"/>
            <a:ext cx="8058157" cy="806935"/>
            <a:chOff x="542920" y="1736761"/>
            <a:chExt cx="8058157" cy="806935"/>
          </a:xfrm>
          <a:solidFill>
            <a:srgbClr val="627981"/>
          </a:solidFill>
        </p:grpSpPr>
        <p:sp>
          <p:nvSpPr>
            <p:cNvPr id="11" name="Rectangle 10">
              <a:extLst>
                <a:ext uri="{FF2B5EF4-FFF2-40B4-BE49-F238E27FC236}">
                  <a16:creationId xmlns:a16="http://schemas.microsoft.com/office/drawing/2014/main" id="{74915BD4-DCC4-4FA1-9032-CE3B3AE8A6B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4174B12D-19C2-4617-B7CE-9DF9AA07E1A5}"/>
                </a:ext>
              </a:extLst>
            </p:cNvPr>
            <p:cNvSpPr txBox="1"/>
            <p:nvPr/>
          </p:nvSpPr>
          <p:spPr>
            <a:xfrm>
              <a:off x="542920" y="1786285"/>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One primary determinant of firms' demand for labor is how they perceive the state of the macroeconomy.</a:t>
              </a:r>
            </a:p>
          </p:txBody>
        </p:sp>
      </p:grpSp>
      <p:grpSp>
        <p:nvGrpSpPr>
          <p:cNvPr id="13" name="Group 12" descr="Whether firms see the macroeconomy improving or slowing down determines the amount of labor demanded.">
            <a:extLst>
              <a:ext uri="{FF2B5EF4-FFF2-40B4-BE49-F238E27FC236}">
                <a16:creationId xmlns:a16="http://schemas.microsoft.com/office/drawing/2014/main" id="{83093C79-4F95-4732-B3B4-34338BEE6174}"/>
              </a:ext>
            </a:extLst>
          </p:cNvPr>
          <p:cNvGrpSpPr/>
          <p:nvPr/>
        </p:nvGrpSpPr>
        <p:grpSpPr>
          <a:xfrm>
            <a:off x="2066920" y="3356988"/>
            <a:ext cx="8058157" cy="806935"/>
            <a:chOff x="542920" y="1736761"/>
            <a:chExt cx="8058157" cy="806935"/>
          </a:xfrm>
          <a:solidFill>
            <a:srgbClr val="627981"/>
          </a:solidFill>
        </p:grpSpPr>
        <p:sp>
          <p:nvSpPr>
            <p:cNvPr id="14" name="Rectangle 13">
              <a:extLst>
                <a:ext uri="{FF2B5EF4-FFF2-40B4-BE49-F238E27FC236}">
                  <a16:creationId xmlns:a16="http://schemas.microsoft.com/office/drawing/2014/main" id="{0270A653-2325-44E2-8B92-5075E2F4CD7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C1632DD2-66EC-4F4E-A8E5-884A5CC1754C}"/>
                </a:ext>
              </a:extLst>
            </p:cNvPr>
            <p:cNvSpPr txBox="1"/>
            <p:nvPr/>
          </p:nvSpPr>
          <p:spPr>
            <a:xfrm>
              <a:off x="542920" y="1784202"/>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Whether firms see the macroeconomy improving or slowing down determines the amount of labor demanded.</a:t>
              </a:r>
            </a:p>
          </p:txBody>
        </p:sp>
      </p:grpSp>
      <p:grpSp>
        <p:nvGrpSpPr>
          <p:cNvPr id="16" name="Group 15" descr="As the economy moves from expansion to recession and vice versa, it causes variation in unemployment called cyclical unemployment.">
            <a:extLst>
              <a:ext uri="{FF2B5EF4-FFF2-40B4-BE49-F238E27FC236}">
                <a16:creationId xmlns:a16="http://schemas.microsoft.com/office/drawing/2014/main" id="{D977663B-1EE0-4473-BFD6-564836117B96}"/>
              </a:ext>
            </a:extLst>
          </p:cNvPr>
          <p:cNvGrpSpPr/>
          <p:nvPr/>
        </p:nvGrpSpPr>
        <p:grpSpPr>
          <a:xfrm>
            <a:off x="2066921" y="4238531"/>
            <a:ext cx="8058156" cy="806935"/>
            <a:chOff x="542921" y="1736761"/>
            <a:chExt cx="8058156" cy="1073128"/>
          </a:xfrm>
          <a:solidFill>
            <a:srgbClr val="627981"/>
          </a:solidFill>
        </p:grpSpPr>
        <p:sp>
          <p:nvSpPr>
            <p:cNvPr id="17" name="Rectangle 16">
              <a:extLst>
                <a:ext uri="{FF2B5EF4-FFF2-40B4-BE49-F238E27FC236}">
                  <a16:creationId xmlns:a16="http://schemas.microsoft.com/office/drawing/2014/main" id="{D5898A9F-4E6B-4405-B7AD-A3AC5ABFFCCD}"/>
                </a:ext>
              </a:extLst>
            </p:cNvPr>
            <p:cNvSpPr/>
            <p:nvPr/>
          </p:nvSpPr>
          <p:spPr>
            <a:xfrm>
              <a:off x="542923" y="1736761"/>
              <a:ext cx="8058154" cy="107312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B08E2304-6128-43E4-AB85-8A18C785E179}"/>
                </a:ext>
              </a:extLst>
            </p:cNvPr>
            <p:cNvSpPr txBox="1"/>
            <p:nvPr/>
          </p:nvSpPr>
          <p:spPr>
            <a:xfrm>
              <a:off x="542921" y="1794226"/>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As the economy moves from expansion to recession and vice versa, it causes variation in unemployment called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cyclical unemployment</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grpSp>
    </p:spTree>
    <p:extLst>
      <p:ext uri="{BB962C8B-B14F-4D97-AF65-F5344CB8AC3E}">
        <p14:creationId xmlns:p14="http://schemas.microsoft.com/office/powerpoint/2010/main" val="8458167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Why Wages Might Be Sticky Downward</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5" name="Group 14" descr="Though wage increases may occur with relative ease, wage decreases are few and far between.">
            <a:extLst>
              <a:ext uri="{FF2B5EF4-FFF2-40B4-BE49-F238E27FC236}">
                <a16:creationId xmlns:a16="http://schemas.microsoft.com/office/drawing/2014/main" id="{E5E97447-08D1-4D77-80B7-364473CE58B9}"/>
              </a:ext>
            </a:extLst>
          </p:cNvPr>
          <p:cNvGrpSpPr/>
          <p:nvPr/>
        </p:nvGrpSpPr>
        <p:grpSpPr>
          <a:xfrm>
            <a:off x="2066921" y="1585567"/>
            <a:ext cx="8058156" cy="806935"/>
            <a:chOff x="542921" y="1736761"/>
            <a:chExt cx="8058156" cy="806935"/>
          </a:xfrm>
          <a:solidFill>
            <a:srgbClr val="627981"/>
          </a:solidFill>
        </p:grpSpPr>
        <p:sp>
          <p:nvSpPr>
            <p:cNvPr id="16" name="Rectangle 15">
              <a:extLst>
                <a:ext uri="{FF2B5EF4-FFF2-40B4-BE49-F238E27FC236}">
                  <a16:creationId xmlns:a16="http://schemas.microsoft.com/office/drawing/2014/main" id="{F66157AD-12E3-4877-88E4-9D2FB0E9817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6FEBA1A6-0C2B-4785-ADA7-28F08F2E7AAE}"/>
                </a:ext>
              </a:extLst>
            </p:cNvPr>
            <p:cNvSpPr txBox="1"/>
            <p:nvPr/>
          </p:nvSpPr>
          <p:spPr>
            <a:xfrm>
              <a:off x="542921" y="1795705"/>
              <a:ext cx="796198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Though wage increases may occur with relative ease, wage decreases are few and far between.</a:t>
              </a:r>
            </a:p>
          </p:txBody>
        </p:sp>
      </p:grpSp>
      <p:grpSp>
        <p:nvGrpSpPr>
          <p:cNvPr id="18" name="Group 17" descr="For low-skilled workers receiving the minimum wage, it is illegal to reduce wages.">
            <a:extLst>
              <a:ext uri="{FF2B5EF4-FFF2-40B4-BE49-F238E27FC236}">
                <a16:creationId xmlns:a16="http://schemas.microsoft.com/office/drawing/2014/main" id="{A9342D96-BAA9-47FF-A3E8-53979DE5CF08}"/>
              </a:ext>
            </a:extLst>
          </p:cNvPr>
          <p:cNvGrpSpPr/>
          <p:nvPr/>
        </p:nvGrpSpPr>
        <p:grpSpPr>
          <a:xfrm>
            <a:off x="2066920" y="2471278"/>
            <a:ext cx="8058157" cy="806935"/>
            <a:chOff x="542920" y="1736761"/>
            <a:chExt cx="8058157" cy="806935"/>
          </a:xfrm>
          <a:solidFill>
            <a:srgbClr val="627981"/>
          </a:solidFill>
        </p:grpSpPr>
        <p:sp>
          <p:nvSpPr>
            <p:cNvPr id="19" name="Rectangle 18">
              <a:extLst>
                <a:ext uri="{FF2B5EF4-FFF2-40B4-BE49-F238E27FC236}">
                  <a16:creationId xmlns:a16="http://schemas.microsoft.com/office/drawing/2014/main" id="{96AE1782-6EB2-41BA-88AC-80E99E22FA6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7A23779F-D5A2-4A4F-98B8-C6C465FAF532}"/>
                </a:ext>
              </a:extLst>
            </p:cNvPr>
            <p:cNvSpPr txBox="1"/>
            <p:nvPr/>
          </p:nvSpPr>
          <p:spPr>
            <a:xfrm>
              <a:off x="542920" y="1786285"/>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For low-skilled workers receiving the minimum wage, it is illegal to reduce wages.</a:t>
              </a:r>
            </a:p>
          </p:txBody>
        </p:sp>
      </p:grpSp>
      <p:grpSp>
        <p:nvGrpSpPr>
          <p:cNvPr id="21" name="Group 20" descr="For union workers operating under a multiyear contract, wage cuts might violate the contract and create a labor dispute or strike.">
            <a:extLst>
              <a:ext uri="{FF2B5EF4-FFF2-40B4-BE49-F238E27FC236}">
                <a16:creationId xmlns:a16="http://schemas.microsoft.com/office/drawing/2014/main" id="{9454C044-DA61-41A9-8F7D-56323C4E2BCF}"/>
              </a:ext>
            </a:extLst>
          </p:cNvPr>
          <p:cNvGrpSpPr/>
          <p:nvPr/>
        </p:nvGrpSpPr>
        <p:grpSpPr>
          <a:xfrm>
            <a:off x="2066920" y="3356988"/>
            <a:ext cx="8058157" cy="806935"/>
            <a:chOff x="542920" y="1736761"/>
            <a:chExt cx="8058157" cy="806935"/>
          </a:xfrm>
          <a:solidFill>
            <a:srgbClr val="627981"/>
          </a:solidFill>
        </p:grpSpPr>
        <p:sp>
          <p:nvSpPr>
            <p:cNvPr id="22" name="Rectangle 21">
              <a:extLst>
                <a:ext uri="{FF2B5EF4-FFF2-40B4-BE49-F238E27FC236}">
                  <a16:creationId xmlns:a16="http://schemas.microsoft.com/office/drawing/2014/main" id="{F160A284-338D-427A-A754-7820D84C1F1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20B44F1D-877B-458B-8A5A-056DCCF4D5C0}"/>
                </a:ext>
              </a:extLst>
            </p:cNvPr>
            <p:cNvSpPr txBox="1"/>
            <p:nvPr/>
          </p:nvSpPr>
          <p:spPr>
            <a:xfrm>
              <a:off x="542920" y="1784202"/>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For union workers operating under a multiyear contract, wage cuts might violate the contract and create a labor dispute or strike.</a:t>
              </a:r>
            </a:p>
          </p:txBody>
        </p:sp>
      </p:grpSp>
      <p:grpSp>
        <p:nvGrpSpPr>
          <p:cNvPr id="28" name="Group 27" descr="However, minimum wage and union contracts are not sufficient reasons why wages would be sticky downward for the entire U.S. economy.">
            <a:extLst>
              <a:ext uri="{FF2B5EF4-FFF2-40B4-BE49-F238E27FC236}">
                <a16:creationId xmlns:a16="http://schemas.microsoft.com/office/drawing/2014/main" id="{90A57628-16EF-46FF-B6F3-3A10D188CB6F}"/>
              </a:ext>
            </a:extLst>
          </p:cNvPr>
          <p:cNvGrpSpPr/>
          <p:nvPr/>
        </p:nvGrpSpPr>
        <p:grpSpPr>
          <a:xfrm>
            <a:off x="2066920" y="4246556"/>
            <a:ext cx="8058156" cy="806935"/>
            <a:chOff x="542921" y="1736761"/>
            <a:chExt cx="8058156" cy="1073128"/>
          </a:xfrm>
          <a:solidFill>
            <a:srgbClr val="627981"/>
          </a:solidFill>
        </p:grpSpPr>
        <p:sp>
          <p:nvSpPr>
            <p:cNvPr id="29" name="Rectangle 28">
              <a:extLst>
                <a:ext uri="{FF2B5EF4-FFF2-40B4-BE49-F238E27FC236}">
                  <a16:creationId xmlns:a16="http://schemas.microsoft.com/office/drawing/2014/main" id="{880F7DA1-B517-4140-85E4-2A69DECAED5D}"/>
                </a:ext>
              </a:extLst>
            </p:cNvPr>
            <p:cNvSpPr/>
            <p:nvPr/>
          </p:nvSpPr>
          <p:spPr>
            <a:xfrm>
              <a:off x="542923" y="1736761"/>
              <a:ext cx="8058154" cy="107312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0" name="TextBox 29">
              <a:extLst>
                <a:ext uri="{FF2B5EF4-FFF2-40B4-BE49-F238E27FC236}">
                  <a16:creationId xmlns:a16="http://schemas.microsoft.com/office/drawing/2014/main" id="{72A8456E-17BA-4CF5-A40B-83A6BE934A6E}"/>
                </a:ext>
              </a:extLst>
            </p:cNvPr>
            <p:cNvSpPr txBox="1"/>
            <p:nvPr/>
          </p:nvSpPr>
          <p:spPr>
            <a:xfrm>
              <a:off x="542921" y="1794226"/>
              <a:ext cx="7961982" cy="941404"/>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However, minimum wage and union contracts are not sufficient reasons why wages would be sticky downward for the entire U.S. economy.</a:t>
              </a:r>
            </a:p>
          </p:txBody>
        </p:sp>
      </p:grpSp>
      <p:grpSp>
        <p:nvGrpSpPr>
          <p:cNvPr id="40" name="Group 39" descr="Economists have several theories as to why wages might be sticky downward.">
            <a:extLst>
              <a:ext uri="{FF2B5EF4-FFF2-40B4-BE49-F238E27FC236}">
                <a16:creationId xmlns:a16="http://schemas.microsoft.com/office/drawing/2014/main" id="{09230FCA-5611-40EB-AF2F-A120DBF142D0}"/>
              </a:ext>
            </a:extLst>
          </p:cNvPr>
          <p:cNvGrpSpPr/>
          <p:nvPr/>
        </p:nvGrpSpPr>
        <p:grpSpPr>
          <a:xfrm>
            <a:off x="2066921" y="5123497"/>
            <a:ext cx="8058156" cy="806935"/>
            <a:chOff x="542921" y="1736761"/>
            <a:chExt cx="8058156" cy="1073128"/>
          </a:xfrm>
          <a:solidFill>
            <a:srgbClr val="627981"/>
          </a:solidFill>
        </p:grpSpPr>
        <p:sp>
          <p:nvSpPr>
            <p:cNvPr id="41" name="Rectangle 40">
              <a:extLst>
                <a:ext uri="{FF2B5EF4-FFF2-40B4-BE49-F238E27FC236}">
                  <a16:creationId xmlns:a16="http://schemas.microsoft.com/office/drawing/2014/main" id="{F1251BCC-44B9-46CF-8B4B-731B1397B57F}"/>
                </a:ext>
              </a:extLst>
            </p:cNvPr>
            <p:cNvSpPr/>
            <p:nvPr/>
          </p:nvSpPr>
          <p:spPr>
            <a:xfrm>
              <a:off x="542923" y="1736761"/>
              <a:ext cx="8058154" cy="107312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2" name="TextBox 41">
              <a:extLst>
                <a:ext uri="{FF2B5EF4-FFF2-40B4-BE49-F238E27FC236}">
                  <a16:creationId xmlns:a16="http://schemas.microsoft.com/office/drawing/2014/main" id="{66D0485F-EC3F-4199-B918-0456ECEE3682}"/>
                </a:ext>
              </a:extLst>
            </p:cNvPr>
            <p:cNvSpPr txBox="1"/>
            <p:nvPr/>
          </p:nvSpPr>
          <p:spPr>
            <a:xfrm>
              <a:off x="542921" y="1794227"/>
              <a:ext cx="7807571" cy="941405"/>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Economists have several theories as to why wages might be sticky downward.</a:t>
              </a:r>
            </a:p>
          </p:txBody>
        </p:sp>
      </p:grpSp>
    </p:spTree>
    <p:extLst>
      <p:ext uri="{BB962C8B-B14F-4D97-AF65-F5344CB8AC3E}">
        <p14:creationId xmlns:p14="http://schemas.microsoft.com/office/powerpoint/2010/main" val="32006035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2" name="Title 25">
            <a:extLst>
              <a:ext uri="{FF2B5EF4-FFF2-40B4-BE49-F238E27FC236}">
                <a16:creationId xmlns:a16="http://schemas.microsoft.com/office/drawing/2014/main" id="{34D1C920-6C9D-789F-C997-5977EE1560F1}"/>
              </a:ext>
            </a:extLst>
          </p:cNvPr>
          <p:cNvSpPr txBox="1">
            <a:spLocks noGrp="1"/>
          </p:cNvSpPr>
          <p:nvPr>
            <p:ph type="title" idx="4294967295"/>
          </p:nvPr>
        </p:nvSpPr>
        <p:spPr>
          <a:xfrm>
            <a:off x="1676401" y="490845"/>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Real </a:t>
            </a:r>
            <a:r>
              <a:rPr kumimoji="0" lang="en-US" sz="3000" b="0" i="0" u="none" strike="noStrike" kern="1200" cap="none" spc="0" normalizeH="0" baseline="0" noProof="0">
                <a:ln>
                  <a:noFill/>
                </a:ln>
                <a:solidFill>
                  <a:schemeClr val="dk1"/>
                </a:solidFill>
                <a:effectLst/>
                <a:uLnTx/>
                <a:uFillTx/>
                <a:latin typeface="Century Gothic"/>
                <a:ea typeface="Century Gothic"/>
                <a:cs typeface="Century Gothic"/>
                <a:sym typeface="Century Gothic"/>
              </a:rPr>
              <a:t>World Example</a:t>
            </a:r>
            <a:endParaRPr kumimoji="0" lang="en-US" sz="3200" b="0" i="0" u="none" strike="noStrike" kern="1200" cap="none" spc="0" normalizeH="0" baseline="-25000" noProof="0" dirty="0">
              <a:ln>
                <a:noFill/>
              </a:ln>
              <a:solidFill>
                <a:schemeClr val="tx1"/>
              </a:solidFill>
              <a:effectLst/>
              <a:uLnTx/>
              <a:uFillTx/>
              <a:latin typeface="+mj-lt"/>
              <a:ea typeface="+mj-ea"/>
              <a:cs typeface="+mj-cs"/>
            </a:endParaRPr>
          </a:p>
        </p:txBody>
      </p:sp>
      <p:cxnSp>
        <p:nvCxnSpPr>
          <p:cNvPr id="3" name="Straight Connector 2">
            <a:extLst>
              <a:ext uri="{FF2B5EF4-FFF2-40B4-BE49-F238E27FC236}">
                <a16:creationId xmlns:a16="http://schemas.microsoft.com/office/drawing/2014/main" id="{6C6B0CBE-3C1C-0EFC-444D-FB63C1BE78D9}"/>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AD92AAFE-9C28-47F0-A019-23640EE9DA0E}"/>
              </a:ext>
            </a:extLst>
          </p:cNvPr>
          <p:cNvSpPr/>
          <p:nvPr/>
        </p:nvSpPr>
        <p:spPr>
          <a:xfrm>
            <a:off x="1701166" y="1408500"/>
            <a:ext cx="8789668" cy="161065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Can you think of a situation, in your current job or at a future prospect, where you would understand, and even support, the idea of your wage decreasing?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Now, consider the economic downturn that accompanied the COVID-19 pandemic. Many companies cut salaries or employee hours. What does this tell you about what was happening in the labor market?</a:t>
            </a:r>
          </a:p>
        </p:txBody>
      </p:sp>
      <p:pic>
        <p:nvPicPr>
          <p:cNvPr id="10" name="Picture 9" descr="A woman wearing a mask">
            <a:extLst>
              <a:ext uri="{FF2B5EF4-FFF2-40B4-BE49-F238E27FC236}">
                <a16:creationId xmlns:a16="http://schemas.microsoft.com/office/drawing/2014/main" id="{1CC5ACA9-AF19-4709-A586-E8932E13D51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45625" y="3137342"/>
            <a:ext cx="5300750" cy="3533833"/>
          </a:xfrm>
          <a:prstGeom prst="rect">
            <a:avLst/>
          </a:prstGeom>
        </p:spPr>
      </p:pic>
    </p:spTree>
    <p:extLst>
      <p:ext uri="{BB962C8B-B14F-4D97-AF65-F5344CB8AC3E}">
        <p14:creationId xmlns:p14="http://schemas.microsoft.com/office/powerpoint/2010/main" val="36214099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Sticky Downward Wages Theories</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Implicit Contract"/>
          <p:cNvGrpSpPr/>
          <p:nvPr/>
        </p:nvGrpSpPr>
        <p:grpSpPr>
          <a:xfrm>
            <a:off x="2673291" y="1617739"/>
            <a:ext cx="2080340" cy="1617913"/>
            <a:chOff x="1149291" y="1753237"/>
            <a:chExt cx="2080340" cy="1617913"/>
          </a:xfrm>
          <a:solidFill>
            <a:srgbClr val="627981"/>
          </a:solidFill>
        </p:grpSpPr>
        <p:sp>
          <p:nvSpPr>
            <p:cNvPr id="9" name="Rectangle 8"/>
            <p:cNvSpPr/>
            <p:nvPr/>
          </p:nvSpPr>
          <p:spPr>
            <a:xfrm>
              <a:off x="1149291" y="1753237"/>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p:cNvSpPr txBox="1"/>
            <p:nvPr/>
          </p:nvSpPr>
          <p:spPr>
            <a:xfrm>
              <a:off x="1357203" y="2028905"/>
              <a:ext cx="1664514" cy="1055482"/>
            </a:xfrm>
            <a:prstGeom prst="rect">
              <a:avLst/>
            </a:prstGeom>
            <a:grpFill/>
          </p:spPr>
          <p:txBody>
            <a:bodyPr wrap="square" rtlCol="0" anchor="ctr">
              <a:spAutoFit/>
            </a:bodyP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Implicit Contract</a:t>
              </a:r>
            </a:p>
          </p:txBody>
        </p:sp>
      </p:grpSp>
      <p:grpSp>
        <p:nvGrpSpPr>
          <p:cNvPr id="23" name="Group 22" descr="Efficiency Wage"/>
          <p:cNvGrpSpPr/>
          <p:nvPr/>
        </p:nvGrpSpPr>
        <p:grpSpPr>
          <a:xfrm>
            <a:off x="5055827" y="1612192"/>
            <a:ext cx="2080340" cy="1617913"/>
            <a:chOff x="3531827" y="1747690"/>
            <a:chExt cx="2080340" cy="1617913"/>
          </a:xfrm>
          <a:solidFill>
            <a:srgbClr val="627981"/>
          </a:solidFill>
        </p:grpSpPr>
        <p:sp>
          <p:nvSpPr>
            <p:cNvPr id="24" name="Rectangle 23"/>
            <p:cNvSpPr/>
            <p:nvPr/>
          </p:nvSpPr>
          <p:spPr>
            <a:xfrm>
              <a:off x="3531827"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p:cNvSpPr txBox="1"/>
            <p:nvPr/>
          </p:nvSpPr>
          <p:spPr>
            <a:xfrm>
              <a:off x="3739740" y="2023623"/>
              <a:ext cx="1664514" cy="1055482"/>
            </a:xfrm>
            <a:prstGeom prst="rect">
              <a:avLst/>
            </a:prstGeom>
            <a:grpFill/>
          </p:spPr>
          <p:txBody>
            <a:bodyPr wrap="square" rtlCol="0" anchor="ctr">
              <a:spAutoFit/>
            </a:bodyP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Efficiency Wage</a:t>
              </a:r>
            </a:p>
          </p:txBody>
        </p:sp>
      </p:grpSp>
      <p:grpSp>
        <p:nvGrpSpPr>
          <p:cNvPr id="11" name="Group 10" descr="Adverse Selection of Wage Cuts"/>
          <p:cNvGrpSpPr/>
          <p:nvPr/>
        </p:nvGrpSpPr>
        <p:grpSpPr>
          <a:xfrm>
            <a:off x="7438363" y="1612192"/>
            <a:ext cx="2080340" cy="1617913"/>
            <a:chOff x="5914363" y="1747690"/>
            <a:chExt cx="2080340" cy="1617913"/>
          </a:xfrm>
          <a:solidFill>
            <a:srgbClr val="627981"/>
          </a:solidFill>
        </p:grpSpPr>
        <p:sp>
          <p:nvSpPr>
            <p:cNvPr id="12" name="Rectangle 11"/>
            <p:cNvSpPr/>
            <p:nvPr/>
          </p:nvSpPr>
          <p:spPr>
            <a:xfrm>
              <a:off x="5914363"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TextBox 12"/>
            <p:cNvSpPr txBox="1"/>
            <p:nvPr/>
          </p:nvSpPr>
          <p:spPr>
            <a:xfrm>
              <a:off x="6122276" y="1769708"/>
              <a:ext cx="1664514" cy="1563313"/>
            </a:xfrm>
            <a:prstGeom prst="rect">
              <a:avLst/>
            </a:prstGeom>
            <a:grpFill/>
          </p:spPr>
          <p:txBody>
            <a:bodyPr wrap="square" rtlCol="0" anchor="ctr">
              <a:spAutoFit/>
            </a:bodyP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Adverse Selection of Wage Cuts</a:t>
              </a:r>
            </a:p>
          </p:txBody>
        </p:sp>
      </p:grpSp>
      <p:grpSp>
        <p:nvGrpSpPr>
          <p:cNvPr id="14" name="Group 13" descr="Insider-Outsider Model"/>
          <p:cNvGrpSpPr/>
          <p:nvPr/>
        </p:nvGrpSpPr>
        <p:grpSpPr>
          <a:xfrm>
            <a:off x="3713461" y="3542636"/>
            <a:ext cx="2080340" cy="1617913"/>
            <a:chOff x="1149290" y="3617528"/>
            <a:chExt cx="2080340" cy="1617913"/>
          </a:xfrm>
          <a:solidFill>
            <a:srgbClr val="627981"/>
          </a:solidFill>
        </p:grpSpPr>
        <p:sp>
          <p:nvSpPr>
            <p:cNvPr id="15" name="Rectangle 14"/>
            <p:cNvSpPr/>
            <p:nvPr/>
          </p:nvSpPr>
          <p:spPr>
            <a:xfrm>
              <a:off x="1149290" y="3617528"/>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TextBox 15"/>
            <p:cNvSpPr txBox="1"/>
            <p:nvPr/>
          </p:nvSpPr>
          <p:spPr>
            <a:xfrm>
              <a:off x="1357203" y="3646803"/>
              <a:ext cx="1664514" cy="1563313"/>
            </a:xfrm>
            <a:prstGeom prst="rect">
              <a:avLst/>
            </a:prstGeom>
            <a:grpFill/>
          </p:spPr>
          <p:txBody>
            <a:bodyPr wrap="square" rtlCol="0" anchor="ctr">
              <a:spAutoFit/>
            </a:bodyP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Insider-Outsider Model</a:t>
              </a:r>
            </a:p>
          </p:txBody>
        </p:sp>
      </p:grpSp>
      <p:grpSp>
        <p:nvGrpSpPr>
          <p:cNvPr id="17" name="Group 16" descr="Relative Wage Coordination"/>
          <p:cNvGrpSpPr/>
          <p:nvPr/>
        </p:nvGrpSpPr>
        <p:grpSpPr>
          <a:xfrm>
            <a:off x="6398193" y="3542636"/>
            <a:ext cx="2080340" cy="1617913"/>
            <a:chOff x="3531827" y="3615513"/>
            <a:chExt cx="2080340" cy="1617913"/>
          </a:xfrm>
          <a:solidFill>
            <a:srgbClr val="627981"/>
          </a:solidFill>
        </p:grpSpPr>
        <p:sp>
          <p:nvSpPr>
            <p:cNvPr id="18" name="Rectangle 17"/>
            <p:cNvSpPr/>
            <p:nvPr/>
          </p:nvSpPr>
          <p:spPr>
            <a:xfrm>
              <a:off x="3531827" y="3615513"/>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TextBox 18"/>
            <p:cNvSpPr txBox="1"/>
            <p:nvPr/>
          </p:nvSpPr>
          <p:spPr>
            <a:xfrm>
              <a:off x="3739740" y="3641521"/>
              <a:ext cx="1664514" cy="1563313"/>
            </a:xfrm>
            <a:prstGeom prst="rect">
              <a:avLst/>
            </a:prstGeom>
            <a:grpFill/>
          </p:spPr>
          <p:txBody>
            <a:bodyPr wrap="square" rtlCol="0" anchor="ctr">
              <a:spAutoFit/>
            </a:bodyP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Relative Wage Coordination</a:t>
              </a:r>
            </a:p>
          </p:txBody>
        </p:sp>
      </p:grpSp>
    </p:spTree>
    <p:extLst>
      <p:ext uri="{BB962C8B-B14F-4D97-AF65-F5344CB8AC3E}">
        <p14:creationId xmlns:p14="http://schemas.microsoft.com/office/powerpoint/2010/main" val="40731988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Implicit Contract Theory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0DF7ED92-7176-4A76-927F-948C034AE2EA}"/>
              </a:ext>
            </a:extLst>
          </p:cNvPr>
          <p:cNvSpPr txBox="1"/>
          <p:nvPr/>
        </p:nvSpPr>
        <p:spPr>
          <a:xfrm>
            <a:off x="1459469" y="1538131"/>
            <a:ext cx="9273061" cy="3933256"/>
          </a:xfrm>
          <a:prstGeom prst="rect">
            <a:avLst/>
          </a:prstGeom>
          <a:solidFill>
            <a:srgbClr val="627981"/>
          </a:solidFill>
        </p:spPr>
        <p:txBody>
          <a:bodyPr wrap="square" rtlCol="0" anchor="ctr">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prstClr val="white"/>
                </a:solidFill>
                <a:effectLst/>
                <a:uLnTx/>
                <a:uFillTx/>
                <a:latin typeface="Calibri" panose="020F0502020204030204"/>
                <a:ea typeface="+mn-ea"/>
                <a:cs typeface="+mn-cs"/>
              </a:rPr>
              <a:t>Implicit Contract</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prstClr val="white"/>
                </a:solidFill>
                <a:effectLst/>
                <a:uLnTx/>
                <a:uFillTx/>
                <a:latin typeface="Calibri" panose="020F0502020204030204"/>
                <a:ea typeface="+mn-ea"/>
                <a:cs typeface="+mn-cs"/>
              </a:rPr>
              <a:t>Argument: </a:t>
            </a: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Employers will try to keep wages from falling when the economy is weak and/or the firm is having trouble. The employee will not expect huge salary increases when the economy and/or firm is strong. </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prstClr val="white"/>
                </a:solidFill>
                <a:effectLst/>
                <a:uLnTx/>
                <a:uFillTx/>
                <a:latin typeface="Calibri" panose="020F0502020204030204"/>
                <a:ea typeface="+mn-ea"/>
                <a:cs typeface="+mn-cs"/>
              </a:rPr>
              <a:t>Reasoning against Wage Cuts: </a:t>
            </a: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Acts as a form of insurance because employees have protection against wage declines in bad times but pay for that protection in good times. Firms are hesitant to cut wages because they do not want workers to feel betrayed and then work less or leave the firm.</a:t>
            </a:r>
          </a:p>
          <a:p>
            <a:pPr marL="0" marR="0" lvl="0" indent="0" algn="ctr" defTabSz="457200" rtl="0" eaLnBrk="1" fontAlgn="auto" latinLnBrk="0" hangingPunct="1">
              <a:lnSpc>
                <a:spcPct val="150000"/>
              </a:lnSpc>
              <a:spcBef>
                <a:spcPts val="0"/>
              </a:spcBef>
              <a:spcAft>
                <a:spcPts val="0"/>
              </a:spcAft>
              <a:buClrTx/>
              <a:buSzTx/>
              <a:buFontTx/>
              <a:buNone/>
              <a:tabLst/>
              <a:defRPr/>
            </a:pPr>
            <a:endPar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54677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Efficiency Wage Theory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0DF7ED92-7176-4A76-927F-948C034AE2EA}"/>
              </a:ext>
            </a:extLst>
          </p:cNvPr>
          <p:cNvSpPr txBox="1"/>
          <p:nvPr/>
        </p:nvSpPr>
        <p:spPr>
          <a:xfrm>
            <a:off x="1459469" y="1765821"/>
            <a:ext cx="9273061" cy="3477875"/>
          </a:xfrm>
          <a:prstGeom prst="rect">
            <a:avLst/>
          </a:prstGeom>
          <a:solidFill>
            <a:srgbClr val="627981"/>
          </a:solidFill>
        </p:spPr>
        <p:txBody>
          <a:bodyPr wrap="square" rtlCol="0" anchor="ctr">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prstClr val="white"/>
                </a:solidFill>
                <a:effectLst/>
                <a:uLnTx/>
                <a:uFillTx/>
                <a:latin typeface="Calibri" panose="020F0502020204030204"/>
                <a:ea typeface="+mn-ea"/>
                <a:cs typeface="+mn-cs"/>
              </a:rPr>
              <a:t>Efficiency Wage</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prstClr val="white"/>
                </a:solidFill>
                <a:effectLst/>
                <a:uLnTx/>
                <a:uFillTx/>
                <a:latin typeface="Calibri" panose="020F0502020204030204"/>
                <a:ea typeface="+mn-ea"/>
                <a:cs typeface="+mn-cs"/>
              </a:rPr>
              <a:t>Argument: </a:t>
            </a: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Workers' productivity depends on their pay, so employers find an incentive to pay their employees more than what the market dictates.</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prstClr val="white"/>
                </a:solidFill>
                <a:effectLst/>
                <a:uLnTx/>
                <a:uFillTx/>
                <a:latin typeface="Calibri" panose="020F0502020204030204"/>
                <a:ea typeface="+mn-ea"/>
                <a:cs typeface="+mn-cs"/>
              </a:rPr>
              <a:t>Reasoning against Wage Cuts: </a:t>
            </a: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When firms offer wages based on productivity, employees are motivated to work harder and stay with their current employer.</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By avoiding wage cuts, the employer minimizes the costs of hiring new employees and benefits from highly motivated employees.</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397318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Adverse Selection of Wage Cuts Argument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0DF7ED92-7176-4A76-927F-948C034AE2EA}"/>
              </a:ext>
            </a:extLst>
          </p:cNvPr>
          <p:cNvSpPr txBox="1"/>
          <p:nvPr/>
        </p:nvSpPr>
        <p:spPr>
          <a:xfrm>
            <a:off x="1459469" y="1427267"/>
            <a:ext cx="9273061" cy="4154984"/>
          </a:xfrm>
          <a:prstGeom prst="rect">
            <a:avLst/>
          </a:prstGeom>
          <a:solidFill>
            <a:srgbClr val="627981"/>
          </a:solidFill>
        </p:spPr>
        <p:txBody>
          <a:bodyPr wrap="square" rtlCol="0" anchor="ctr">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prstClr val="white"/>
                </a:solidFill>
                <a:effectLst/>
                <a:uLnTx/>
                <a:uFillTx/>
                <a:latin typeface="Calibri" panose="020F0502020204030204"/>
                <a:ea typeface="+mn-ea"/>
                <a:cs typeface="+mn-cs"/>
              </a:rPr>
              <a:t>Adverse Selection of Wage Cuts</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prstClr val="white"/>
                </a:solidFill>
                <a:effectLst/>
                <a:uLnTx/>
                <a:uFillTx/>
                <a:latin typeface="Calibri" panose="020F0502020204030204"/>
                <a:ea typeface="+mn-ea"/>
                <a:cs typeface="+mn-cs"/>
              </a:rPr>
              <a:t>Argument: </a:t>
            </a: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If an employer reacts to poor business conditions by reducing the wages of all workers, the best workers (those with employment alternatives) are more likely to leave and find work elsewhere.</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prstClr val="white"/>
                </a:solidFill>
                <a:effectLst/>
                <a:uLnTx/>
                <a:uFillTx/>
                <a:latin typeface="Calibri" panose="020F0502020204030204"/>
                <a:ea typeface="+mn-ea"/>
                <a:cs typeface="+mn-cs"/>
              </a:rPr>
              <a:t>Reasoning against Wage Cuts: </a:t>
            </a: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If imposing wage cuts will cause the better employees to leave and find jobs elsewhere, the firm would be left with mediocre employees who would struggle to find another job. To cut expenses, firms are more likely to choose which workers to lay off or fire rather than cut wages for everyone.</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476815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Insider-Outsider Model</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0DF7ED92-7176-4A76-927F-948C034AE2EA}"/>
              </a:ext>
            </a:extLst>
          </p:cNvPr>
          <p:cNvSpPr txBox="1"/>
          <p:nvPr/>
        </p:nvSpPr>
        <p:spPr>
          <a:xfrm>
            <a:off x="1459469" y="1765821"/>
            <a:ext cx="9273061" cy="3477875"/>
          </a:xfrm>
          <a:prstGeom prst="rect">
            <a:avLst/>
          </a:prstGeom>
          <a:solidFill>
            <a:srgbClr val="627981"/>
          </a:solidFill>
        </p:spPr>
        <p:txBody>
          <a:bodyPr wrap="square" rtlCol="0" anchor="ctr">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prstClr val="white"/>
                </a:solidFill>
                <a:effectLst/>
                <a:uLnTx/>
                <a:uFillTx/>
                <a:latin typeface="Calibri" panose="020F0502020204030204"/>
                <a:ea typeface="+mn-ea"/>
                <a:cs typeface="+mn-cs"/>
              </a:rPr>
              <a:t>Insider-Outsider Model</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prstClr val="white"/>
                </a:solidFill>
                <a:effectLst/>
                <a:uLnTx/>
                <a:uFillTx/>
                <a:latin typeface="Calibri" panose="020F0502020204030204"/>
                <a:ea typeface="+mn-ea"/>
                <a:cs typeface="+mn-cs"/>
              </a:rPr>
              <a:t>Argument: </a:t>
            </a: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Those who work for firms are considered "insiders," and new employees, at least for some time, are "outsiders."</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prstClr val="white"/>
                </a:solidFill>
                <a:effectLst/>
                <a:uLnTx/>
                <a:uFillTx/>
                <a:latin typeface="Calibri" panose="020F0502020204030204"/>
                <a:ea typeface="+mn-ea"/>
                <a:cs typeface="+mn-cs"/>
              </a:rPr>
              <a:t>Reasoning against Wage Cuts: </a:t>
            </a: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A firm depends on "insiders" to keep the organization running smoothly, be familiar with routine procedures, and train new employees. Cutting wages will cause insiders to look elsewhere for work or alienate them and damage the firm's productivity and prospects.</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89737547"/>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60F11F6-040E-472C-AD7A-855081C7359C}">
  <ds:schemaRefs>
    <ds:schemaRef ds:uri="http://schemas.microsoft.com/office/2006/documentManagement/types"/>
    <ds:schemaRef ds:uri="http://schemas.microsoft.com/office/infopath/2007/PartnerControls"/>
    <ds:schemaRef ds:uri="http://purl.org/dc/elements/1.1/"/>
    <ds:schemaRef ds:uri="http://purl.org/dc/terms/"/>
    <ds:schemaRef ds:uri="http://purl.org/dc/dcmitype/"/>
    <ds:schemaRef ds:uri="http://schemas.openxmlformats.org/package/2006/metadata/core-properties"/>
    <ds:schemaRef ds:uri="http://schemas.microsoft.com/office/2006/metadata/properties"/>
    <ds:schemaRef ds:uri="fdab59f7-c3a7-48e5-acd8-618ce834776e"/>
    <ds:schemaRef ds:uri="06d9c582-05c2-476b-83d2-72ab8b1380b2"/>
    <ds:schemaRef ds:uri="http://www.w3.org/XML/1998/namespace"/>
  </ds:schemaRefs>
</ds:datastoreItem>
</file>

<file path=customXml/itemProps2.xml><?xml version="1.0" encoding="utf-8"?>
<ds:datastoreItem xmlns:ds="http://schemas.openxmlformats.org/officeDocument/2006/customXml" ds:itemID="{9F73C256-7382-4598-9AD1-7889F2CFE40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8B2DE4D-050E-45D1-B22A-80D7A09ECCC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1477</TotalTime>
  <Words>1835</Words>
  <Application>Microsoft Office PowerPoint</Application>
  <PresentationFormat>Widescreen</PresentationFormat>
  <Paragraphs>124</Paragraphs>
  <Slides>14</Slides>
  <Notes>11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vt:i4>
      </vt:variant>
    </vt:vector>
  </HeadingPairs>
  <TitlesOfParts>
    <vt:vector size="19" baseType="lpstr">
      <vt:lpstr>Arial</vt:lpstr>
      <vt:lpstr>Calibri</vt:lpstr>
      <vt:lpstr>Calibri Light</vt:lpstr>
      <vt:lpstr>Century Gothic</vt:lpstr>
      <vt:lpstr>Office Theme</vt:lpstr>
      <vt:lpstr>What Causes Changes in Unemployment over the Short Run</vt:lpstr>
      <vt:lpstr>Cyclical Unemployment</vt:lpstr>
      <vt:lpstr>Why Wages Might Be Sticky Downward</vt:lpstr>
      <vt:lpstr>Real World Example</vt:lpstr>
      <vt:lpstr>Sticky Downward Wages Theories1</vt:lpstr>
      <vt:lpstr>Implicit Contract Theory</vt:lpstr>
      <vt:lpstr>Efficiency Wage Theory</vt:lpstr>
      <vt:lpstr>Adverse Selection of Wage Cuts Argument</vt:lpstr>
      <vt:lpstr>Insider-Outsider Model</vt:lpstr>
      <vt:lpstr>Relative Wage Coordination Argument</vt:lpstr>
      <vt:lpstr>Sticky Downward Wages Theories2</vt:lpstr>
      <vt:lpstr>Sticky Downward Wages Theories3</vt:lpstr>
      <vt:lpstr>Summary</vt:lpstr>
      <vt:lpstr>HAWKES LEARNING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Macroeconomics, 2nd Edition</dc:title>
  <dc:creator>Hawkes Learning</dc:creator>
  <cp:lastModifiedBy>Caitlin Coleman</cp:lastModifiedBy>
  <cp:revision>149</cp:revision>
  <dcterms:created xsi:type="dcterms:W3CDTF">2014-11-06T15:36:04Z</dcterms:created>
  <dcterms:modified xsi:type="dcterms:W3CDTF">2026-02-05T13:16:02Z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