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2" r:id="rId4"/>
  </p:sldMasterIdLst>
  <p:notesMasterIdLst>
    <p:notesMasterId r:id="rId16"/>
  </p:notesMasterIdLst>
  <p:sldIdLst>
    <p:sldId id="411" r:id="rId5"/>
    <p:sldId id="393" r:id="rId6"/>
    <p:sldId id="394" r:id="rId7"/>
    <p:sldId id="395" r:id="rId8"/>
    <p:sldId id="396" r:id="rId9"/>
    <p:sldId id="397" r:id="rId10"/>
    <p:sldId id="398" r:id="rId11"/>
    <p:sldId id="399" r:id="rId12"/>
    <p:sldId id="400" r:id="rId13"/>
    <p:sldId id="401" r:id="rId14"/>
    <p:sldId id="340" r:id="rId15"/>
  </p:sldIdLst>
  <p:sldSz cx="12192000" cy="6858000"/>
  <p:notesSz cx="6858000" cy="9144000"/>
  <p:embeddedFontLst>
    <p:embeddedFont>
      <p:font typeface="Century Gothic" panose="020B0502020202020204" pitchFamily="34" charset="0"/>
      <p:regular r:id="rId17"/>
      <p:bold r:id="rId18"/>
      <p:italic r:id="rId19"/>
      <p:boldItalic r:id="rId2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athan Mirmow" initials="NM" lastIdx="3" clrIdx="0">
    <p:extLst>
      <p:ext uri="{19B8F6BF-5375-455C-9EA6-DF929625EA0E}">
        <p15:presenceInfo xmlns:p15="http://schemas.microsoft.com/office/powerpoint/2012/main" userId="Nathan Mirmow" providerId="None"/>
      </p:ext>
    </p:extLst>
  </p:cmAuthor>
  <p:cmAuthor id="2" name="Caitlin Coleman" initials="CC" lastIdx="1" clrIdx="1">
    <p:extLst>
      <p:ext uri="{19B8F6BF-5375-455C-9EA6-DF929625EA0E}">
        <p15:presenceInfo xmlns:p15="http://schemas.microsoft.com/office/powerpoint/2012/main" userId="S::cclark@hawkeslearning.com::96f87ca1-0e64-4ae8-8d77-98757b85df0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EC38A6A-11FF-4F3D-8ED1-08BC450C840B}" v="2" dt="2026-02-05T13:12:13.16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7199" autoAdjust="0"/>
  </p:normalViewPr>
  <p:slideViewPr>
    <p:cSldViewPr snapToGrid="0">
      <p:cViewPr varScale="1">
        <p:scale>
          <a:sx n="93" d="100"/>
          <a:sy n="93" d="100"/>
        </p:scale>
        <p:origin x="1152" y="7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font" Target="fonts/font2.fntdata"/><Relationship Id="rId26"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commentAuthors" Target="commen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font" Target="fonts/font1.fntdata"/><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font" Target="fonts/font4.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font" Target="fonts/font3.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itlin Coleman" userId="96f87ca1-0e64-4ae8-8d77-98757b85df0b" providerId="ADAL" clId="{DDA6BCD5-DC0D-434C-93A0-51E2BCD25B34}"/>
    <pc:docChg chg="addSld delSld modSld delMainMaster">
      <pc:chgData name="Caitlin Coleman" userId="96f87ca1-0e64-4ae8-8d77-98757b85df0b" providerId="ADAL" clId="{DDA6BCD5-DC0D-434C-93A0-51E2BCD25B34}" dt="2026-01-16T18:40:15.044" v="7" actId="20577"/>
      <pc:docMkLst>
        <pc:docMk/>
      </pc:docMkLst>
      <pc:sldChg chg="add">
        <pc:chgData name="Caitlin Coleman" userId="96f87ca1-0e64-4ae8-8d77-98757b85df0b" providerId="ADAL" clId="{DDA6BCD5-DC0D-434C-93A0-51E2BCD25B34}" dt="2026-01-16T18:39:42.609" v="0"/>
        <pc:sldMkLst>
          <pc:docMk/>
          <pc:sldMk cId="1693029773" sldId="340"/>
        </pc:sldMkLst>
      </pc:sldChg>
      <pc:sldChg chg="modSp add mod">
        <pc:chgData name="Caitlin Coleman" userId="96f87ca1-0e64-4ae8-8d77-98757b85df0b" providerId="ADAL" clId="{DDA6BCD5-DC0D-434C-93A0-51E2BCD25B34}" dt="2026-01-16T18:39:53.679" v="2" actId="20577"/>
        <pc:sldMkLst>
          <pc:docMk/>
          <pc:sldMk cId="0" sldId="393"/>
        </pc:sldMkLst>
        <pc:spChg chg="mod">
          <ac:chgData name="Caitlin Coleman" userId="96f87ca1-0e64-4ae8-8d77-98757b85df0b" providerId="ADAL" clId="{DDA6BCD5-DC0D-434C-93A0-51E2BCD25B34}" dt="2026-01-16T18:39:53.679" v="2" actId="20577"/>
          <ac:spMkLst>
            <pc:docMk/>
            <pc:sldMk cId="0" sldId="393"/>
            <ac:spMk id="2" creationId="{B0782502-421D-7C60-703F-38676E682189}"/>
          </ac:spMkLst>
        </pc:spChg>
      </pc:sldChg>
      <pc:sldChg chg="add">
        <pc:chgData name="Caitlin Coleman" userId="96f87ca1-0e64-4ae8-8d77-98757b85df0b" providerId="ADAL" clId="{DDA6BCD5-DC0D-434C-93A0-51E2BCD25B34}" dt="2026-01-16T18:39:42.609" v="0"/>
        <pc:sldMkLst>
          <pc:docMk/>
          <pc:sldMk cId="2109561119" sldId="394"/>
        </pc:sldMkLst>
      </pc:sldChg>
      <pc:sldChg chg="add">
        <pc:chgData name="Caitlin Coleman" userId="96f87ca1-0e64-4ae8-8d77-98757b85df0b" providerId="ADAL" clId="{DDA6BCD5-DC0D-434C-93A0-51E2BCD25B34}" dt="2026-01-16T18:39:42.609" v="0"/>
        <pc:sldMkLst>
          <pc:docMk/>
          <pc:sldMk cId="203297281" sldId="395"/>
        </pc:sldMkLst>
      </pc:sldChg>
      <pc:sldChg chg="add">
        <pc:chgData name="Caitlin Coleman" userId="96f87ca1-0e64-4ae8-8d77-98757b85df0b" providerId="ADAL" clId="{DDA6BCD5-DC0D-434C-93A0-51E2BCD25B34}" dt="2026-01-16T18:39:42.609" v="0"/>
        <pc:sldMkLst>
          <pc:docMk/>
          <pc:sldMk cId="3507888135" sldId="396"/>
        </pc:sldMkLst>
      </pc:sldChg>
      <pc:sldChg chg="add">
        <pc:chgData name="Caitlin Coleman" userId="96f87ca1-0e64-4ae8-8d77-98757b85df0b" providerId="ADAL" clId="{DDA6BCD5-DC0D-434C-93A0-51E2BCD25B34}" dt="2026-01-16T18:39:42.609" v="0"/>
        <pc:sldMkLst>
          <pc:docMk/>
          <pc:sldMk cId="2862139246" sldId="397"/>
        </pc:sldMkLst>
      </pc:sldChg>
      <pc:sldChg chg="add">
        <pc:chgData name="Caitlin Coleman" userId="96f87ca1-0e64-4ae8-8d77-98757b85df0b" providerId="ADAL" clId="{DDA6BCD5-DC0D-434C-93A0-51E2BCD25B34}" dt="2026-01-16T18:39:42.609" v="0"/>
        <pc:sldMkLst>
          <pc:docMk/>
          <pc:sldMk cId="2685089390" sldId="398"/>
        </pc:sldMkLst>
      </pc:sldChg>
      <pc:sldChg chg="modSp add mod">
        <pc:chgData name="Caitlin Coleman" userId="96f87ca1-0e64-4ae8-8d77-98757b85df0b" providerId="ADAL" clId="{DDA6BCD5-DC0D-434C-93A0-51E2BCD25B34}" dt="2026-01-16T18:40:03.265" v="4" actId="20577"/>
        <pc:sldMkLst>
          <pc:docMk/>
          <pc:sldMk cId="702397436" sldId="399"/>
        </pc:sldMkLst>
        <pc:spChg chg="mod">
          <ac:chgData name="Caitlin Coleman" userId="96f87ca1-0e64-4ae8-8d77-98757b85df0b" providerId="ADAL" clId="{DDA6BCD5-DC0D-434C-93A0-51E2BCD25B34}" dt="2026-01-16T18:40:03.265" v="4" actId="20577"/>
          <ac:spMkLst>
            <pc:docMk/>
            <pc:sldMk cId="702397436" sldId="399"/>
            <ac:spMk id="2" creationId="{5248DF48-2140-D87F-1276-4570B0C4809D}"/>
          </ac:spMkLst>
        </pc:spChg>
      </pc:sldChg>
      <pc:sldChg chg="modSp add mod">
        <pc:chgData name="Caitlin Coleman" userId="96f87ca1-0e64-4ae8-8d77-98757b85df0b" providerId="ADAL" clId="{DDA6BCD5-DC0D-434C-93A0-51E2BCD25B34}" dt="2026-01-16T18:40:08.638" v="6" actId="20577"/>
        <pc:sldMkLst>
          <pc:docMk/>
          <pc:sldMk cId="3914241549" sldId="400"/>
        </pc:sldMkLst>
        <pc:spChg chg="mod">
          <ac:chgData name="Caitlin Coleman" userId="96f87ca1-0e64-4ae8-8d77-98757b85df0b" providerId="ADAL" clId="{DDA6BCD5-DC0D-434C-93A0-51E2BCD25B34}" dt="2026-01-16T18:40:08.638" v="6" actId="20577"/>
          <ac:spMkLst>
            <pc:docMk/>
            <pc:sldMk cId="3914241549" sldId="400"/>
            <ac:spMk id="2" creationId="{420406E7-1BA7-F149-405D-EFAFC3467ACC}"/>
          </ac:spMkLst>
        </pc:spChg>
      </pc:sldChg>
      <pc:sldChg chg="modSp add mod">
        <pc:chgData name="Caitlin Coleman" userId="96f87ca1-0e64-4ae8-8d77-98757b85df0b" providerId="ADAL" clId="{DDA6BCD5-DC0D-434C-93A0-51E2BCD25B34}" dt="2026-01-16T18:40:15.044" v="7" actId="20577"/>
        <pc:sldMkLst>
          <pc:docMk/>
          <pc:sldMk cId="2244850647" sldId="401"/>
        </pc:sldMkLst>
        <pc:spChg chg="mod">
          <ac:chgData name="Caitlin Coleman" userId="96f87ca1-0e64-4ae8-8d77-98757b85df0b" providerId="ADAL" clId="{DDA6BCD5-DC0D-434C-93A0-51E2BCD25B34}" dt="2026-01-16T18:40:15.044" v="7" actId="20577"/>
          <ac:spMkLst>
            <pc:docMk/>
            <pc:sldMk cId="2244850647" sldId="401"/>
            <ac:spMk id="2" creationId="{D99A44A9-6B57-02A0-A378-97ACAE6D4180}"/>
          </ac:spMkLst>
        </pc:spChg>
      </pc:sldChg>
      <pc:sldChg chg="add">
        <pc:chgData name="Caitlin Coleman" userId="96f87ca1-0e64-4ae8-8d77-98757b85df0b" providerId="ADAL" clId="{DDA6BCD5-DC0D-434C-93A0-51E2BCD25B34}" dt="2026-01-16T18:39:42.609" v="0"/>
        <pc:sldMkLst>
          <pc:docMk/>
          <pc:sldMk cId="3995501076" sldId="411"/>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Convergence is the pattern in which economies with low per capita incomes grow faster than economies with high per capita incomes. From 2010 to 2019, gross domestic product (GDP) increased by an average rate of 2% per year in the high-income countries of the world. Economic growth in some lower-income countries has exceeded the average of the world's high-income economies, so these countries may eventually  converge with the high-income countries.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Arguments suggest that low-income countries might have an advantage in achieving greater productivity and economic growth in the future. Diminishing marginal returns: marginal gains from increasing human and physical capital will decrease as the stock of capital increases. "The advantages of backwardness": relatively old technologies benefit low-income countries compared to high-income countries, who must invent new technologies to receive a benefit. Benefits of a higher standard of living through growth: when people in low-income countries begin to enjoy better living standards through growth, they are more likely to build and support market-friendly institutions that foster further growth.</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234662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Technology may not be subject to diminishing returns. It may not be easier for low-income countries to adapt existing technology than it is for high-income countries to invent new technology.</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935425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dirty="0"/>
              <a:t>Developing new technology can provide a way for an economy to sidestep the diminishing marginal returns of capital deepening. Along the Technology 1 production function, if capital increases from C1 to C2 to C3, the economy moves from R to U to W. Output increases, but by smaller and smaller amounts, which demonstrates diminishing returns. With better technology (Technology 2), a higher level of output is possible at each level of capital. </a:t>
            </a:r>
            <a:r>
              <a:rPr lang="en-US" sz="1100" dirty="0">
                <a:solidFill>
                  <a:schemeClr val="bg1"/>
                </a:solidFill>
              </a:rPr>
              <a:t>If technology and capital increase at the same time, it is possible to avoid diminishing returns, shown by increases in output from </a:t>
            </a:r>
            <a:r>
              <a:rPr lang="en-US" sz="1100" i="1" dirty="0">
                <a:solidFill>
                  <a:schemeClr val="bg1"/>
                </a:solidFill>
              </a:rPr>
              <a:t>R</a:t>
            </a:r>
            <a:r>
              <a:rPr lang="en-US" sz="1100" dirty="0">
                <a:solidFill>
                  <a:schemeClr val="bg1"/>
                </a:solidFill>
              </a:rPr>
              <a:t> to </a:t>
            </a:r>
            <a:r>
              <a:rPr lang="en-US" sz="1100" i="1" dirty="0">
                <a:solidFill>
                  <a:schemeClr val="bg1"/>
                </a:solidFill>
              </a:rPr>
              <a:t>S</a:t>
            </a:r>
            <a:r>
              <a:rPr lang="en-US" sz="1100" dirty="0">
                <a:solidFill>
                  <a:schemeClr val="bg1"/>
                </a:solidFill>
              </a:rPr>
              <a:t> to </a:t>
            </a:r>
            <a:r>
              <a:rPr lang="en-US" sz="1100" i="1" dirty="0">
                <a:solidFill>
                  <a:schemeClr val="bg1"/>
                </a:solidFill>
              </a:rPr>
              <a:t>T</a:t>
            </a:r>
            <a:r>
              <a:rPr lang="en-US" sz="1100" dirty="0">
                <a:solidFill>
                  <a:schemeClr val="bg1"/>
                </a:solidFill>
              </a:rPr>
              <a:t>.</a:t>
            </a: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551991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Although economic convergence between high-income countries and the rest of the world seems possible and likely, it will proceed slowly. The slowness of convergence illustrates that small differences in annual rates of economic growth become huge differences over time. Even in an optimistic scenario, it will take decades for the low-income countries of the world to catch up significantly.</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115038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Consider, for example, a country that starts off with a GDP per capita of $40,000, which would roughly represent a typical high-income country today, and another country that starts out at $4,000, which is roughly the level in low-income but not impoverished countries like Indonesia, Guatemala, or Egypt.</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GDP per capita in the rich country = $40,000(1+0.02)30 = $72,455 </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GDP per capita in the poor country = $4,000(1+0.07)30 = $30,449</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984835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Suppose that Trevor and Lucia each find a $100 bill on the sidewalk as they are walking into work. Trevor’s income is $20,000 per year, and Lucia’s income is $200,000 per year. How much does each person benefit from finding the $100? How is this an example of the diminishing returns that occur in human and physical capital?</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709082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Suppose that Trevor and Lucia each find a $100 bill on the sidewalk as they are walking into work. Trevor’s income is $20,000 per year, and Lucia’s income is $200,000 per year. How much does each person benefit from finding the $100? How is this an example of the diminishing returns that occur in human and physical capital?</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Since Trevor’s income is ten times less than Lucia’s, the marginal benefit of $100 is greater for Trevor than for Lucia. In the same way, a high-income country with a large stock of human and physical capital will receive a smaller benefit from a $1 million investment in capital than a low-income country starting with a relatively small stock of capital.</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064236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330961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3397949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2762348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558650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1293918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9760061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2/5/2026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7839638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2/5/2026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3761355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2/5/2026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3019050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2/5/2026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2576355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2/5/2026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107432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2/5/2026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8525961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2/5/2026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225285654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44D2DE-4E2C-1C26-FBB4-C7CBAAD76161}"/>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51D1AE35-0330-B4E6-8C56-1CE62CF49A4B}"/>
              </a:ex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cxnSp>
        <p:nvCxnSpPr>
          <p:cNvPr id="11" name="Straight Connector 10">
            <a:extLst>
              <a:ext uri="{FF2B5EF4-FFF2-40B4-BE49-F238E27FC236}">
                <a16:creationId xmlns:a16="http://schemas.microsoft.com/office/drawing/2014/main" id="{7915D238-C1F0-549B-35A7-29BE1900F313}"/>
              </a:ex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a:extLst>
              <a:ext uri="{FF2B5EF4-FFF2-40B4-BE49-F238E27FC236}">
                <a16:creationId xmlns:a16="http://schemas.microsoft.com/office/drawing/2014/main" id="{179491B1-3BBE-316E-5076-940E4092793B}"/>
              </a:ext>
            </a:extLst>
          </p:cNvPr>
          <p:cNvSpPr txBox="1">
            <a:spLocks noGrp="1"/>
          </p:cNvSpPr>
          <p:nvPr>
            <p:ph type="title" idx="4294967295"/>
          </p:nvPr>
        </p:nvSpPr>
        <p:spPr>
          <a:xfrm>
            <a:off x="1523999" y="2671692"/>
            <a:ext cx="9144000" cy="8402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0" algn="ctr">
              <a:spcBef>
                <a:spcPts val="0"/>
              </a:spcBef>
              <a:buClr>
                <a:schemeClr val="dk1"/>
              </a:buClr>
              <a:buSzPts val="1100"/>
            </a:pPr>
            <a:r>
              <a:rPr lang="en-US" sz="5400" dirty="0">
                <a:solidFill>
                  <a:schemeClr val="dk1"/>
                </a:solidFill>
                <a:latin typeface="Century Gothic"/>
                <a:ea typeface="Century Gothic"/>
                <a:cs typeface="Century Gothic"/>
                <a:sym typeface="Century Gothic"/>
              </a:rPr>
              <a:t>Economic Convergence</a:t>
            </a:r>
          </a:p>
        </p:txBody>
      </p:sp>
      <p:cxnSp>
        <p:nvCxnSpPr>
          <p:cNvPr id="14" name="Straight Connector 13">
            <a:extLst>
              <a:ext uri="{FF2B5EF4-FFF2-40B4-BE49-F238E27FC236}">
                <a16:creationId xmlns:a16="http://schemas.microsoft.com/office/drawing/2014/main" id="{F1E56BD5-4D32-BC55-F15C-45D6B5737503}"/>
              </a:ext>
              <a:ext uri="{C183D7F6-B498-43B3-948B-1728B52AA6E4}">
                <adec:decorative xmlns:adec="http://schemas.microsoft.com/office/drawing/2017/decorative" val="1"/>
              </a:ext>
            </a:extLst>
          </p:cNvPr>
          <p:cNvCxnSpPr/>
          <p:nvPr/>
        </p:nvCxnSpPr>
        <p:spPr>
          <a:xfrm>
            <a:off x="3130061" y="409218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6FC34737-8CC0-C406-E07C-FC02BEFF3186}"/>
              </a:ext>
            </a:extLst>
          </p:cNvPr>
          <p:cNvSpPr txBox="1"/>
          <p:nvPr/>
        </p:nvSpPr>
        <p:spPr>
          <a:xfrm>
            <a:off x="481648" y="320478"/>
            <a:ext cx="3565361" cy="553998"/>
          </a:xfrm>
          <a:prstGeom prst="rect">
            <a:avLst/>
          </a:prstGeom>
          <a:solidFill>
            <a:srgbClr val="5A7E83"/>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spTree>
    <p:extLst>
      <p:ext uri="{BB962C8B-B14F-4D97-AF65-F5344CB8AC3E}">
        <p14:creationId xmlns:p14="http://schemas.microsoft.com/office/powerpoint/2010/main" val="399550107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2" name="Title 25">
            <a:extLst>
              <a:ext uri="{FF2B5EF4-FFF2-40B4-BE49-F238E27FC236}">
                <a16:creationId xmlns:a16="http://schemas.microsoft.com/office/drawing/2014/main" id="{D99A44A9-6B57-02A0-A378-97ACAE6D4180}"/>
              </a:ext>
            </a:extLst>
          </p:cNvPr>
          <p:cNvSpPr txBox="1">
            <a:spLocks noGrp="1"/>
          </p:cNvSpPr>
          <p:nvPr>
            <p:ph type="title" idx="4294967295"/>
          </p:nvPr>
        </p:nvSpPr>
        <p:spPr>
          <a:xfrm>
            <a:off x="1676401" y="4908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endPar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endParaRPr>
          </a:p>
        </p:txBody>
      </p:sp>
      <p:cxnSp>
        <p:nvCxnSpPr>
          <p:cNvPr id="3" name="Straight Connector 2">
            <a:extLst>
              <a:ext uri="{FF2B5EF4-FFF2-40B4-BE49-F238E27FC236}">
                <a16:creationId xmlns:a16="http://schemas.microsoft.com/office/drawing/2014/main" id="{29F76D78-2E07-8F95-B86B-F86236649EAB}"/>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AD92AAFE-9C28-47F0-A019-23640EE9DA0E}"/>
              </a:ext>
            </a:extLst>
          </p:cNvPr>
          <p:cNvSpPr/>
          <p:nvPr/>
        </p:nvSpPr>
        <p:spPr>
          <a:xfrm>
            <a:off x="1695452" y="1383272"/>
            <a:ext cx="8789668" cy="4849887"/>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Convergence is the process of countries with lower GDP levels per capita catching up to countries with higher GDP levels per capita.</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Convergence can occur even when high- and low-income countries increase investment in physical and human capital with the objective of growing GDP.</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higher-income countries, a level of investment equal to that of the low-income country is not likely to have as big an effect because the more developed country most likely already has high levels of capital investment.</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Higher-income countries are more likely to have diminishing returns to their investments and must continually invent new technologies.</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Continuous technological innovation can counterbalance diminishing returns to investments in human and physical capital.</a:t>
            </a:r>
          </a:p>
        </p:txBody>
      </p:sp>
    </p:spTree>
    <p:extLst>
      <p:ext uri="{BB962C8B-B14F-4D97-AF65-F5344CB8AC3E}">
        <p14:creationId xmlns:p14="http://schemas.microsoft.com/office/powerpoint/2010/main" val="22448506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16930297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2" name="Title 25">
            <a:extLst>
              <a:ext uri="{FF2B5EF4-FFF2-40B4-BE49-F238E27FC236}">
                <a16:creationId xmlns:a16="http://schemas.microsoft.com/office/drawing/2014/main" id="{B0782502-421D-7C60-703F-38676E682189}"/>
              </a:ext>
            </a:extLst>
          </p:cNvPr>
          <p:cNvSpPr txBox="1">
            <a:spLocks noGrp="1"/>
          </p:cNvSpPr>
          <p:nvPr>
            <p:ph type="title" idx="4294967295"/>
          </p:nvPr>
        </p:nvSpPr>
        <p:spPr>
          <a:xfrm>
            <a:off x="1676401" y="4908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Introduction</a:t>
            </a:r>
            <a:endPar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endParaRPr>
          </a:p>
        </p:txBody>
      </p:sp>
      <p:cxnSp>
        <p:nvCxnSpPr>
          <p:cNvPr id="3" name="Straight Connector 2">
            <a:extLst>
              <a:ext uri="{FF2B5EF4-FFF2-40B4-BE49-F238E27FC236}">
                <a16:creationId xmlns:a16="http://schemas.microsoft.com/office/drawing/2014/main" id="{D1C9AA76-2EB5-E842-FDF0-17B578DAAF0F}"/>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Convergence is the pattern in which economies with low per capita incomes grow faster than economies with high per capita incomes.">
            <a:extLst>
              <a:ext uri="{FF2B5EF4-FFF2-40B4-BE49-F238E27FC236}">
                <a16:creationId xmlns:a16="http://schemas.microsoft.com/office/drawing/2014/main" id="{A3A44F30-9F02-42D3-902F-4A7CAE96CC3D}"/>
              </a:ext>
            </a:extLst>
          </p:cNvPr>
          <p:cNvGrpSpPr/>
          <p:nvPr/>
        </p:nvGrpSpPr>
        <p:grpSpPr>
          <a:xfrm>
            <a:off x="2066922" y="1585567"/>
            <a:ext cx="8058155" cy="806935"/>
            <a:chOff x="542922" y="1736761"/>
            <a:chExt cx="8058155" cy="806935"/>
          </a:xfrm>
          <a:solidFill>
            <a:srgbClr val="627981"/>
          </a:solidFill>
        </p:grpSpPr>
        <p:sp>
          <p:nvSpPr>
            <p:cNvPr id="8" name="Rectangle 7">
              <a:extLst>
                <a:ext uri="{FF2B5EF4-FFF2-40B4-BE49-F238E27FC236}">
                  <a16:creationId xmlns:a16="http://schemas.microsoft.com/office/drawing/2014/main" id="{AD92AAFE-9C28-47F0-A019-23640EE9DA0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TextBox 8">
              <a:extLst>
                <a:ext uri="{FF2B5EF4-FFF2-40B4-BE49-F238E27FC236}">
                  <a16:creationId xmlns:a16="http://schemas.microsoft.com/office/drawing/2014/main" id="{CA9F7560-E095-406D-ACA8-BD5CB7A27E24}"/>
                </a:ext>
              </a:extLst>
            </p:cNvPr>
            <p:cNvSpPr txBox="1"/>
            <p:nvPr/>
          </p:nvSpPr>
          <p:spPr>
            <a:xfrm>
              <a:off x="542922" y="1794924"/>
              <a:ext cx="796198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rPr>
                <a:t>Convergence </a:t>
              </a:r>
              <a:r>
                <a:rPr kumimoji="0" lang="en-US" sz="2000" b="0"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rPr>
                <a:t>is the pattern in which economies with low per capita incomes grow faster than economies with high per capita incomes.</a:t>
              </a:r>
            </a:p>
          </p:txBody>
        </p:sp>
      </p:grpSp>
      <p:grpSp>
        <p:nvGrpSpPr>
          <p:cNvPr id="10" name="Group 9" descr="From 2010 to 2019, gross domestic product (GDP) increased by an average rate of 2% per year in the high-income countries of the world.">
            <a:extLst>
              <a:ext uri="{FF2B5EF4-FFF2-40B4-BE49-F238E27FC236}">
                <a16:creationId xmlns:a16="http://schemas.microsoft.com/office/drawing/2014/main" id="{1E53B4CE-7B86-46D3-AD38-D1479EBADDEE}"/>
              </a:ext>
            </a:extLst>
          </p:cNvPr>
          <p:cNvGrpSpPr/>
          <p:nvPr/>
        </p:nvGrpSpPr>
        <p:grpSpPr>
          <a:xfrm>
            <a:off x="2066922" y="2471278"/>
            <a:ext cx="8058155" cy="806935"/>
            <a:chOff x="542922" y="1736761"/>
            <a:chExt cx="8058155" cy="806935"/>
          </a:xfrm>
          <a:solidFill>
            <a:srgbClr val="627981"/>
          </a:solidFill>
        </p:grpSpPr>
        <p:sp>
          <p:nvSpPr>
            <p:cNvPr id="11" name="Rectangle 10">
              <a:extLst>
                <a:ext uri="{FF2B5EF4-FFF2-40B4-BE49-F238E27FC236}">
                  <a16:creationId xmlns:a16="http://schemas.microsoft.com/office/drawing/2014/main" id="{709A904E-F02E-4889-93C8-C1F6929E27C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3095ADD7-C7E8-4BF4-9589-5DEB9AEA01A2}"/>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From 2010 to 2019, gross domestic product (GDP) increased by an average rate of 2% per year in the high-income countries of the world.</a:t>
              </a:r>
            </a:p>
          </p:txBody>
        </p:sp>
      </p:grpSp>
      <p:grpSp>
        <p:nvGrpSpPr>
          <p:cNvPr id="13" name="Group 12" descr="Economic growth in some lower-income countries has exceeded the average of the world's high-income economies, so these countries may eventually converge with the high-income countries.">
            <a:extLst>
              <a:ext uri="{FF2B5EF4-FFF2-40B4-BE49-F238E27FC236}">
                <a16:creationId xmlns:a16="http://schemas.microsoft.com/office/drawing/2014/main" id="{A2230F62-7D58-4296-A5E2-ABCA1E429979}"/>
              </a:ext>
            </a:extLst>
          </p:cNvPr>
          <p:cNvGrpSpPr/>
          <p:nvPr/>
        </p:nvGrpSpPr>
        <p:grpSpPr>
          <a:xfrm>
            <a:off x="2066921" y="3356988"/>
            <a:ext cx="8058156" cy="1015663"/>
            <a:chOff x="542921" y="1736761"/>
            <a:chExt cx="8058156" cy="1015663"/>
          </a:xfrm>
          <a:solidFill>
            <a:srgbClr val="627981"/>
          </a:solidFill>
        </p:grpSpPr>
        <p:sp>
          <p:nvSpPr>
            <p:cNvPr id="14" name="Rectangle 13">
              <a:extLst>
                <a:ext uri="{FF2B5EF4-FFF2-40B4-BE49-F238E27FC236}">
                  <a16:creationId xmlns:a16="http://schemas.microsoft.com/office/drawing/2014/main" id="{A6119C25-554C-4C8F-AFEC-5D9C1C670106}"/>
                </a:ext>
              </a:extLst>
            </p:cNvPr>
            <p:cNvSpPr/>
            <p:nvPr/>
          </p:nvSpPr>
          <p:spPr>
            <a:xfrm>
              <a:off x="542923" y="1736761"/>
              <a:ext cx="8058154" cy="10156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ABB7BAA7-9CEC-4878-B6DF-FA072E14CC7F}"/>
                </a:ext>
              </a:extLst>
            </p:cNvPr>
            <p:cNvSpPr txBox="1"/>
            <p:nvPr/>
          </p:nvSpPr>
          <p:spPr>
            <a:xfrm>
              <a:off x="542921" y="1736761"/>
              <a:ext cx="7807571" cy="1015663"/>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Economic growth in some lower-income countries has exceeded the average of the world's high-income economies, so these countries may eventually converge with the high-income countries.</a:t>
              </a: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2" name="Title 25">
            <a:extLst>
              <a:ext uri="{FF2B5EF4-FFF2-40B4-BE49-F238E27FC236}">
                <a16:creationId xmlns:a16="http://schemas.microsoft.com/office/drawing/2014/main" id="{B23EAF56-B0D8-1561-1639-093D53441314}"/>
              </a:ext>
            </a:extLst>
          </p:cNvPr>
          <p:cNvSpPr txBox="1">
            <a:spLocks noGrp="1"/>
          </p:cNvSpPr>
          <p:nvPr>
            <p:ph type="title" idx="4294967295"/>
          </p:nvPr>
        </p:nvSpPr>
        <p:spPr>
          <a:xfrm>
            <a:off x="1676401" y="490845"/>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Arguments Favoring Convergence</a:t>
            </a:r>
            <a:endParaRPr kumimoji="0" lang="en-US" sz="3200" b="0" i="0" u="none" strike="noStrike" kern="1200" cap="none" spc="0" normalizeH="0" baseline="0" noProof="0" dirty="0">
              <a:ln>
                <a:noFill/>
              </a:ln>
              <a:solidFill>
                <a:schemeClr val="tx1"/>
              </a:solidFill>
              <a:effectLst/>
              <a:uLnTx/>
              <a:uFillTx/>
              <a:latin typeface="+mj-lt"/>
              <a:ea typeface="+mj-ea"/>
              <a:cs typeface="+mj-cs"/>
            </a:endParaRPr>
          </a:p>
        </p:txBody>
      </p:sp>
      <p:cxnSp>
        <p:nvCxnSpPr>
          <p:cNvPr id="3" name="Straight Connector 2">
            <a:extLst>
              <a:ext uri="{FF2B5EF4-FFF2-40B4-BE49-F238E27FC236}">
                <a16:creationId xmlns:a16="http://schemas.microsoft.com/office/drawing/2014/main" id="{42E6CD06-2DC9-AC33-1D6A-767262A970F7}"/>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Arguments suggest that low-income countries might have an advantage in achieving greater productivity and economic growth in the future.">
            <a:extLst>
              <a:ext uri="{FF2B5EF4-FFF2-40B4-BE49-F238E27FC236}">
                <a16:creationId xmlns:a16="http://schemas.microsoft.com/office/drawing/2014/main" id="{A3A44F30-9F02-42D3-902F-4A7CAE96CC3D}"/>
              </a:ext>
            </a:extLst>
          </p:cNvPr>
          <p:cNvGrpSpPr/>
          <p:nvPr/>
        </p:nvGrpSpPr>
        <p:grpSpPr>
          <a:xfrm>
            <a:off x="2066922" y="1585567"/>
            <a:ext cx="8058155" cy="806935"/>
            <a:chOff x="542922" y="1736761"/>
            <a:chExt cx="8058155" cy="806935"/>
          </a:xfrm>
          <a:solidFill>
            <a:srgbClr val="627981"/>
          </a:solidFill>
        </p:grpSpPr>
        <p:sp>
          <p:nvSpPr>
            <p:cNvPr id="8" name="Rectangle 7">
              <a:extLst>
                <a:ext uri="{FF2B5EF4-FFF2-40B4-BE49-F238E27FC236}">
                  <a16:creationId xmlns:a16="http://schemas.microsoft.com/office/drawing/2014/main" id="{AD92AAFE-9C28-47F0-A019-23640EE9DA0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TextBox 8">
              <a:extLst>
                <a:ext uri="{FF2B5EF4-FFF2-40B4-BE49-F238E27FC236}">
                  <a16:creationId xmlns:a16="http://schemas.microsoft.com/office/drawing/2014/main" id="{CA9F7560-E095-406D-ACA8-BD5CB7A27E24}"/>
                </a:ext>
              </a:extLst>
            </p:cNvPr>
            <p:cNvSpPr txBox="1"/>
            <p:nvPr/>
          </p:nvSpPr>
          <p:spPr>
            <a:xfrm>
              <a:off x="542922" y="1794924"/>
              <a:ext cx="796198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rPr>
                <a:t>Arguments suggest that low-income countries might have an advantage in achieving greater productivity and economic growth in the future.</a:t>
              </a:r>
            </a:p>
          </p:txBody>
        </p:sp>
      </p:grpSp>
      <p:grpSp>
        <p:nvGrpSpPr>
          <p:cNvPr id="10" name="Group 9" descr="Diminishing marginal returns: marginal gains from increasing human and physical capital will decrease as the stock of capital increases.">
            <a:extLst>
              <a:ext uri="{FF2B5EF4-FFF2-40B4-BE49-F238E27FC236}">
                <a16:creationId xmlns:a16="http://schemas.microsoft.com/office/drawing/2014/main" id="{1E53B4CE-7B86-46D3-AD38-D1479EBADDEE}"/>
              </a:ext>
            </a:extLst>
          </p:cNvPr>
          <p:cNvGrpSpPr/>
          <p:nvPr/>
        </p:nvGrpSpPr>
        <p:grpSpPr>
          <a:xfrm>
            <a:off x="2066922" y="2471278"/>
            <a:ext cx="8058155" cy="806935"/>
            <a:chOff x="542922" y="1736761"/>
            <a:chExt cx="8058155" cy="806935"/>
          </a:xfrm>
          <a:solidFill>
            <a:srgbClr val="627981"/>
          </a:solidFill>
        </p:grpSpPr>
        <p:sp>
          <p:nvSpPr>
            <p:cNvPr id="11" name="Rectangle 10">
              <a:extLst>
                <a:ext uri="{FF2B5EF4-FFF2-40B4-BE49-F238E27FC236}">
                  <a16:creationId xmlns:a16="http://schemas.microsoft.com/office/drawing/2014/main" id="{709A904E-F02E-4889-93C8-C1F6929E27C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3095ADD7-C7E8-4BF4-9589-5DEB9AEA01A2}"/>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Diminishing marginal returns: marginal gains from increasing human and physical capital will decrease as the stock of capital increases.</a:t>
              </a:r>
            </a:p>
          </p:txBody>
        </p:sp>
      </p:grpSp>
      <p:grpSp>
        <p:nvGrpSpPr>
          <p:cNvPr id="13" name="Group 12" descr="&quot;The advantages of backwardness&quot;: relatively old technologies benefit low-income countries compared to high-income countries, who must invent new technologies to receive a benefit.">
            <a:extLst>
              <a:ext uri="{FF2B5EF4-FFF2-40B4-BE49-F238E27FC236}">
                <a16:creationId xmlns:a16="http://schemas.microsoft.com/office/drawing/2014/main" id="{A2230F62-7D58-4296-A5E2-ABCA1E429979}"/>
              </a:ext>
            </a:extLst>
          </p:cNvPr>
          <p:cNvGrpSpPr/>
          <p:nvPr/>
        </p:nvGrpSpPr>
        <p:grpSpPr>
          <a:xfrm>
            <a:off x="2066921" y="3356989"/>
            <a:ext cx="8058156" cy="1064344"/>
            <a:chOff x="542921" y="1736761"/>
            <a:chExt cx="8058156" cy="1339654"/>
          </a:xfrm>
          <a:solidFill>
            <a:srgbClr val="627981"/>
          </a:solidFill>
        </p:grpSpPr>
        <p:sp>
          <p:nvSpPr>
            <p:cNvPr id="14" name="Rectangle 13">
              <a:extLst>
                <a:ext uri="{FF2B5EF4-FFF2-40B4-BE49-F238E27FC236}">
                  <a16:creationId xmlns:a16="http://schemas.microsoft.com/office/drawing/2014/main" id="{A6119C25-554C-4C8F-AFEC-5D9C1C670106}"/>
                </a:ext>
              </a:extLst>
            </p:cNvPr>
            <p:cNvSpPr/>
            <p:nvPr/>
          </p:nvSpPr>
          <p:spPr>
            <a:xfrm>
              <a:off x="542923" y="1736761"/>
              <a:ext cx="8058154" cy="133965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ABB7BAA7-9CEC-4878-B6DF-FA072E14CC7F}"/>
                </a:ext>
              </a:extLst>
            </p:cNvPr>
            <p:cNvSpPr txBox="1"/>
            <p:nvPr/>
          </p:nvSpPr>
          <p:spPr>
            <a:xfrm>
              <a:off x="542921" y="1784258"/>
              <a:ext cx="7807571" cy="1278381"/>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advantages of backwardness": relatively old technologies benefit low-income countries compared to high-income countries, who must invent new technologies to receive a benefit.</a:t>
              </a:r>
            </a:p>
          </p:txBody>
        </p:sp>
      </p:grpSp>
      <p:grpSp>
        <p:nvGrpSpPr>
          <p:cNvPr id="16" name="Group 15" descr="Benefits of a higher standard of living through growth: when people in low-income countries begin to enjoy better living standards through growth, they are more likely to build and support market-friendly institutions that foster further growth.">
            <a:extLst>
              <a:ext uri="{FF2B5EF4-FFF2-40B4-BE49-F238E27FC236}">
                <a16:creationId xmlns:a16="http://schemas.microsoft.com/office/drawing/2014/main" id="{51DC6A27-8CC4-4B18-B134-54CEC92A0E9A}"/>
              </a:ext>
            </a:extLst>
          </p:cNvPr>
          <p:cNvGrpSpPr/>
          <p:nvPr/>
        </p:nvGrpSpPr>
        <p:grpSpPr>
          <a:xfrm>
            <a:off x="2066921" y="4485320"/>
            <a:ext cx="8059184" cy="1345565"/>
            <a:chOff x="541893" y="1736760"/>
            <a:chExt cx="8059184" cy="1693617"/>
          </a:xfrm>
          <a:solidFill>
            <a:srgbClr val="627981"/>
          </a:solidFill>
        </p:grpSpPr>
        <p:sp>
          <p:nvSpPr>
            <p:cNvPr id="17" name="Rectangle 16">
              <a:extLst>
                <a:ext uri="{FF2B5EF4-FFF2-40B4-BE49-F238E27FC236}">
                  <a16:creationId xmlns:a16="http://schemas.microsoft.com/office/drawing/2014/main" id="{4D2B5F87-8268-49F1-B1F1-5DC74DB8E596}"/>
                </a:ext>
              </a:extLst>
            </p:cNvPr>
            <p:cNvSpPr/>
            <p:nvPr/>
          </p:nvSpPr>
          <p:spPr>
            <a:xfrm>
              <a:off x="542923" y="1736760"/>
              <a:ext cx="8058154" cy="169361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A9128D36-EAA2-4C36-BF69-BD1EA9812068}"/>
                </a:ext>
              </a:extLst>
            </p:cNvPr>
            <p:cNvSpPr txBox="1"/>
            <p:nvPr/>
          </p:nvSpPr>
          <p:spPr>
            <a:xfrm>
              <a:off x="541893" y="1764609"/>
              <a:ext cx="7807571" cy="1665768"/>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Benefits of a higher standard of living through growth: when people in low-income countries begin to enjoy better living standards through growth, they are more likely to build and support market-friendly institutions that foster further growth.</a:t>
              </a:r>
            </a:p>
          </p:txBody>
        </p:sp>
      </p:grpSp>
    </p:spTree>
    <p:extLst>
      <p:ext uri="{BB962C8B-B14F-4D97-AF65-F5344CB8AC3E}">
        <p14:creationId xmlns:p14="http://schemas.microsoft.com/office/powerpoint/2010/main" val="21095611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2" name="Title 25">
            <a:extLst>
              <a:ext uri="{FF2B5EF4-FFF2-40B4-BE49-F238E27FC236}">
                <a16:creationId xmlns:a16="http://schemas.microsoft.com/office/drawing/2014/main" id="{A5E96CD5-E2C2-3C58-D6B5-CEA6B0457904}"/>
              </a:ext>
            </a:extLst>
          </p:cNvPr>
          <p:cNvSpPr txBox="1">
            <a:spLocks noGrp="1"/>
          </p:cNvSpPr>
          <p:nvPr>
            <p:ph type="title" idx="4294967295"/>
          </p:nvPr>
        </p:nvSpPr>
        <p:spPr>
          <a:xfrm>
            <a:off x="1523998" y="339834"/>
            <a:ext cx="9144000"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Arguments That Convergence Is Neither Inevitable nor Likely</a:t>
            </a:r>
            <a:endParaRPr kumimoji="0" lang="en-US" sz="3200" b="0" i="0" u="none" strike="noStrike" kern="1200" cap="none" spc="0" normalizeH="0" baseline="0" noProof="0" dirty="0">
              <a:ln>
                <a:noFill/>
              </a:ln>
              <a:solidFill>
                <a:schemeClr val="tx1"/>
              </a:solidFill>
              <a:effectLst/>
              <a:uLnTx/>
              <a:uFillTx/>
              <a:latin typeface="+mj-lt"/>
              <a:ea typeface="+mj-ea"/>
              <a:cs typeface="+mj-cs"/>
            </a:endParaRPr>
          </a:p>
        </p:txBody>
      </p:sp>
      <p:cxnSp>
        <p:nvCxnSpPr>
          <p:cNvPr id="3" name="Straight Connector 2">
            <a:extLst>
              <a:ext uri="{FF2B5EF4-FFF2-40B4-BE49-F238E27FC236}">
                <a16:creationId xmlns:a16="http://schemas.microsoft.com/office/drawing/2014/main" id="{F579DB3B-F8C9-DF90-9DCE-D9D586BBB8DE}"/>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Technology may not be subject to diminishing returns.">
            <a:extLst>
              <a:ext uri="{FF2B5EF4-FFF2-40B4-BE49-F238E27FC236}">
                <a16:creationId xmlns:a16="http://schemas.microsoft.com/office/drawing/2014/main" id="{A3A44F30-9F02-42D3-902F-4A7CAE96CC3D}"/>
              </a:ext>
            </a:extLst>
          </p:cNvPr>
          <p:cNvGrpSpPr/>
          <p:nvPr/>
        </p:nvGrpSpPr>
        <p:grpSpPr>
          <a:xfrm>
            <a:off x="2066921" y="1585567"/>
            <a:ext cx="8058156" cy="806935"/>
            <a:chOff x="542921" y="1736761"/>
            <a:chExt cx="8058156" cy="806935"/>
          </a:xfrm>
          <a:solidFill>
            <a:srgbClr val="627981"/>
          </a:solidFill>
        </p:grpSpPr>
        <p:sp>
          <p:nvSpPr>
            <p:cNvPr id="8" name="Rectangle 7">
              <a:extLst>
                <a:ext uri="{FF2B5EF4-FFF2-40B4-BE49-F238E27FC236}">
                  <a16:creationId xmlns:a16="http://schemas.microsoft.com/office/drawing/2014/main" id="{AD92AAFE-9C28-47F0-A019-23640EE9DA0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TextBox 8">
              <a:extLst>
                <a:ext uri="{FF2B5EF4-FFF2-40B4-BE49-F238E27FC236}">
                  <a16:creationId xmlns:a16="http://schemas.microsoft.com/office/drawing/2014/main" id="{CA9F7560-E095-406D-ACA8-BD5CB7A27E24}"/>
                </a:ext>
              </a:extLst>
            </p:cNvPr>
            <p:cNvSpPr txBox="1"/>
            <p:nvPr/>
          </p:nvSpPr>
          <p:spPr>
            <a:xfrm>
              <a:off x="542921" y="1940173"/>
              <a:ext cx="7961981" cy="400110"/>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rPr>
                <a:t>Technology may not be subject to diminishing returns.</a:t>
              </a:r>
            </a:p>
          </p:txBody>
        </p:sp>
      </p:grpSp>
      <p:grpSp>
        <p:nvGrpSpPr>
          <p:cNvPr id="10" name="Group 9" descr="It may not be easier for low-income countries to adapt existing technology than it is for high-income countries to invent new technology.">
            <a:extLst>
              <a:ext uri="{FF2B5EF4-FFF2-40B4-BE49-F238E27FC236}">
                <a16:creationId xmlns:a16="http://schemas.microsoft.com/office/drawing/2014/main" id="{1E53B4CE-7B86-46D3-AD38-D1479EBADDEE}"/>
              </a:ext>
            </a:extLst>
          </p:cNvPr>
          <p:cNvGrpSpPr/>
          <p:nvPr/>
        </p:nvGrpSpPr>
        <p:grpSpPr>
          <a:xfrm>
            <a:off x="2066922" y="2471278"/>
            <a:ext cx="8058155" cy="806935"/>
            <a:chOff x="542922" y="1736761"/>
            <a:chExt cx="8058155" cy="806935"/>
          </a:xfrm>
          <a:solidFill>
            <a:srgbClr val="627981"/>
          </a:solidFill>
        </p:grpSpPr>
        <p:sp>
          <p:nvSpPr>
            <p:cNvPr id="11" name="Rectangle 10">
              <a:extLst>
                <a:ext uri="{FF2B5EF4-FFF2-40B4-BE49-F238E27FC236}">
                  <a16:creationId xmlns:a16="http://schemas.microsoft.com/office/drawing/2014/main" id="{709A904E-F02E-4889-93C8-C1F6929E27C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3095ADD7-C7E8-4BF4-9589-5DEB9AEA01A2}"/>
                </a:ext>
              </a:extLst>
            </p:cNvPr>
            <p:cNvSpPr txBox="1"/>
            <p:nvPr/>
          </p:nvSpPr>
          <p:spPr>
            <a:xfrm>
              <a:off x="542922" y="1786285"/>
              <a:ext cx="8058154"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It may not be easier for low-income countries to adapt existing technology than it is for high-income countries to invent new technology.</a:t>
              </a:r>
            </a:p>
          </p:txBody>
        </p:sp>
      </p:grpSp>
      <p:grpSp>
        <p:nvGrpSpPr>
          <p:cNvPr id="19" name="Group 18" descr="If an economy's growth depended only on the deepening of human capital and physical capital, we would expect that economy's growth rate to slow down over the long run because of diminishing marginal returns.">
            <a:extLst>
              <a:ext uri="{FF2B5EF4-FFF2-40B4-BE49-F238E27FC236}">
                <a16:creationId xmlns:a16="http://schemas.microsoft.com/office/drawing/2014/main" id="{8E9FA081-2621-4D82-8343-24B49FC5B4AF}"/>
              </a:ext>
            </a:extLst>
          </p:cNvPr>
          <p:cNvGrpSpPr/>
          <p:nvPr/>
        </p:nvGrpSpPr>
        <p:grpSpPr>
          <a:xfrm>
            <a:off x="2066921" y="3356988"/>
            <a:ext cx="8058155" cy="1015663"/>
            <a:chOff x="542922" y="1736761"/>
            <a:chExt cx="8058155" cy="1015663"/>
          </a:xfrm>
          <a:solidFill>
            <a:srgbClr val="627981"/>
          </a:solidFill>
        </p:grpSpPr>
        <p:sp>
          <p:nvSpPr>
            <p:cNvPr id="20" name="Rectangle 19">
              <a:extLst>
                <a:ext uri="{FF2B5EF4-FFF2-40B4-BE49-F238E27FC236}">
                  <a16:creationId xmlns:a16="http://schemas.microsoft.com/office/drawing/2014/main" id="{3CFE15E1-238B-4B3C-9796-7B9A8B91E18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390F738F-CCEC-4E88-B6CE-D6F882B73282}"/>
                </a:ext>
              </a:extLst>
            </p:cNvPr>
            <p:cNvSpPr txBox="1"/>
            <p:nvPr/>
          </p:nvSpPr>
          <p:spPr>
            <a:xfrm>
              <a:off x="542922" y="1736761"/>
              <a:ext cx="8058154" cy="1015663"/>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an economy's growth depended only on the deepening of human capital and physical capital, we would expect that economy's growth rate to slow down over the long run because of diminishing marginal returns.</a:t>
              </a:r>
            </a:p>
          </p:txBody>
        </p:sp>
      </p:grpSp>
    </p:spTree>
    <p:extLst>
      <p:ext uri="{BB962C8B-B14F-4D97-AF65-F5344CB8AC3E}">
        <p14:creationId xmlns:p14="http://schemas.microsoft.com/office/powerpoint/2010/main" val="2032972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2" name="Title 25">
            <a:extLst>
              <a:ext uri="{FF2B5EF4-FFF2-40B4-BE49-F238E27FC236}">
                <a16:creationId xmlns:a16="http://schemas.microsoft.com/office/drawing/2014/main" id="{81FDFFA0-3AEB-C21B-3EBE-9AF14718F5A2}"/>
              </a:ext>
            </a:extLst>
          </p:cNvPr>
          <p:cNvSpPr txBox="1">
            <a:spLocks noGrp="1"/>
          </p:cNvSpPr>
          <p:nvPr>
            <p:ph type="title" idx="4294967295"/>
          </p:nvPr>
        </p:nvSpPr>
        <p:spPr>
          <a:xfrm>
            <a:off x="1524000" y="553877"/>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Production Function</a:t>
            </a:r>
            <a:endParaRPr kumimoji="0" lang="en-US" sz="3200" b="0" i="0" u="none" strike="noStrike" kern="1200" cap="none" spc="0" normalizeH="0" baseline="0" noProof="0" dirty="0">
              <a:ln>
                <a:noFill/>
              </a:ln>
              <a:solidFill>
                <a:schemeClr val="tx1"/>
              </a:solidFill>
              <a:effectLst/>
              <a:uLnTx/>
              <a:uFillTx/>
              <a:latin typeface="+mj-lt"/>
              <a:ea typeface="+mj-ea"/>
              <a:cs typeface="+mj-cs"/>
            </a:endParaRPr>
          </a:p>
        </p:txBody>
      </p:sp>
      <p:cxnSp>
        <p:nvCxnSpPr>
          <p:cNvPr id="4" name="Straight Connector 3">
            <a:extLst>
              <a:ext uri="{FF2B5EF4-FFF2-40B4-BE49-F238E27FC236}">
                <a16:creationId xmlns:a16="http://schemas.microsoft.com/office/drawing/2014/main" id="{0775D122-7F61-887C-73E0-D6F2FF17652B}"/>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FFEBF4A5-8D21-491A-9563-50CE27751E2A}"/>
              </a:ext>
            </a:extLst>
          </p:cNvPr>
          <p:cNvSpPr txBox="1"/>
          <p:nvPr/>
        </p:nvSpPr>
        <p:spPr>
          <a:xfrm>
            <a:off x="644117" y="1396378"/>
            <a:ext cx="5824060" cy="5062917"/>
          </a:xfrm>
          <a:prstGeom prst="rect">
            <a:avLst/>
          </a:prstGeom>
          <a:solidFill>
            <a:srgbClr val="627981"/>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900" b="0" i="0" u="none" strike="noStrike" kern="1200" cap="none" spc="0" normalizeH="0" baseline="0" noProof="0" dirty="0">
                <a:ln>
                  <a:noFill/>
                </a:ln>
                <a:solidFill>
                  <a:prstClr val="white"/>
                </a:solidFill>
                <a:effectLst/>
                <a:uLnTx/>
                <a:uFillTx/>
                <a:latin typeface="Calibri" panose="020F0502020204030204"/>
                <a:ea typeface="+mn-ea"/>
                <a:cs typeface="+mn-cs"/>
              </a:rPr>
              <a:t>Developing new technology can provide a way for an economy to sidestep the diminishing marginal returns of capital deepening. </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9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900" b="0" i="0" u="none" strike="noStrike" kern="1200" cap="none" spc="0" normalizeH="0" baseline="0" noProof="0" dirty="0">
                <a:ln>
                  <a:noFill/>
                </a:ln>
                <a:solidFill>
                  <a:prstClr val="white"/>
                </a:solidFill>
                <a:effectLst/>
                <a:uLnTx/>
                <a:uFillTx/>
                <a:latin typeface="Calibri" panose="020F0502020204030204"/>
                <a:ea typeface="+mn-ea"/>
                <a:cs typeface="+mn-cs"/>
              </a:rPr>
              <a:t>Along the Technology 1 production function, if capital increases from </a:t>
            </a:r>
            <a:r>
              <a:rPr kumimoji="0" lang="en-US" sz="1900" b="0" i="1" u="none" strike="noStrike" kern="1200" cap="none" spc="0" normalizeH="0" baseline="0" noProof="0" dirty="0">
                <a:ln>
                  <a:noFill/>
                </a:ln>
                <a:solidFill>
                  <a:prstClr val="white"/>
                </a:solidFill>
                <a:effectLst/>
                <a:uLnTx/>
                <a:uFillTx/>
                <a:latin typeface="Calibri" panose="020F0502020204030204"/>
                <a:ea typeface="+mn-ea"/>
                <a:cs typeface="+mn-cs"/>
              </a:rPr>
              <a:t>C</a:t>
            </a:r>
            <a:r>
              <a:rPr kumimoji="0" lang="en-US" sz="1900" b="0" i="0" u="none" strike="noStrike" kern="1200" cap="none" spc="0" normalizeH="0" baseline="-25000" noProof="0" dirty="0">
                <a:ln>
                  <a:noFill/>
                </a:ln>
                <a:solidFill>
                  <a:prstClr val="white"/>
                </a:solidFill>
                <a:effectLst/>
                <a:uLnTx/>
                <a:uFillTx/>
                <a:latin typeface="Calibri" panose="020F0502020204030204"/>
                <a:ea typeface="+mn-ea"/>
                <a:cs typeface="+mn-cs"/>
              </a:rPr>
              <a:t>1</a:t>
            </a:r>
            <a:r>
              <a:rPr kumimoji="0" lang="en-US" sz="1900" b="0" i="0" u="none" strike="noStrike" kern="1200" cap="none" spc="0" normalizeH="0" baseline="0" noProof="0" dirty="0">
                <a:ln>
                  <a:noFill/>
                </a:ln>
                <a:solidFill>
                  <a:prstClr val="white"/>
                </a:solidFill>
                <a:effectLst/>
                <a:uLnTx/>
                <a:uFillTx/>
                <a:latin typeface="Calibri" panose="020F0502020204030204"/>
                <a:ea typeface="+mn-ea"/>
                <a:cs typeface="+mn-cs"/>
              </a:rPr>
              <a:t> to </a:t>
            </a:r>
            <a:r>
              <a:rPr kumimoji="0" lang="en-US" sz="1900" b="0" i="1" u="none" strike="noStrike" kern="1200" cap="none" spc="0" normalizeH="0" baseline="0" noProof="0" dirty="0">
                <a:ln>
                  <a:noFill/>
                </a:ln>
                <a:solidFill>
                  <a:prstClr val="white"/>
                </a:solidFill>
                <a:effectLst/>
                <a:uLnTx/>
                <a:uFillTx/>
                <a:latin typeface="Calibri" panose="020F0502020204030204"/>
                <a:ea typeface="+mn-ea"/>
                <a:cs typeface="+mn-cs"/>
              </a:rPr>
              <a:t>C</a:t>
            </a:r>
            <a:r>
              <a:rPr kumimoji="0" lang="en-US" sz="1900" b="0" i="0" u="none" strike="noStrike" kern="1200" cap="none" spc="0" normalizeH="0" baseline="-25000" noProof="0" dirty="0">
                <a:ln>
                  <a:noFill/>
                </a:ln>
                <a:solidFill>
                  <a:prstClr val="white"/>
                </a:solidFill>
                <a:effectLst/>
                <a:uLnTx/>
                <a:uFillTx/>
                <a:latin typeface="Calibri" panose="020F0502020204030204"/>
                <a:ea typeface="+mn-ea"/>
                <a:cs typeface="+mn-cs"/>
              </a:rPr>
              <a:t>2</a:t>
            </a:r>
            <a:r>
              <a:rPr kumimoji="0" lang="en-US" sz="1900" b="0" i="0" u="none" strike="noStrike" kern="1200" cap="none" spc="0" normalizeH="0" baseline="0" noProof="0" dirty="0">
                <a:ln>
                  <a:noFill/>
                </a:ln>
                <a:solidFill>
                  <a:prstClr val="white"/>
                </a:solidFill>
                <a:effectLst/>
                <a:uLnTx/>
                <a:uFillTx/>
                <a:latin typeface="Calibri" panose="020F0502020204030204"/>
                <a:ea typeface="+mn-ea"/>
                <a:cs typeface="+mn-cs"/>
              </a:rPr>
              <a:t> to </a:t>
            </a:r>
            <a:r>
              <a:rPr kumimoji="0" lang="en-US" sz="1900" b="0" i="1" u="none" strike="noStrike" kern="1200" cap="none" spc="0" normalizeH="0" baseline="0" noProof="0" dirty="0">
                <a:ln>
                  <a:noFill/>
                </a:ln>
                <a:solidFill>
                  <a:prstClr val="white"/>
                </a:solidFill>
                <a:effectLst/>
                <a:uLnTx/>
                <a:uFillTx/>
                <a:latin typeface="Calibri" panose="020F0502020204030204"/>
                <a:ea typeface="+mn-ea"/>
                <a:cs typeface="+mn-cs"/>
              </a:rPr>
              <a:t>C</a:t>
            </a:r>
            <a:r>
              <a:rPr kumimoji="0" lang="en-US" sz="1900" b="0" i="0" u="none" strike="noStrike" kern="1200" cap="none" spc="0" normalizeH="0" baseline="-25000" noProof="0" dirty="0">
                <a:ln>
                  <a:noFill/>
                </a:ln>
                <a:solidFill>
                  <a:prstClr val="white"/>
                </a:solidFill>
                <a:effectLst/>
                <a:uLnTx/>
                <a:uFillTx/>
                <a:latin typeface="Calibri" panose="020F0502020204030204"/>
                <a:ea typeface="+mn-ea"/>
                <a:cs typeface="+mn-cs"/>
              </a:rPr>
              <a:t>3</a:t>
            </a:r>
            <a:r>
              <a:rPr kumimoji="0" lang="en-US" sz="1900" b="0" i="0" u="none" strike="noStrike" kern="1200" cap="none" spc="0" normalizeH="0" baseline="0" noProof="0" dirty="0">
                <a:ln>
                  <a:noFill/>
                </a:ln>
                <a:solidFill>
                  <a:prstClr val="white"/>
                </a:solidFill>
                <a:effectLst/>
                <a:uLnTx/>
                <a:uFillTx/>
                <a:latin typeface="Calibri" panose="020F0502020204030204"/>
                <a:ea typeface="+mn-ea"/>
                <a:cs typeface="+mn-cs"/>
              </a:rPr>
              <a:t>, the economy moves from </a:t>
            </a:r>
            <a:r>
              <a:rPr kumimoji="0" lang="en-US" sz="1900" b="0" i="1" u="none" strike="noStrike" kern="1200" cap="none" spc="0" normalizeH="0" baseline="0" noProof="0" dirty="0">
                <a:ln>
                  <a:noFill/>
                </a:ln>
                <a:solidFill>
                  <a:prstClr val="white"/>
                </a:solidFill>
                <a:effectLst/>
                <a:uLnTx/>
                <a:uFillTx/>
                <a:latin typeface="Calibri" panose="020F0502020204030204"/>
                <a:ea typeface="+mn-ea"/>
                <a:cs typeface="+mn-cs"/>
              </a:rPr>
              <a:t>R</a:t>
            </a:r>
            <a:r>
              <a:rPr kumimoji="0" lang="en-US" sz="1900" b="0" i="0" u="none" strike="noStrike" kern="1200" cap="none" spc="0" normalizeH="0" baseline="0" noProof="0" dirty="0">
                <a:ln>
                  <a:noFill/>
                </a:ln>
                <a:solidFill>
                  <a:prstClr val="white"/>
                </a:solidFill>
                <a:effectLst/>
                <a:uLnTx/>
                <a:uFillTx/>
                <a:latin typeface="Calibri" panose="020F0502020204030204"/>
                <a:ea typeface="+mn-ea"/>
                <a:cs typeface="+mn-cs"/>
              </a:rPr>
              <a:t> to </a:t>
            </a:r>
            <a:r>
              <a:rPr kumimoji="0" lang="en-US" sz="1900" b="0" i="1" u="none" strike="noStrike" kern="1200" cap="none" spc="0" normalizeH="0" baseline="0" noProof="0" dirty="0">
                <a:ln>
                  <a:noFill/>
                </a:ln>
                <a:solidFill>
                  <a:prstClr val="white"/>
                </a:solidFill>
                <a:effectLst/>
                <a:uLnTx/>
                <a:uFillTx/>
                <a:latin typeface="Calibri" panose="020F0502020204030204"/>
                <a:ea typeface="+mn-ea"/>
                <a:cs typeface="+mn-cs"/>
              </a:rPr>
              <a:t>U</a:t>
            </a:r>
            <a:r>
              <a:rPr kumimoji="0" lang="en-US" sz="1900" b="0" i="0" u="none" strike="noStrike" kern="1200" cap="none" spc="0" normalizeH="0" baseline="0" noProof="0" dirty="0">
                <a:ln>
                  <a:noFill/>
                </a:ln>
                <a:solidFill>
                  <a:prstClr val="white"/>
                </a:solidFill>
                <a:effectLst/>
                <a:uLnTx/>
                <a:uFillTx/>
                <a:latin typeface="Calibri" panose="020F0502020204030204"/>
                <a:ea typeface="+mn-ea"/>
                <a:cs typeface="+mn-cs"/>
              </a:rPr>
              <a:t> to </a:t>
            </a:r>
            <a:r>
              <a:rPr kumimoji="0" lang="en-US" sz="1900" b="0" i="1" u="none" strike="noStrike" kern="1200" cap="none" spc="0" normalizeH="0" baseline="0" noProof="0" dirty="0">
                <a:ln>
                  <a:noFill/>
                </a:ln>
                <a:solidFill>
                  <a:prstClr val="white"/>
                </a:solidFill>
                <a:effectLst/>
                <a:uLnTx/>
                <a:uFillTx/>
                <a:latin typeface="Calibri" panose="020F0502020204030204"/>
                <a:ea typeface="+mn-ea"/>
                <a:cs typeface="+mn-cs"/>
              </a:rPr>
              <a:t>W</a:t>
            </a:r>
            <a:r>
              <a:rPr kumimoji="0" lang="en-US" sz="1900" b="0" i="0" u="none" strike="noStrike" kern="1200" cap="none" spc="0" normalizeH="0" baseline="0" noProof="0" dirty="0">
                <a:ln>
                  <a:noFill/>
                </a:ln>
                <a:solidFill>
                  <a:prstClr val="white"/>
                </a:solidFill>
                <a:effectLst/>
                <a:uLnTx/>
                <a:uFillTx/>
                <a:latin typeface="Calibri" panose="020F0502020204030204"/>
                <a:ea typeface="+mn-ea"/>
                <a:cs typeface="+mn-cs"/>
              </a:rPr>
              <a:t>. </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9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900" b="0" i="0" u="none" strike="noStrike" kern="1200" cap="none" spc="0" normalizeH="0" baseline="0" noProof="0" dirty="0">
                <a:ln>
                  <a:noFill/>
                </a:ln>
                <a:solidFill>
                  <a:prstClr val="white"/>
                </a:solidFill>
                <a:effectLst/>
                <a:uLnTx/>
                <a:uFillTx/>
                <a:latin typeface="Calibri" panose="020F0502020204030204"/>
                <a:ea typeface="+mn-ea"/>
                <a:cs typeface="+mn-cs"/>
              </a:rPr>
              <a:t>Output increases, but by smaller and smaller amounts, which demonstrates diminishing returns.</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9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900" b="0" i="0" u="none" strike="noStrike" kern="1200" cap="none" spc="0" normalizeH="0" baseline="0" noProof="0" dirty="0">
                <a:ln>
                  <a:noFill/>
                </a:ln>
                <a:solidFill>
                  <a:prstClr val="white"/>
                </a:solidFill>
                <a:effectLst/>
                <a:uLnTx/>
                <a:uFillTx/>
                <a:latin typeface="Calibri" panose="020F0502020204030204"/>
                <a:ea typeface="+mn-ea"/>
                <a:cs typeface="+mn-cs"/>
              </a:rPr>
              <a:t>With better technology (Technology 2), a higher level of output is possible at each level of capital.</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9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900" b="0" i="0" u="none" strike="noStrike" kern="1200" cap="none" spc="0" normalizeH="0" baseline="0" noProof="0" dirty="0">
                <a:ln>
                  <a:noFill/>
                </a:ln>
                <a:solidFill>
                  <a:prstClr val="white"/>
                </a:solidFill>
                <a:effectLst/>
                <a:uLnTx/>
                <a:uFillTx/>
                <a:latin typeface="Calibri" panose="020F0502020204030204"/>
                <a:ea typeface="+mn-ea"/>
                <a:cs typeface="+mn-cs"/>
              </a:rPr>
              <a:t>If technology and capital increase at the same time, it is possible to avoid diminishing returns, shown by increases in output from </a:t>
            </a:r>
            <a:r>
              <a:rPr kumimoji="0" lang="en-US" sz="1900" b="0" i="1" u="none" strike="noStrike" kern="1200" cap="none" spc="0" normalizeH="0" baseline="0" noProof="0" dirty="0">
                <a:ln>
                  <a:noFill/>
                </a:ln>
                <a:solidFill>
                  <a:prstClr val="white"/>
                </a:solidFill>
                <a:effectLst/>
                <a:uLnTx/>
                <a:uFillTx/>
                <a:latin typeface="Calibri" panose="020F0502020204030204"/>
                <a:ea typeface="+mn-ea"/>
                <a:cs typeface="+mn-cs"/>
              </a:rPr>
              <a:t>R</a:t>
            </a:r>
            <a:r>
              <a:rPr kumimoji="0" lang="en-US" sz="1900" b="0" i="0" u="none" strike="noStrike" kern="1200" cap="none" spc="0" normalizeH="0" baseline="0" noProof="0" dirty="0">
                <a:ln>
                  <a:noFill/>
                </a:ln>
                <a:solidFill>
                  <a:prstClr val="white"/>
                </a:solidFill>
                <a:effectLst/>
                <a:uLnTx/>
                <a:uFillTx/>
                <a:latin typeface="Calibri" panose="020F0502020204030204"/>
                <a:ea typeface="+mn-ea"/>
                <a:cs typeface="+mn-cs"/>
              </a:rPr>
              <a:t> to </a:t>
            </a:r>
            <a:r>
              <a:rPr kumimoji="0" lang="en-US" sz="1900" b="0" i="1" u="none" strike="noStrike" kern="1200" cap="none" spc="0" normalizeH="0" baseline="0" noProof="0" dirty="0">
                <a:ln>
                  <a:noFill/>
                </a:ln>
                <a:solidFill>
                  <a:prstClr val="white"/>
                </a:solidFill>
                <a:effectLst/>
                <a:uLnTx/>
                <a:uFillTx/>
                <a:latin typeface="Calibri" panose="020F0502020204030204"/>
                <a:ea typeface="+mn-ea"/>
                <a:cs typeface="+mn-cs"/>
              </a:rPr>
              <a:t>S</a:t>
            </a:r>
            <a:r>
              <a:rPr kumimoji="0" lang="en-US" sz="1900" b="0" i="0" u="none" strike="noStrike" kern="1200" cap="none" spc="0" normalizeH="0" baseline="0" noProof="0" dirty="0">
                <a:ln>
                  <a:noFill/>
                </a:ln>
                <a:solidFill>
                  <a:prstClr val="white"/>
                </a:solidFill>
                <a:effectLst/>
                <a:uLnTx/>
                <a:uFillTx/>
                <a:latin typeface="Calibri" panose="020F0502020204030204"/>
                <a:ea typeface="+mn-ea"/>
                <a:cs typeface="+mn-cs"/>
              </a:rPr>
              <a:t> to </a:t>
            </a:r>
            <a:r>
              <a:rPr kumimoji="0" lang="en-US" sz="1900" b="0" i="1" u="none" strike="noStrike" kern="1200" cap="none" spc="0" normalizeH="0" baseline="0" noProof="0" dirty="0">
                <a:ln>
                  <a:noFill/>
                </a:ln>
                <a:solidFill>
                  <a:prstClr val="white"/>
                </a:solidFill>
                <a:effectLst/>
                <a:uLnTx/>
                <a:uFillTx/>
                <a:latin typeface="Calibri" panose="020F0502020204030204"/>
                <a:ea typeface="+mn-ea"/>
                <a:cs typeface="+mn-cs"/>
              </a:rPr>
              <a:t>T</a:t>
            </a:r>
            <a:r>
              <a:rPr kumimoji="0" lang="en-US" sz="19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pic>
        <p:nvPicPr>
          <p:cNvPr id="3" name="Picture 2" descr="A graph that shows aggregate production functions for technology.">
            <a:extLst>
              <a:ext uri="{FF2B5EF4-FFF2-40B4-BE49-F238E27FC236}">
                <a16:creationId xmlns:a16="http://schemas.microsoft.com/office/drawing/2014/main" id="{5C9EBB3B-9CDE-447E-AA2A-DFA7BEC54DD1}"/>
              </a:ext>
            </a:extLst>
          </p:cNvPr>
          <p:cNvPicPr>
            <a:picLocks noChangeAspect="1"/>
          </p:cNvPicPr>
          <p:nvPr/>
        </p:nvPicPr>
        <p:blipFill>
          <a:blip r:embed="rId3"/>
          <a:stretch>
            <a:fillRect/>
          </a:stretch>
        </p:blipFill>
        <p:spPr>
          <a:xfrm>
            <a:off x="6784141" y="1935979"/>
            <a:ext cx="4946622" cy="3704421"/>
          </a:xfrm>
          <a:prstGeom prst="rect">
            <a:avLst/>
          </a:prstGeom>
        </p:spPr>
      </p:pic>
    </p:spTree>
    <p:extLst>
      <p:ext uri="{BB962C8B-B14F-4D97-AF65-F5344CB8AC3E}">
        <p14:creationId xmlns:p14="http://schemas.microsoft.com/office/powerpoint/2010/main" val="35078881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2" name="Title 25">
            <a:extLst>
              <a:ext uri="{FF2B5EF4-FFF2-40B4-BE49-F238E27FC236}">
                <a16:creationId xmlns:a16="http://schemas.microsoft.com/office/drawing/2014/main" id="{FF7BDB5A-31C9-EE44-9A4B-B09A99DF6EA8}"/>
              </a:ext>
            </a:extLst>
          </p:cNvPr>
          <p:cNvSpPr txBox="1">
            <a:spLocks noGrp="1"/>
          </p:cNvSpPr>
          <p:nvPr>
            <p:ph type="title" idx="4294967295"/>
          </p:nvPr>
        </p:nvSpPr>
        <p:spPr>
          <a:xfrm>
            <a:off x="1524000" y="553877"/>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The Slowness of Convergence</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1</a:t>
            </a:r>
            <a:endParaRPr kumimoji="0" lang="en-US" sz="3200" b="0" i="0" u="none" strike="noStrike" kern="1200" cap="none" spc="0" normalizeH="0" baseline="-25000" noProof="0" dirty="0">
              <a:ln>
                <a:noFill/>
              </a:ln>
              <a:solidFill>
                <a:schemeClr val="tx1"/>
              </a:solidFill>
              <a:effectLst/>
              <a:uLnTx/>
              <a:uFillTx/>
              <a:latin typeface="+mj-lt"/>
              <a:ea typeface="+mj-ea"/>
              <a:cs typeface="+mj-cs"/>
            </a:endParaRPr>
          </a:p>
        </p:txBody>
      </p:sp>
      <p:cxnSp>
        <p:nvCxnSpPr>
          <p:cNvPr id="3" name="Straight Connector 2">
            <a:extLst>
              <a:ext uri="{FF2B5EF4-FFF2-40B4-BE49-F238E27FC236}">
                <a16:creationId xmlns:a16="http://schemas.microsoft.com/office/drawing/2014/main" id="{8647BE02-54C9-A4AB-4EA4-FFF004075551}"/>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Although economic convergence between high-income countries and the rest of the world seems possible and likely, it will proceed slowly.">
            <a:extLst>
              <a:ext uri="{FF2B5EF4-FFF2-40B4-BE49-F238E27FC236}">
                <a16:creationId xmlns:a16="http://schemas.microsoft.com/office/drawing/2014/main" id="{A3A44F30-9F02-42D3-902F-4A7CAE96CC3D}"/>
              </a:ext>
            </a:extLst>
          </p:cNvPr>
          <p:cNvGrpSpPr/>
          <p:nvPr/>
        </p:nvGrpSpPr>
        <p:grpSpPr>
          <a:xfrm>
            <a:off x="2066922" y="1585567"/>
            <a:ext cx="8058155" cy="806935"/>
            <a:chOff x="542922" y="1736761"/>
            <a:chExt cx="8058155" cy="806935"/>
          </a:xfrm>
          <a:solidFill>
            <a:srgbClr val="627981"/>
          </a:solidFill>
        </p:grpSpPr>
        <p:sp>
          <p:nvSpPr>
            <p:cNvPr id="8" name="Rectangle 7">
              <a:extLst>
                <a:ext uri="{FF2B5EF4-FFF2-40B4-BE49-F238E27FC236}">
                  <a16:creationId xmlns:a16="http://schemas.microsoft.com/office/drawing/2014/main" id="{AD92AAFE-9C28-47F0-A019-23640EE9DA0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TextBox 8">
              <a:extLst>
                <a:ext uri="{FF2B5EF4-FFF2-40B4-BE49-F238E27FC236}">
                  <a16:creationId xmlns:a16="http://schemas.microsoft.com/office/drawing/2014/main" id="{CA9F7560-E095-406D-ACA8-BD5CB7A27E24}"/>
                </a:ext>
              </a:extLst>
            </p:cNvPr>
            <p:cNvSpPr txBox="1"/>
            <p:nvPr/>
          </p:nvSpPr>
          <p:spPr>
            <a:xfrm>
              <a:off x="542922" y="1794924"/>
              <a:ext cx="796198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rPr>
                <a:t>Although economic convergence between high-income countries and the rest of the world seems possible and likely, it will proceed slowly.</a:t>
              </a:r>
            </a:p>
          </p:txBody>
        </p:sp>
      </p:grpSp>
      <p:grpSp>
        <p:nvGrpSpPr>
          <p:cNvPr id="10" name="Group 9" descr="The slowness of convergence illustrates that small differences in annual rates of economic growth become huge differences over time.">
            <a:extLst>
              <a:ext uri="{FF2B5EF4-FFF2-40B4-BE49-F238E27FC236}">
                <a16:creationId xmlns:a16="http://schemas.microsoft.com/office/drawing/2014/main" id="{1E53B4CE-7B86-46D3-AD38-D1479EBADDEE}"/>
              </a:ext>
            </a:extLst>
          </p:cNvPr>
          <p:cNvGrpSpPr/>
          <p:nvPr/>
        </p:nvGrpSpPr>
        <p:grpSpPr>
          <a:xfrm>
            <a:off x="2066922" y="2471278"/>
            <a:ext cx="8058155" cy="806935"/>
            <a:chOff x="542922" y="1736761"/>
            <a:chExt cx="8058155" cy="806935"/>
          </a:xfrm>
          <a:solidFill>
            <a:srgbClr val="627981"/>
          </a:solidFill>
        </p:grpSpPr>
        <p:sp>
          <p:nvSpPr>
            <p:cNvPr id="11" name="Rectangle 10">
              <a:extLst>
                <a:ext uri="{FF2B5EF4-FFF2-40B4-BE49-F238E27FC236}">
                  <a16:creationId xmlns:a16="http://schemas.microsoft.com/office/drawing/2014/main" id="{709A904E-F02E-4889-93C8-C1F6929E27C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3095ADD7-C7E8-4BF4-9589-5DEB9AEA01A2}"/>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slowness of convergence illustrates that small differences in annual rates of economic growth become huge differences over time.</a:t>
              </a:r>
            </a:p>
          </p:txBody>
        </p:sp>
      </p:grpSp>
      <p:grpSp>
        <p:nvGrpSpPr>
          <p:cNvPr id="13" name="Group 12" descr="Even in an optimistic scenario, it will take decades for the low-income countries of the world to catch up significantly.">
            <a:extLst>
              <a:ext uri="{FF2B5EF4-FFF2-40B4-BE49-F238E27FC236}">
                <a16:creationId xmlns:a16="http://schemas.microsoft.com/office/drawing/2014/main" id="{A2230F62-7D58-4296-A5E2-ABCA1E429979}"/>
              </a:ext>
            </a:extLst>
          </p:cNvPr>
          <p:cNvGrpSpPr/>
          <p:nvPr/>
        </p:nvGrpSpPr>
        <p:grpSpPr>
          <a:xfrm>
            <a:off x="2066921" y="3356989"/>
            <a:ext cx="8058156" cy="806936"/>
            <a:chOff x="542921" y="1736761"/>
            <a:chExt cx="8058156" cy="1015663"/>
          </a:xfrm>
          <a:solidFill>
            <a:srgbClr val="627981"/>
          </a:solidFill>
        </p:grpSpPr>
        <p:sp>
          <p:nvSpPr>
            <p:cNvPr id="14" name="Rectangle 13">
              <a:extLst>
                <a:ext uri="{FF2B5EF4-FFF2-40B4-BE49-F238E27FC236}">
                  <a16:creationId xmlns:a16="http://schemas.microsoft.com/office/drawing/2014/main" id="{A6119C25-554C-4C8F-AFEC-5D9C1C670106}"/>
                </a:ext>
              </a:extLst>
            </p:cNvPr>
            <p:cNvSpPr/>
            <p:nvPr/>
          </p:nvSpPr>
          <p:spPr>
            <a:xfrm>
              <a:off x="542923" y="1736761"/>
              <a:ext cx="8058154" cy="10156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ABB7BAA7-9CEC-4878-B6DF-FA072E14CC7F}"/>
                </a:ext>
              </a:extLst>
            </p:cNvPr>
            <p:cNvSpPr txBox="1"/>
            <p:nvPr/>
          </p:nvSpPr>
          <p:spPr>
            <a:xfrm>
              <a:off x="542921" y="1799095"/>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Even in an optimistic scenario, it will take decades for the low-income countries of the world to catch up significantly.</a:t>
              </a:r>
            </a:p>
          </p:txBody>
        </p:sp>
      </p:grpSp>
    </p:spTree>
    <p:extLst>
      <p:ext uri="{BB962C8B-B14F-4D97-AF65-F5344CB8AC3E}">
        <p14:creationId xmlns:p14="http://schemas.microsoft.com/office/powerpoint/2010/main" val="28621392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2" name="Title 25">
            <a:extLst>
              <a:ext uri="{FF2B5EF4-FFF2-40B4-BE49-F238E27FC236}">
                <a16:creationId xmlns:a16="http://schemas.microsoft.com/office/drawing/2014/main" id="{9570AAF4-3573-7276-A83F-BE17C8097CC8}"/>
              </a:ext>
            </a:extLst>
          </p:cNvPr>
          <p:cNvSpPr txBox="1">
            <a:spLocks noGrp="1"/>
          </p:cNvSpPr>
          <p:nvPr>
            <p:ph type="title" idx="4294967295"/>
          </p:nvPr>
        </p:nvSpPr>
        <p:spPr>
          <a:xfrm>
            <a:off x="1524000" y="553877"/>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The Slowness of Convergence</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2</a:t>
            </a:r>
            <a:endParaRPr kumimoji="0" lang="en-US" sz="3200" b="0" i="0" u="none" strike="noStrike" kern="1200" cap="none" spc="0" normalizeH="0" baseline="-25000" noProof="0" dirty="0">
              <a:ln>
                <a:noFill/>
              </a:ln>
              <a:solidFill>
                <a:schemeClr val="tx1"/>
              </a:solidFill>
              <a:effectLst/>
              <a:uLnTx/>
              <a:uFillTx/>
              <a:latin typeface="+mj-lt"/>
              <a:ea typeface="+mj-ea"/>
              <a:cs typeface="+mj-cs"/>
            </a:endParaRPr>
          </a:p>
        </p:txBody>
      </p:sp>
      <p:cxnSp>
        <p:nvCxnSpPr>
          <p:cNvPr id="3" name="Straight Connector 2">
            <a:extLst>
              <a:ext uri="{FF2B5EF4-FFF2-40B4-BE49-F238E27FC236}">
                <a16:creationId xmlns:a16="http://schemas.microsoft.com/office/drawing/2014/main" id="{A6B2BBDC-36D5-1357-4759-4759F0D41FB9}"/>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AD92AAFE-9C28-47F0-A019-23640EE9DA0E}"/>
              </a:ext>
            </a:extLst>
          </p:cNvPr>
          <p:cNvSpPr/>
          <p:nvPr/>
        </p:nvSpPr>
        <p:spPr>
          <a:xfrm>
            <a:off x="2066923" y="1469482"/>
            <a:ext cx="8058154" cy="3708909"/>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Consider, for example, a country that starts off with a GDP per capita of $40,000, which would roughly represent a typical high-income country today, and another country that starts out at $4,000, which is roughly the level in low-income but not impoverished countries like Indonesia, Guatemala, or Egypt. Say that the rich country chugs along at a 2% annual growth rate of GDP per capita, while the poorer country grows at the aggressive rate of 7% per year. These are the results after thirty years:</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5" name="Picture 4" descr="GDP per capita in the rich country = $40,000 times 1 + 0.02 raised to the thirtieth power = $72,455. GDP per capita in the poor country = $4,000 times 1 + 0.07 raised to the thirtieth power = $30,449.">
            <a:extLst>
              <a:ext uri="{FF2B5EF4-FFF2-40B4-BE49-F238E27FC236}">
                <a16:creationId xmlns:a16="http://schemas.microsoft.com/office/drawing/2014/main" id="{CEC1CC58-4A73-17F3-CC21-DFA8DDFBCAB9}"/>
              </a:ext>
            </a:extLst>
          </p:cNvPr>
          <p:cNvPicPr>
            <a:picLocks noChangeAspect="1"/>
          </p:cNvPicPr>
          <p:nvPr/>
        </p:nvPicPr>
        <p:blipFill>
          <a:blip r:embed="rId3"/>
          <a:stretch>
            <a:fillRect/>
          </a:stretch>
        </p:blipFill>
        <p:spPr>
          <a:xfrm>
            <a:off x="2476864" y="3808340"/>
            <a:ext cx="7238271" cy="1050531"/>
          </a:xfrm>
          <a:prstGeom prst="rect">
            <a:avLst/>
          </a:prstGeom>
        </p:spPr>
      </p:pic>
    </p:spTree>
    <p:extLst>
      <p:ext uri="{BB962C8B-B14F-4D97-AF65-F5344CB8AC3E}">
        <p14:creationId xmlns:p14="http://schemas.microsoft.com/office/powerpoint/2010/main" val="26850893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2" name="Title 25">
            <a:extLst>
              <a:ext uri="{FF2B5EF4-FFF2-40B4-BE49-F238E27FC236}">
                <a16:creationId xmlns:a16="http://schemas.microsoft.com/office/drawing/2014/main" id="{5248DF48-2140-D87F-1276-4570B0C4809D}"/>
              </a:ext>
            </a:extLst>
          </p:cNvPr>
          <p:cNvSpPr txBox="1">
            <a:spLocks noGrp="1"/>
          </p:cNvSpPr>
          <p:nvPr>
            <p:ph type="title" idx="4294967295"/>
          </p:nvPr>
        </p:nvSpPr>
        <p:spPr>
          <a:xfrm>
            <a:off x="1524000" y="553877"/>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On Your Own</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1</a:t>
            </a:r>
            <a:endParaRPr kumimoji="0" lang="en-US" sz="3200" b="0" i="0" u="none" strike="noStrike" kern="1200" cap="none" spc="0" normalizeH="0" baseline="-25000" noProof="0" dirty="0">
              <a:ln>
                <a:noFill/>
              </a:ln>
              <a:solidFill>
                <a:schemeClr val="tx1"/>
              </a:solidFill>
              <a:effectLst/>
              <a:uLnTx/>
              <a:uFillTx/>
              <a:latin typeface="+mj-lt"/>
              <a:ea typeface="+mj-ea"/>
              <a:cs typeface="+mj-cs"/>
            </a:endParaRPr>
          </a:p>
        </p:txBody>
      </p:sp>
      <p:cxnSp>
        <p:nvCxnSpPr>
          <p:cNvPr id="4" name="Straight Connector 3">
            <a:extLst>
              <a:ext uri="{FF2B5EF4-FFF2-40B4-BE49-F238E27FC236}">
                <a16:creationId xmlns:a16="http://schemas.microsoft.com/office/drawing/2014/main" id="{82E21BAA-567F-D161-64A9-E53A01ED1F17}"/>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AD92AAFE-9C28-47F0-A019-23640EE9DA0E}"/>
              </a:ext>
            </a:extLst>
          </p:cNvPr>
          <p:cNvSpPr/>
          <p:nvPr/>
        </p:nvSpPr>
        <p:spPr>
          <a:xfrm>
            <a:off x="1695452" y="1383273"/>
            <a:ext cx="8789668" cy="215240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Suppose that Trevor and Lucia each find a $100 bill on the sidewalk as they are walking into work. Trevor’s income is $20,000 per year, and Lucia’s income is $200,000 per year. How much does each person benefit from finding the $100? How is this an example of the diminishing returns that occur in human and physical capital?</a:t>
            </a:r>
          </a:p>
        </p:txBody>
      </p:sp>
      <p:pic>
        <p:nvPicPr>
          <p:cNvPr id="3" name="Picture 2" descr="An image of a pile of $100 bills.">
            <a:extLst>
              <a:ext uri="{FF2B5EF4-FFF2-40B4-BE49-F238E27FC236}">
                <a16:creationId xmlns:a16="http://schemas.microsoft.com/office/drawing/2014/main" id="{F2B3DEBC-A78D-460F-8C62-486A8DA8208F}"/>
              </a:ext>
            </a:extLst>
          </p:cNvPr>
          <p:cNvPicPr>
            <a:picLocks noChangeAspect="1"/>
          </p:cNvPicPr>
          <p:nvPr/>
        </p:nvPicPr>
        <p:blipFill>
          <a:blip r:embed="rId3"/>
          <a:stretch>
            <a:fillRect/>
          </a:stretch>
        </p:blipFill>
        <p:spPr>
          <a:xfrm>
            <a:off x="3773428" y="3746826"/>
            <a:ext cx="4609306" cy="2928061"/>
          </a:xfrm>
          <a:prstGeom prst="rect">
            <a:avLst/>
          </a:prstGeom>
        </p:spPr>
      </p:pic>
    </p:spTree>
    <p:extLst>
      <p:ext uri="{BB962C8B-B14F-4D97-AF65-F5344CB8AC3E}">
        <p14:creationId xmlns:p14="http://schemas.microsoft.com/office/powerpoint/2010/main" val="7023974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2" name="Title 25">
            <a:extLst>
              <a:ext uri="{FF2B5EF4-FFF2-40B4-BE49-F238E27FC236}">
                <a16:creationId xmlns:a16="http://schemas.microsoft.com/office/drawing/2014/main" id="{420406E7-1BA7-F149-405D-EFAFC3467ACC}"/>
              </a:ext>
            </a:extLst>
          </p:cNvPr>
          <p:cNvSpPr txBox="1">
            <a:spLocks noGrp="1"/>
          </p:cNvSpPr>
          <p:nvPr>
            <p:ph type="title" idx="4294967295"/>
          </p:nvPr>
        </p:nvSpPr>
        <p:spPr>
          <a:xfrm>
            <a:off x="1524000" y="553877"/>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On Your Own</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2</a:t>
            </a:r>
            <a:endParaRPr kumimoji="0" lang="en-US" sz="3200" b="0" i="0" u="none" strike="noStrike" kern="1200" cap="none" spc="0" normalizeH="0" baseline="-25000" noProof="0" dirty="0">
              <a:ln>
                <a:noFill/>
              </a:ln>
              <a:solidFill>
                <a:schemeClr val="tx1"/>
              </a:solidFill>
              <a:effectLst/>
              <a:uLnTx/>
              <a:uFillTx/>
              <a:latin typeface="+mj-lt"/>
              <a:ea typeface="+mj-ea"/>
              <a:cs typeface="+mj-cs"/>
            </a:endParaRPr>
          </a:p>
        </p:txBody>
      </p:sp>
      <p:cxnSp>
        <p:nvCxnSpPr>
          <p:cNvPr id="3" name="Straight Connector 2">
            <a:extLst>
              <a:ext uri="{FF2B5EF4-FFF2-40B4-BE49-F238E27FC236}">
                <a16:creationId xmlns:a16="http://schemas.microsoft.com/office/drawing/2014/main" id="{C42C6E40-EE98-7EF3-9D8F-7C9403EE3056}"/>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AD92AAFE-9C28-47F0-A019-23640EE9DA0E}"/>
              </a:ext>
            </a:extLst>
          </p:cNvPr>
          <p:cNvSpPr/>
          <p:nvPr/>
        </p:nvSpPr>
        <p:spPr>
          <a:xfrm>
            <a:off x="1695452" y="1383273"/>
            <a:ext cx="8789668" cy="384404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Suppose that Trevor and Lucia each find a $100 bill on the sidewalk as they are walking into work. Trevor’s income is $20,000 per year, and Lucia’s income is $200,000 per year. How much does each person benefit from finding the $100? How is this an example of the diminishing returns that occur in human and physical capital?</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Since Trevor’s income is ten times less than Lucia’s, the marginal benefit of $100 is greater for Trevor than for Lucia. In the same way, a high-income country with a large stock of human and physical capital will receive a smaller benefit from a $1 million investment in capital than a low-income country starting with a relatively small stock of capital.</a:t>
            </a:r>
          </a:p>
        </p:txBody>
      </p:sp>
    </p:spTree>
    <p:extLst>
      <p:ext uri="{BB962C8B-B14F-4D97-AF65-F5344CB8AC3E}">
        <p14:creationId xmlns:p14="http://schemas.microsoft.com/office/powerpoint/2010/main" val="3914241549"/>
      </p:ext>
    </p:extLst>
  </p:cSld>
  <p:clrMapOvr>
    <a:masterClrMapping/>
  </p:clrMapOvr>
</p:sld>
</file>

<file path=ppt/theme/theme1.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946093C1-E600-4985-BC5A-12AFB7D05FC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EA6A91E-B956-4733-A491-1E63DD76141F}">
  <ds:schemaRefs>
    <ds:schemaRef ds:uri="http://schemas.microsoft.com/sharepoint/v3/contenttype/forms"/>
  </ds:schemaRefs>
</ds:datastoreItem>
</file>

<file path=customXml/itemProps3.xml><?xml version="1.0" encoding="utf-8"?>
<ds:datastoreItem xmlns:ds="http://schemas.openxmlformats.org/officeDocument/2006/customXml" ds:itemID="{20DA458A-27C6-4A56-A541-CC228F0C341F}">
  <ds:schemaRefs>
    <ds:schemaRef ds:uri="fdab59f7-c3a7-48e5-acd8-618ce834776e"/>
    <ds:schemaRef ds:uri="http://schemas.microsoft.com/office/2006/documentManagement/types"/>
    <ds:schemaRef ds:uri="06d9c582-05c2-476b-83d2-72ab8b1380b2"/>
    <ds:schemaRef ds:uri="http://schemas.microsoft.com/office/2006/metadata/properties"/>
    <ds:schemaRef ds:uri="http://www.w3.org/XML/1998/namespace"/>
    <ds:schemaRef ds:uri="http://purl.org/dc/elements/1.1/"/>
    <ds:schemaRef ds:uri="http://schemas.microsoft.com/office/infopath/2007/PartnerControls"/>
    <ds:schemaRef ds:uri="http://schemas.openxmlformats.org/package/2006/metadata/core-properties"/>
    <ds:schemaRef ds:uri="http://purl.org/dc/dcmitype/"/>
    <ds:schemaRef ds:uri="http://purl.org/dc/terms/"/>
  </ds:schemaRefs>
</ds:datastoreItem>
</file>

<file path=docProps/app.xml><?xml version="1.0" encoding="utf-8"?>
<Properties xmlns="http://schemas.openxmlformats.org/officeDocument/2006/extended-properties" xmlns:vt="http://schemas.openxmlformats.org/officeDocument/2006/docPropsVTypes">
  <Template/>
  <TotalTime>109</TotalTime>
  <Words>1562</Words>
  <Application>Microsoft Office PowerPoint</Application>
  <PresentationFormat>Widescreen</PresentationFormat>
  <Paragraphs>91</Paragraphs>
  <Slides>11</Slides>
  <Notes>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Century Gothic</vt:lpstr>
      <vt:lpstr>Arial</vt:lpstr>
      <vt:lpstr>Calibri</vt:lpstr>
      <vt:lpstr>Calibri Light</vt:lpstr>
      <vt:lpstr>1_Office Theme</vt:lpstr>
      <vt:lpstr>Economic Convergence</vt:lpstr>
      <vt:lpstr>Introduction</vt:lpstr>
      <vt:lpstr>Arguments Favoring Convergence</vt:lpstr>
      <vt:lpstr>Arguments That Convergence Is Neither Inevitable nor Likely</vt:lpstr>
      <vt:lpstr>Production Function</vt:lpstr>
      <vt:lpstr>The Slowness of Convergence1</vt:lpstr>
      <vt:lpstr>The Slowness of Convergence2</vt:lpstr>
      <vt:lpstr>On Your Own1</vt:lpstr>
      <vt:lpstr>On Your Own2</vt:lpstr>
      <vt:lpstr>Summary</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Macroeconomics, 2nd Edition</dc:title>
  <dc:creator>Hawkes Learning</dc:creator>
  <cp:lastModifiedBy>Caitlin Coleman</cp:lastModifiedBy>
  <cp:revision>18</cp:revision>
  <dcterms:modified xsi:type="dcterms:W3CDTF">2026-02-05T13:12:15Z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