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6"/>
  </p:notesMasterIdLst>
  <p:sldIdLst>
    <p:sldId id="409" r:id="rId5"/>
    <p:sldId id="410" r:id="rId6"/>
    <p:sldId id="411" r:id="rId7"/>
    <p:sldId id="412" r:id="rId8"/>
    <p:sldId id="413" r:id="rId9"/>
    <p:sldId id="414" r:id="rId10"/>
    <p:sldId id="415" r:id="rId11"/>
    <p:sldId id="416" r:id="rId12"/>
    <p:sldId id="417" r:id="rId13"/>
    <p:sldId id="418" r:id="rId14"/>
    <p:sldId id="340"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2" clrIdx="0">
    <p:extLst>
      <p:ext uri="{19B8F6BF-5375-455C-9EA6-DF929625EA0E}">
        <p15:presenceInfo xmlns:p15="http://schemas.microsoft.com/office/powerpoint/2012/main" userId="Nathan Mirmow" providerId="None"/>
      </p:ext>
    </p:extLst>
  </p:cmAuthor>
  <p:cmAuthor id="2" name="Caitlin Coleman" initials="CC" lastIdx="7"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C32163-A693-407E-BCF5-03784B1D9123}" v="2" dt="2026-02-05T13:10:15.7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27" autoAdjust="0"/>
  </p:normalViewPr>
  <p:slideViewPr>
    <p:cSldViewPr snapToGrid="0">
      <p:cViewPr varScale="1">
        <p:scale>
          <a:sx n="92" d="100"/>
          <a:sy n="92" d="100"/>
        </p:scale>
        <p:origin x="119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6T18:37:26.264" v="4" actId="6549"/>
      <pc:docMkLst>
        <pc:docMk/>
      </pc:docMkLst>
      <pc:sldChg chg="add">
        <pc:chgData name="Caitlin Coleman" userId="96f87ca1-0e64-4ae8-8d77-98757b85df0b" providerId="ADAL" clId="{DDA6BCD5-DC0D-434C-93A0-51E2BCD25B34}" dt="2026-01-16T18:37:04.419" v="1"/>
        <pc:sldMkLst>
          <pc:docMk/>
          <pc:sldMk cId="1693029773" sldId="340"/>
        </pc:sldMkLst>
      </pc:sldChg>
      <pc:sldChg chg="add">
        <pc:chgData name="Caitlin Coleman" userId="96f87ca1-0e64-4ae8-8d77-98757b85df0b" providerId="ADAL" clId="{DDA6BCD5-DC0D-434C-93A0-51E2BCD25B34}" dt="2026-01-16T18:36:48.378" v="0"/>
        <pc:sldMkLst>
          <pc:docMk/>
          <pc:sldMk cId="2902916845" sldId="409"/>
        </pc:sldMkLst>
      </pc:sldChg>
      <pc:sldChg chg="modSp add mod">
        <pc:chgData name="Caitlin Coleman" userId="96f87ca1-0e64-4ae8-8d77-98757b85df0b" providerId="ADAL" clId="{DDA6BCD5-DC0D-434C-93A0-51E2BCD25B34}" dt="2026-01-16T18:37:16.096" v="3" actId="6549"/>
        <pc:sldMkLst>
          <pc:docMk/>
          <pc:sldMk cId="0" sldId="410"/>
        </pc:sldMkLst>
        <pc:spChg chg="mod">
          <ac:chgData name="Caitlin Coleman" userId="96f87ca1-0e64-4ae8-8d77-98757b85df0b" providerId="ADAL" clId="{DDA6BCD5-DC0D-434C-93A0-51E2BCD25B34}" dt="2026-01-16T18:37:16.096" v="3" actId="6549"/>
          <ac:spMkLst>
            <pc:docMk/>
            <pc:sldMk cId="0" sldId="410"/>
            <ac:spMk id="2" creationId="{AE3528C8-BD15-A86F-B66B-991228E7E6FA}"/>
          </ac:spMkLst>
        </pc:spChg>
      </pc:sldChg>
      <pc:sldChg chg="add">
        <pc:chgData name="Caitlin Coleman" userId="96f87ca1-0e64-4ae8-8d77-98757b85df0b" providerId="ADAL" clId="{DDA6BCD5-DC0D-434C-93A0-51E2BCD25B34}" dt="2026-01-16T18:36:48.378" v="0"/>
        <pc:sldMkLst>
          <pc:docMk/>
          <pc:sldMk cId="1342071899" sldId="411"/>
        </pc:sldMkLst>
      </pc:sldChg>
      <pc:sldChg chg="add">
        <pc:chgData name="Caitlin Coleman" userId="96f87ca1-0e64-4ae8-8d77-98757b85df0b" providerId="ADAL" clId="{DDA6BCD5-DC0D-434C-93A0-51E2BCD25B34}" dt="2026-01-16T18:36:48.378" v="0"/>
        <pc:sldMkLst>
          <pc:docMk/>
          <pc:sldMk cId="0" sldId="412"/>
        </pc:sldMkLst>
      </pc:sldChg>
      <pc:sldChg chg="add">
        <pc:chgData name="Caitlin Coleman" userId="96f87ca1-0e64-4ae8-8d77-98757b85df0b" providerId="ADAL" clId="{DDA6BCD5-DC0D-434C-93A0-51E2BCD25B34}" dt="2026-01-16T18:36:48.378" v="0"/>
        <pc:sldMkLst>
          <pc:docMk/>
          <pc:sldMk cId="2944280913" sldId="413"/>
        </pc:sldMkLst>
      </pc:sldChg>
      <pc:sldChg chg="add">
        <pc:chgData name="Caitlin Coleman" userId="96f87ca1-0e64-4ae8-8d77-98757b85df0b" providerId="ADAL" clId="{DDA6BCD5-DC0D-434C-93A0-51E2BCD25B34}" dt="2026-01-16T18:36:48.378" v="0"/>
        <pc:sldMkLst>
          <pc:docMk/>
          <pc:sldMk cId="729192120" sldId="414"/>
        </pc:sldMkLst>
      </pc:sldChg>
      <pc:sldChg chg="add">
        <pc:chgData name="Caitlin Coleman" userId="96f87ca1-0e64-4ae8-8d77-98757b85df0b" providerId="ADAL" clId="{DDA6BCD5-DC0D-434C-93A0-51E2BCD25B34}" dt="2026-01-16T18:36:48.378" v="0"/>
        <pc:sldMkLst>
          <pc:docMk/>
          <pc:sldMk cId="3859887717" sldId="415"/>
        </pc:sldMkLst>
      </pc:sldChg>
      <pc:sldChg chg="add">
        <pc:chgData name="Caitlin Coleman" userId="96f87ca1-0e64-4ae8-8d77-98757b85df0b" providerId="ADAL" clId="{DDA6BCD5-DC0D-434C-93A0-51E2BCD25B34}" dt="2026-01-16T18:36:48.378" v="0"/>
        <pc:sldMkLst>
          <pc:docMk/>
          <pc:sldMk cId="1565812077" sldId="416"/>
        </pc:sldMkLst>
      </pc:sldChg>
      <pc:sldChg chg="add">
        <pc:chgData name="Caitlin Coleman" userId="96f87ca1-0e64-4ae8-8d77-98757b85df0b" providerId="ADAL" clId="{DDA6BCD5-DC0D-434C-93A0-51E2BCD25B34}" dt="2026-01-16T18:36:48.378" v="0"/>
        <pc:sldMkLst>
          <pc:docMk/>
          <pc:sldMk cId="1149538845" sldId="417"/>
        </pc:sldMkLst>
      </pc:sldChg>
      <pc:sldChg chg="modSp add mod">
        <pc:chgData name="Caitlin Coleman" userId="96f87ca1-0e64-4ae8-8d77-98757b85df0b" providerId="ADAL" clId="{DDA6BCD5-DC0D-434C-93A0-51E2BCD25B34}" dt="2026-01-16T18:37:26.264" v="4" actId="6549"/>
        <pc:sldMkLst>
          <pc:docMk/>
          <pc:sldMk cId="1618094247" sldId="418"/>
        </pc:sldMkLst>
        <pc:spChg chg="mod">
          <ac:chgData name="Caitlin Coleman" userId="96f87ca1-0e64-4ae8-8d77-98757b85df0b" providerId="ADAL" clId="{DDA6BCD5-DC0D-434C-93A0-51E2BCD25B34}" dt="2026-01-16T18:37:26.264" v="4" actId="6549"/>
          <ac:spMkLst>
            <pc:docMk/>
            <pc:sldMk cId="1618094247" sldId="418"/>
            <ac:spMk id="2" creationId="{77AA7F8C-C718-B9E3-4006-403B943695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21167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43272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0917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47916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60381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21619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4440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89456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01494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9536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3434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0875176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46AF-0A9F-797F-9C13-1DED06671B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CA88E3B-BE8F-6034-AD99-63FF61A275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FFFE6B5D-C24E-2637-66C3-CD69DA8BF6A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2FB893C-89F6-9395-2819-75974D6BAF8C}"/>
              </a:ext>
            </a:extLst>
          </p:cNvPr>
          <p:cNvSpPr txBox="1">
            <a:spLocks noGrp="1"/>
          </p:cNvSpPr>
          <p:nvPr>
            <p:ph type="title" idx="4294967295"/>
          </p:nvPr>
        </p:nvSpPr>
        <p:spPr>
          <a:xfrm>
            <a:off x="1524000" y="2136338"/>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Labor Productivity and 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89890EE9-035C-767A-7712-DE688E23DF14}"/>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8E076C-470F-539E-A4E5-E8D8544F450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902916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77AA7F8C-C718-B9E3-4006-403B943695D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16F9584-61C0-B2E9-CD53-F8468D3CBA7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e can measure productivity as the level of GDP per worker or GDP per hour worked.&#10;&#10;The rate of productivity growth is the primary determinant of an economy's rate of long-term economic growth and higher wages.&#10;&#10;The aggregate production function specifies how certain inputs in the economy—like human capital, physical capital, and technology—lead to the output measured as GDP per capita.">
            <a:extLst>
              <a:ext uri="{FF2B5EF4-FFF2-40B4-BE49-F238E27FC236}">
                <a16:creationId xmlns:a16="http://schemas.microsoft.com/office/drawing/2014/main" id="{50631063-BF10-E168-38AB-8BC07E1A59ED}"/>
              </a:ext>
            </a:extLst>
          </p:cNvPr>
          <p:cNvGrpSpPr/>
          <p:nvPr/>
        </p:nvGrpSpPr>
        <p:grpSpPr>
          <a:xfrm>
            <a:off x="1321443" y="1812336"/>
            <a:ext cx="9549114" cy="3233328"/>
            <a:chOff x="1365813" y="1639614"/>
            <a:chExt cx="9549114" cy="4250635"/>
          </a:xfrm>
        </p:grpSpPr>
        <p:sp>
          <p:nvSpPr>
            <p:cNvPr id="5" name="Rectangle 4">
              <a:extLst>
                <a:ext uri="{FF2B5EF4-FFF2-40B4-BE49-F238E27FC236}">
                  <a16:creationId xmlns:a16="http://schemas.microsoft.com/office/drawing/2014/main" id="{E57FCAC5-5C28-BBBF-FB2A-C4FC6B5BE08D}"/>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59DE7DD-C73C-62FD-A65D-ED460EEE27D2}"/>
                </a:ext>
              </a:extLst>
            </p:cNvPr>
            <p:cNvSpPr txBox="1"/>
            <p:nvPr/>
          </p:nvSpPr>
          <p:spPr>
            <a:xfrm>
              <a:off x="1668755" y="1872107"/>
              <a:ext cx="9020395" cy="3762899"/>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We can measure productivity as the level of GDP per worker or GDP per hour worked.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rate of productivity growth is the primary determinant of an economy's rate of long-term economic growth and higher wages.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aggregate production function specifies how certain inputs in the economy—like human capital, physical capital, and technology—lead to the output measured as GDP per capita.</a:t>
              </a:r>
            </a:p>
          </p:txBody>
        </p:sp>
      </p:grpSp>
    </p:spTree>
    <p:extLst>
      <p:ext uri="{BB962C8B-B14F-4D97-AF65-F5344CB8AC3E}">
        <p14:creationId xmlns:p14="http://schemas.microsoft.com/office/powerpoint/2010/main" val="1618094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E3528C8-BD15-A86F-B66B-991228E7E6FA}"/>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07C4FD54-4595-3D45-9F32-1462D25869E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stained, long-term economic growth comes from increases in worker productivity, which essentially means how well we do things.">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Sustained, long-term economic growth comes from increases in worker productivity, which essentially means how well we do things.</a:t>
              </a:r>
            </a:p>
          </p:txBody>
        </p:sp>
      </p:grpSp>
      <p:grpSp>
        <p:nvGrpSpPr>
          <p:cNvPr id="18" name="Group 17" descr="Labor productivity is the value that each employed person creates per unit of his or her inpu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Labor productivity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value that each employed person creates per unit of his or her input.</a:t>
              </a:r>
            </a:p>
          </p:txBody>
        </p:sp>
      </p:grpSp>
      <p:grpSp>
        <p:nvGrpSpPr>
          <p:cNvPr id="15" name="Group 14" descr="More productivity essentially means you can do more in the same amount of time.">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More productivity essentially means you can do more in the same amount of time.</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9B52F95-3624-F6CF-3C6C-1BAB3DFCB6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Labor Productivity</a:t>
            </a:r>
          </a:p>
        </p:txBody>
      </p:sp>
      <p:cxnSp>
        <p:nvCxnSpPr>
          <p:cNvPr id="3" name="Straight Connector 2">
            <a:extLst>
              <a:ext uri="{FF2B5EF4-FFF2-40B4-BE49-F238E27FC236}">
                <a16:creationId xmlns:a16="http://schemas.microsoft.com/office/drawing/2014/main" id="{D59F49A1-28B2-907E-69FF-42DAF8A0058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irst determinant of labor productivity is human capit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determinant of labor productivity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human capital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8" name="Group 17" descr="The higher the average level of education in an economy, the higher the accumulated human capital and the higher the labor productivity.">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higher the average level of education in an economy, the higher the accumulated human capital and the higher the labor productivity.</a:t>
              </a:r>
            </a:p>
          </p:txBody>
        </p:sp>
      </p:grpSp>
      <p:grpSp>
        <p:nvGrpSpPr>
          <p:cNvPr id="15" name="Group 14" descr="The second factor that determines labor productivity is technological chang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factor that determines labor productivity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technological change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1" name="Group 20" descr="Technological change is a combination of invention—advances in knowledge—and innovation—putting those advances to use.">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Technological change is a combination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invention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—advances in knowledge—and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innovation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advances to use.</a:t>
              </a:r>
            </a:p>
          </p:txBody>
        </p:sp>
      </p:grpSp>
      <p:grpSp>
        <p:nvGrpSpPr>
          <p:cNvPr id="24" name="Group 23" descr="The third factor that determines labor productivity is economies of scale, which are cost advantages that industries obtain due to size.">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factor that determines labor productivity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economies of scale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are cost advantages that industries obtain due to size.</a:t>
              </a:r>
            </a:p>
          </p:txBody>
        </p:sp>
      </p:grpSp>
    </p:spTree>
    <p:extLst>
      <p:ext uri="{BB962C8B-B14F-4D97-AF65-F5344CB8AC3E}">
        <p14:creationId xmlns:p14="http://schemas.microsoft.com/office/powerpoint/2010/main" val="1342071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2" name="Title 25">
            <a:extLst>
              <a:ext uri="{FF2B5EF4-FFF2-40B4-BE49-F238E27FC236}">
                <a16:creationId xmlns:a16="http://schemas.microsoft.com/office/drawing/2014/main" id="{5946A7BF-7376-21B0-516D-B33BC14ACD1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Aggregate Production Function</a:t>
            </a:r>
            <a:endParaRPr kumimoji="0" lang="en-US" sz="3200" b="0" i="0" u="none" strike="noStrike" kern="1200" cap="none" spc="0" normalizeH="0" baseline="0" noProof="0" dirty="0">
              <a:ln>
                <a:noFill/>
              </a:ln>
              <a:solidFill>
                <a:schemeClr val="dk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F4EAEAB-0A0F-936A-CE80-A72A408C461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 macroeconomics, the connection between inputs and outputs for the entire economy is called an aggregate production function.">
            <a:extLst>
              <a:ext uri="{FF2B5EF4-FFF2-40B4-BE49-F238E27FC236}">
                <a16:creationId xmlns:a16="http://schemas.microsoft.com/office/drawing/2014/main" id="{863F9340-093D-E7BA-2CA6-EE7BB02322AF}"/>
              </a:ext>
            </a:extLst>
          </p:cNvPr>
          <p:cNvGrpSpPr/>
          <p:nvPr/>
        </p:nvGrpSpPr>
        <p:grpSpPr>
          <a:xfrm>
            <a:off x="2062828" y="1636308"/>
            <a:ext cx="8058156" cy="806935"/>
            <a:chOff x="542921" y="1736761"/>
            <a:chExt cx="8058156" cy="806935"/>
          </a:xfrm>
          <a:solidFill>
            <a:srgbClr val="627981"/>
          </a:solidFill>
        </p:grpSpPr>
        <p:sp>
          <p:nvSpPr>
            <p:cNvPr id="5" name="Rectangle 4">
              <a:extLst>
                <a:ext uri="{FF2B5EF4-FFF2-40B4-BE49-F238E27FC236}">
                  <a16:creationId xmlns:a16="http://schemas.microsoft.com/office/drawing/2014/main" id="{A427E3AB-D34F-14AD-70D7-A24582308B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1011BE0-9259-06E7-838F-C4A91F52FAC3}"/>
                </a:ext>
              </a:extLst>
            </p:cNvPr>
            <p:cNvSpPr txBox="1"/>
            <p:nvPr/>
          </p:nvSpPr>
          <p:spPr>
            <a:xfrm>
              <a:off x="542921" y="1786285"/>
              <a:ext cx="7807571" cy="707886"/>
            </a:xfrm>
            <a:prstGeom prst="rect">
              <a:avLst/>
            </a:prstGeom>
            <a:grpFill/>
          </p:spPr>
          <p:txBody>
            <a:bodyPr wrap="square" rtlCol="0">
              <a:spAutoFit/>
            </a:bodyPr>
            <a:lstStyle/>
            <a:p>
              <a:pPr marL="101600" marR="0" lvl="0" indent="0" algn="ctr" defTabSz="457200" rtl="0" eaLnBrk="1" fontAlgn="auto" latinLnBrk="0" hangingPunct="1">
                <a:lnSpc>
                  <a:spcPct val="100000"/>
                </a:lnSpc>
                <a:spcBef>
                  <a:spcPts val="0"/>
                </a:spcBef>
                <a:spcAft>
                  <a:spcPts val="0"/>
                </a:spcAft>
                <a:buClr>
                  <a:prstClr val="white"/>
                </a:buClr>
                <a:buSzPts val="20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 macroeconomics, the connection between inputs and outputs for the entire economy is called an </a:t>
              </a:r>
              <a:r>
                <a:rPr kumimoji="0" lang="en-US" sz="2000" b="1"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aggregate production function</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8" name="Picture 7" descr="Inputs equal workforce plus human capital plus physical capital plus technology. Output equals GDP.">
            <a:extLst>
              <a:ext uri="{FF2B5EF4-FFF2-40B4-BE49-F238E27FC236}">
                <a16:creationId xmlns:a16="http://schemas.microsoft.com/office/drawing/2014/main" id="{5690C0CA-63C9-926D-6853-18C4164B71C7}"/>
              </a:ext>
            </a:extLst>
          </p:cNvPr>
          <p:cNvPicPr>
            <a:picLocks noChangeAspect="1"/>
          </p:cNvPicPr>
          <p:nvPr/>
        </p:nvPicPr>
        <p:blipFill>
          <a:blip r:embed="rId3"/>
          <a:stretch>
            <a:fillRect/>
          </a:stretch>
        </p:blipFill>
        <p:spPr>
          <a:xfrm>
            <a:off x="2302028" y="2646136"/>
            <a:ext cx="7587944" cy="324537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4" name="Title 25">
            <a:extLst>
              <a:ext uri="{FF2B5EF4-FFF2-40B4-BE49-F238E27FC236}">
                <a16:creationId xmlns:a16="http://schemas.microsoft.com/office/drawing/2014/main" id="{CEBB8964-4003-EB9F-8AC5-14373F65CE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Measuring Productivity</a:t>
            </a:r>
          </a:p>
        </p:txBody>
      </p:sp>
      <p:cxnSp>
        <p:nvCxnSpPr>
          <p:cNvPr id="5" name="Straight Connector 4">
            <a:extLst>
              <a:ext uri="{FF2B5EF4-FFF2-40B4-BE49-F238E27FC236}">
                <a16:creationId xmlns:a16="http://schemas.microsoft.com/office/drawing/2014/main" id="{7DF11505-563B-D6EE-A493-15163E7E26D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n economy's rate of productivity growth is closely linked to the growth rate of its GDP per capita, although the two are not identic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economy's rate of productivity growth is closely linked to the growth rate of its GDP per capita, although the two are not identical.</a:t>
              </a:r>
            </a:p>
          </p:txBody>
        </p:sp>
      </p:grpSp>
      <p:grpSp>
        <p:nvGrpSpPr>
          <p:cNvPr id="18" name="Group 17" descr="If the percentage of the population with jobs in an economy increases, GDP per capita will increase, but productivity may not be affected.">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percentage of the population with jobs in an economy increases, GDP per capita will increase, but productivity may not be affected.</a:t>
              </a:r>
            </a:p>
          </p:txBody>
        </p:sp>
      </p:grpSp>
      <p:grpSp>
        <p:nvGrpSpPr>
          <p:cNvPr id="15" name="Group 14" descr="Over the long term, the only way that GDP per capita can grow continually is if the productivity of the average worker rises.">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long term, the only way that GDP per capita can grow continually is if the productivity of the average worker rises.</a:t>
              </a:r>
            </a:p>
          </p:txBody>
        </p:sp>
      </p:grpSp>
      <p:grpSp>
        <p:nvGrpSpPr>
          <p:cNvPr id="21" name="Group 20" descr="A common measure of U.S. productivity per worker is the dollar value per hour that the worker contributes to the employer's output.">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2944280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F422EF5-26CC-1373-18C8-9A94E24625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"New Economy" Controversy</a:t>
            </a:r>
          </a:p>
        </p:txBody>
      </p:sp>
      <p:cxnSp>
        <p:nvCxnSpPr>
          <p:cNvPr id="3" name="Straight Connector 2">
            <a:extLst>
              <a:ext uri="{FF2B5EF4-FFF2-40B4-BE49-F238E27FC236}">
                <a16:creationId xmlns:a16="http://schemas.microsoft.com/office/drawing/2014/main" id="{B6344E9E-074D-8C48-EF74-634BE197271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controversy has been brewing among economists about the resurgence of U.S. productivity in the second half of the 1990s.">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controversy has been brewing among economists about the resurgence of U.S. productivity in the second half of the 1990s.</a:t>
              </a:r>
            </a:p>
          </p:txBody>
        </p:sp>
      </p:grpSp>
      <p:grpSp>
        <p:nvGrpSpPr>
          <p:cNvPr id="18" name="Group 17" descr="One school of thought argues that the U.S. had developed a &quot;new economy&quot; based on the technological advancements of the 1990s.">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school of thought argues that the U.S. had developed a "new economy" based on the technological advancements of the 1990s.</a:t>
              </a:r>
            </a:p>
          </p:txBody>
        </p:sp>
      </p:grpSp>
      <p:grpSp>
        <p:nvGrpSpPr>
          <p:cNvPr id="15" name="Group 14" descr="The most optimistic proponents argue that it would generate higher average productivity growth for decades to com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most optimistic proponents argue that it would generate higher average productivity growth for decades to come.</a:t>
              </a:r>
            </a:p>
          </p:txBody>
        </p:sp>
      </p:grpSp>
      <p:grpSp>
        <p:nvGrpSpPr>
          <p:cNvPr id="21" name="Group 20" descr="The pessimists argue that even several years of stronger productivity growth does not prove higher productivity will last for the long term.">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729192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D36997DC-F7DB-CB07-6936-45743F0F667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Power of Sustained Economic Growth</a:t>
            </a:r>
          </a:p>
        </p:txBody>
      </p:sp>
      <p:cxnSp>
        <p:nvCxnSpPr>
          <p:cNvPr id="3" name="Straight Connector 2">
            <a:extLst>
              <a:ext uri="{FF2B5EF4-FFF2-40B4-BE49-F238E27FC236}">
                <a16:creationId xmlns:a16="http://schemas.microsoft.com/office/drawing/2014/main" id="{121805E7-5023-C426-BDB0-AAD67B96944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Even small changes in the rate of growth, when compounded over long periods of time, make an enormous difference in the standard of living.">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small changes in the rate of growth, when compounded over long periods of time, make an enormous difference in the standard of living.</a:t>
              </a:r>
            </a:p>
          </p:txBody>
        </p:sp>
      </p:grpSp>
      <p:pic>
        <p:nvPicPr>
          <p:cNvPr id="5" name="Picture 4" descr="future GDP per capita equals current GDP per capita times (1 plus growth rate of GDP per capita) to the power of years.">
            <a:extLst>
              <a:ext uri="{FF2B5EF4-FFF2-40B4-BE49-F238E27FC236}">
                <a16:creationId xmlns:a16="http://schemas.microsoft.com/office/drawing/2014/main" id="{1F95EB6F-91F3-FCCD-8389-C926022DA17A}"/>
              </a:ext>
            </a:extLst>
          </p:cNvPr>
          <p:cNvPicPr>
            <a:picLocks noChangeAspect="1"/>
          </p:cNvPicPr>
          <p:nvPr/>
        </p:nvPicPr>
        <p:blipFill>
          <a:blip r:embed="rId3"/>
          <a:stretch>
            <a:fillRect/>
          </a:stretch>
        </p:blipFill>
        <p:spPr>
          <a:xfrm>
            <a:off x="2066920" y="2514971"/>
            <a:ext cx="8053929" cy="799599"/>
          </a:xfrm>
          <a:prstGeom prst="rect">
            <a:avLst/>
          </a:prstGeom>
        </p:spPr>
      </p:pic>
      <p:grpSp>
        <p:nvGrpSpPr>
          <p:cNvPr id="33" name="Group 32" descr="An economy that starts with a GDP per capita of 100 and grows at 3% per year will reach a GDP per capita of 209 after twenty-five years.">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economy that starts with a GDP per capita of 100 and grows at 3% per year will reach a GDP per capita of 209 after twenty-five years.</a:t>
              </a:r>
            </a:p>
          </p:txBody>
        </p:sp>
      </p:grpSp>
      <p:pic>
        <p:nvPicPr>
          <p:cNvPr id="7" name="Picture 6" descr="future GDP per capita equals 100 times 1.03 to the power of 25 equals 209.">
            <a:extLst>
              <a:ext uri="{FF2B5EF4-FFF2-40B4-BE49-F238E27FC236}">
                <a16:creationId xmlns:a16="http://schemas.microsoft.com/office/drawing/2014/main" id="{A9B63787-81ED-A54A-425D-E2086166E3EB}"/>
              </a:ext>
            </a:extLst>
          </p:cNvPr>
          <p:cNvPicPr>
            <a:picLocks noChangeAspect="1"/>
          </p:cNvPicPr>
          <p:nvPr/>
        </p:nvPicPr>
        <p:blipFill>
          <a:blip r:embed="rId4"/>
          <a:stretch>
            <a:fillRect/>
          </a:stretch>
        </p:blipFill>
        <p:spPr>
          <a:xfrm>
            <a:off x="2066920" y="4462015"/>
            <a:ext cx="8053929" cy="798450"/>
          </a:xfrm>
          <a:prstGeom prst="rect">
            <a:avLst/>
          </a:prstGeom>
        </p:spPr>
      </p:pic>
    </p:spTree>
    <p:extLst>
      <p:ext uri="{BB962C8B-B14F-4D97-AF65-F5344CB8AC3E}">
        <p14:creationId xmlns:p14="http://schemas.microsoft.com/office/powerpoint/2010/main" val="3859887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0033ABC3-7A4F-23FE-755A-DE10055004D3}"/>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9B165176-3CE0-EF94-2A62-F6A5F8344D0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CAF1B44-D398-280D-B0BF-13FDC88581AB}"/>
              </a:ext>
            </a:extLst>
          </p:cNvPr>
          <p:cNvSpPr/>
          <p:nvPr/>
        </p:nvSpPr>
        <p:spPr>
          <a:xfrm>
            <a:off x="1459467" y="1469462"/>
            <a:ext cx="9273061"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3"/>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1565812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13700B3-DD01-9EED-D352-98111172E38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818D7C7-5908-71B1-E7E4-BD1BE1B0B96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A10F799-46B0-CB74-EA9A-278058064561}"/>
              </a:ext>
            </a:extLst>
          </p:cNvPr>
          <p:cNvSpPr/>
          <p:nvPr/>
        </p:nvSpPr>
        <p:spPr>
          <a:xfrm>
            <a:off x="1459469" y="1435260"/>
            <a:ext cx="9273061" cy="49318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p:txBody>
      </p:sp>
      <p:pic>
        <p:nvPicPr>
          <p:cNvPr id="6" name="Picture 5" descr="new salary equals old salary times (1 plus g) raised to the number of years equals $50,000 times 1.03 to the power of 4 equals $50,000 times 1.1255 equals $56,275.40.">
            <a:extLst>
              <a:ext uri="{FF2B5EF4-FFF2-40B4-BE49-F238E27FC236}">
                <a16:creationId xmlns:a16="http://schemas.microsoft.com/office/drawing/2014/main" id="{0F621365-2402-4BAA-5D3A-2BC09D786244}"/>
              </a:ext>
            </a:extLst>
          </p:cNvPr>
          <p:cNvPicPr>
            <a:picLocks noChangeAspect="1"/>
          </p:cNvPicPr>
          <p:nvPr/>
        </p:nvPicPr>
        <p:blipFill>
          <a:blip r:embed="rId3"/>
          <a:stretch>
            <a:fillRect/>
          </a:stretch>
        </p:blipFill>
        <p:spPr>
          <a:xfrm>
            <a:off x="4166205" y="4932344"/>
            <a:ext cx="3859588" cy="1270695"/>
          </a:xfrm>
          <a:prstGeom prst="rect">
            <a:avLst/>
          </a:prstGeom>
        </p:spPr>
      </p:pic>
    </p:spTree>
    <p:extLst>
      <p:ext uri="{BB962C8B-B14F-4D97-AF65-F5344CB8AC3E}">
        <p14:creationId xmlns:p14="http://schemas.microsoft.com/office/powerpoint/2010/main" val="114953884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758DD7A-90B2-4A9F-BDA0-A9F4FAD681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5199A9-2CB3-4773-8444-EA8FBAAB0CEA}">
  <ds:schemaRefs>
    <ds:schemaRef ds:uri="http://schemas.microsoft.com/sharepoint/v3/contenttype/forms"/>
  </ds:schemaRefs>
</ds:datastoreItem>
</file>

<file path=customXml/itemProps3.xml><?xml version="1.0" encoding="utf-8"?>
<ds:datastoreItem xmlns:ds="http://schemas.openxmlformats.org/officeDocument/2006/customXml" ds:itemID="{D0F7E711-32B2-458B-AB15-6F3440AD32D7}">
  <ds:schemaRefs>
    <ds:schemaRef ds:uri="http://schemas.microsoft.com/office/2006/documentManagement/types"/>
    <ds:schemaRef ds:uri="http://schemas.openxmlformats.org/package/2006/metadata/core-properties"/>
    <ds:schemaRef ds:uri="http://purl.org/dc/elements/1.1/"/>
    <ds:schemaRef ds:uri="http://purl.org/dc/dcmitype/"/>
    <ds:schemaRef ds:uri="http://schemas.microsoft.com/office/2006/metadata/properties"/>
    <ds:schemaRef ds:uri="http://purl.org/dc/terms/"/>
    <ds:schemaRef ds:uri="fdab59f7-c3a7-48e5-acd8-618ce834776e"/>
    <ds:schemaRef ds:uri="http://schemas.microsoft.com/office/infopath/2007/PartnerControls"/>
    <ds:schemaRef ds:uri="06d9c582-05c2-476b-83d2-72ab8b1380b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280</TotalTime>
  <Words>1347</Words>
  <Application>Microsoft Office PowerPoint</Application>
  <PresentationFormat>Widescreen</PresentationFormat>
  <Paragraphs>109</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Century Gothic</vt:lpstr>
      <vt:lpstr>Arial</vt:lpstr>
      <vt:lpstr>Calibri</vt:lpstr>
      <vt:lpstr>Calibri Light</vt:lpstr>
      <vt:lpstr>1_Office Theme</vt:lpstr>
      <vt:lpstr>Labor Productivity and Economic Growth</vt:lpstr>
      <vt:lpstr>Introduction</vt:lpstr>
      <vt:lpstr>Labor Productivity</vt:lpstr>
      <vt:lpstr>Aggregate Production Function</vt:lpstr>
      <vt:lpstr>Measuring Productivity</vt:lpstr>
      <vt:lpstr>The "New Economy" Controversy</vt:lpstr>
      <vt:lpstr>The Power of Sustained Economic Growth</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23</cp:revision>
  <dcterms:modified xsi:type="dcterms:W3CDTF">2026-02-05T13:10:16Z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