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6" r:id="rId4"/>
  </p:sldMasterIdLst>
  <p:notesMasterIdLst>
    <p:notesMasterId r:id="rId26"/>
  </p:notesMasterIdLst>
  <p:sldIdLst>
    <p:sldId id="387" r:id="rId5"/>
    <p:sldId id="388" r:id="rId6"/>
    <p:sldId id="389" r:id="rId7"/>
    <p:sldId id="390" r:id="rId8"/>
    <p:sldId id="391" r:id="rId9"/>
    <p:sldId id="392" r:id="rId10"/>
    <p:sldId id="393" r:id="rId11"/>
    <p:sldId id="394" r:id="rId12"/>
    <p:sldId id="395" r:id="rId13"/>
    <p:sldId id="396" r:id="rId14"/>
    <p:sldId id="397" r:id="rId15"/>
    <p:sldId id="398" r:id="rId16"/>
    <p:sldId id="399" r:id="rId17"/>
    <p:sldId id="400" r:id="rId18"/>
    <p:sldId id="401" r:id="rId19"/>
    <p:sldId id="402" r:id="rId20"/>
    <p:sldId id="403" r:id="rId21"/>
    <p:sldId id="404" r:id="rId22"/>
    <p:sldId id="405" r:id="rId23"/>
    <p:sldId id="406" r:id="rId24"/>
    <p:sldId id="386"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7981"/>
    <a:srgbClr val="386546"/>
    <a:srgbClr val="C7D4CB"/>
    <a:srgbClr val="314C57"/>
    <a:srgbClr val="F3EDE7"/>
    <a:srgbClr val="CCA49C"/>
    <a:srgbClr val="F2E2D2"/>
    <a:srgbClr val="318295"/>
    <a:srgbClr val="5A7E83"/>
    <a:srgbClr val="88564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D361708-01F1-4CE2-AEDB-665D5A342842}" v="3" dt="2026-02-05T13:05:33.88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456" autoAdjust="0"/>
    <p:restoredTop sz="87570" autoAdjust="0"/>
  </p:normalViewPr>
  <p:slideViewPr>
    <p:cSldViewPr snapToGrid="0">
      <p:cViewPr varScale="1">
        <p:scale>
          <a:sx n="93" d="100"/>
          <a:sy n="93" d="100"/>
        </p:scale>
        <p:origin x="990" y="8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itlin Coleman" userId="96f87ca1-0e64-4ae8-8d77-98757b85df0b" providerId="ADAL" clId="{DDA6BCD5-DC0D-434C-93A0-51E2BCD25B34}"/>
    <pc:docChg chg="addSld delSld modSld">
      <pc:chgData name="Caitlin Coleman" userId="96f87ca1-0e64-4ae8-8d77-98757b85df0b" providerId="ADAL" clId="{DDA6BCD5-DC0D-434C-93A0-51E2BCD25B34}" dt="2026-01-15T20:41:34.891" v="4" actId="6549"/>
      <pc:docMkLst>
        <pc:docMk/>
      </pc:docMkLst>
      <pc:sldChg chg="add">
        <pc:chgData name="Caitlin Coleman" userId="96f87ca1-0e64-4ae8-8d77-98757b85df0b" providerId="ADAL" clId="{DDA6BCD5-DC0D-434C-93A0-51E2BCD25B34}" dt="2026-01-15T20:40:44.474" v="0"/>
        <pc:sldMkLst>
          <pc:docMk/>
          <pc:sldMk cId="2001714611" sldId="386"/>
        </pc:sldMkLst>
      </pc:sldChg>
      <pc:sldChg chg="add">
        <pc:chgData name="Caitlin Coleman" userId="96f87ca1-0e64-4ae8-8d77-98757b85df0b" providerId="ADAL" clId="{DDA6BCD5-DC0D-434C-93A0-51E2BCD25B34}" dt="2026-01-15T20:41:03.181" v="1"/>
        <pc:sldMkLst>
          <pc:docMk/>
          <pc:sldMk cId="3711303330" sldId="387"/>
        </pc:sldMkLst>
      </pc:sldChg>
      <pc:sldChg chg="modSp add mod">
        <pc:chgData name="Caitlin Coleman" userId="96f87ca1-0e64-4ae8-8d77-98757b85df0b" providerId="ADAL" clId="{DDA6BCD5-DC0D-434C-93A0-51E2BCD25B34}" dt="2026-01-15T20:41:17.938" v="3" actId="6549"/>
        <pc:sldMkLst>
          <pc:docMk/>
          <pc:sldMk cId="1498120935" sldId="388"/>
        </pc:sldMkLst>
        <pc:spChg chg="mod">
          <ac:chgData name="Caitlin Coleman" userId="96f87ca1-0e64-4ae8-8d77-98757b85df0b" providerId="ADAL" clId="{DDA6BCD5-DC0D-434C-93A0-51E2BCD25B34}" dt="2026-01-15T20:41:17.938" v="3" actId="6549"/>
          <ac:spMkLst>
            <pc:docMk/>
            <pc:sldMk cId="1498120935" sldId="388"/>
            <ac:spMk id="26" creationId="{00000000-0000-0000-0000-000000000000}"/>
          </ac:spMkLst>
        </pc:spChg>
      </pc:sldChg>
      <pc:sldChg chg="add">
        <pc:chgData name="Caitlin Coleman" userId="96f87ca1-0e64-4ae8-8d77-98757b85df0b" providerId="ADAL" clId="{DDA6BCD5-DC0D-434C-93A0-51E2BCD25B34}" dt="2026-01-15T20:41:03.181" v="1"/>
        <pc:sldMkLst>
          <pc:docMk/>
          <pc:sldMk cId="2790828303" sldId="389"/>
        </pc:sldMkLst>
      </pc:sldChg>
      <pc:sldChg chg="add">
        <pc:chgData name="Caitlin Coleman" userId="96f87ca1-0e64-4ae8-8d77-98757b85df0b" providerId="ADAL" clId="{DDA6BCD5-DC0D-434C-93A0-51E2BCD25B34}" dt="2026-01-15T20:41:03.181" v="1"/>
        <pc:sldMkLst>
          <pc:docMk/>
          <pc:sldMk cId="2630269950" sldId="390"/>
        </pc:sldMkLst>
      </pc:sldChg>
      <pc:sldChg chg="add">
        <pc:chgData name="Caitlin Coleman" userId="96f87ca1-0e64-4ae8-8d77-98757b85df0b" providerId="ADAL" clId="{DDA6BCD5-DC0D-434C-93A0-51E2BCD25B34}" dt="2026-01-15T20:41:03.181" v="1"/>
        <pc:sldMkLst>
          <pc:docMk/>
          <pc:sldMk cId="808480777" sldId="391"/>
        </pc:sldMkLst>
      </pc:sldChg>
      <pc:sldChg chg="add">
        <pc:chgData name="Caitlin Coleman" userId="96f87ca1-0e64-4ae8-8d77-98757b85df0b" providerId="ADAL" clId="{DDA6BCD5-DC0D-434C-93A0-51E2BCD25B34}" dt="2026-01-15T20:41:03.181" v="1"/>
        <pc:sldMkLst>
          <pc:docMk/>
          <pc:sldMk cId="4131649881" sldId="392"/>
        </pc:sldMkLst>
      </pc:sldChg>
      <pc:sldChg chg="add">
        <pc:chgData name="Caitlin Coleman" userId="96f87ca1-0e64-4ae8-8d77-98757b85df0b" providerId="ADAL" clId="{DDA6BCD5-DC0D-434C-93A0-51E2BCD25B34}" dt="2026-01-15T20:41:03.181" v="1"/>
        <pc:sldMkLst>
          <pc:docMk/>
          <pc:sldMk cId="3446848543" sldId="393"/>
        </pc:sldMkLst>
      </pc:sldChg>
      <pc:sldChg chg="add">
        <pc:chgData name="Caitlin Coleman" userId="96f87ca1-0e64-4ae8-8d77-98757b85df0b" providerId="ADAL" clId="{DDA6BCD5-DC0D-434C-93A0-51E2BCD25B34}" dt="2026-01-15T20:41:03.181" v="1"/>
        <pc:sldMkLst>
          <pc:docMk/>
          <pc:sldMk cId="430638382" sldId="394"/>
        </pc:sldMkLst>
      </pc:sldChg>
      <pc:sldChg chg="add">
        <pc:chgData name="Caitlin Coleman" userId="96f87ca1-0e64-4ae8-8d77-98757b85df0b" providerId="ADAL" clId="{DDA6BCD5-DC0D-434C-93A0-51E2BCD25B34}" dt="2026-01-15T20:41:03.181" v="1"/>
        <pc:sldMkLst>
          <pc:docMk/>
          <pc:sldMk cId="4211852978" sldId="395"/>
        </pc:sldMkLst>
      </pc:sldChg>
      <pc:sldChg chg="add">
        <pc:chgData name="Caitlin Coleman" userId="96f87ca1-0e64-4ae8-8d77-98757b85df0b" providerId="ADAL" clId="{DDA6BCD5-DC0D-434C-93A0-51E2BCD25B34}" dt="2026-01-15T20:41:03.181" v="1"/>
        <pc:sldMkLst>
          <pc:docMk/>
          <pc:sldMk cId="2360685342" sldId="396"/>
        </pc:sldMkLst>
      </pc:sldChg>
      <pc:sldChg chg="add">
        <pc:chgData name="Caitlin Coleman" userId="96f87ca1-0e64-4ae8-8d77-98757b85df0b" providerId="ADAL" clId="{DDA6BCD5-DC0D-434C-93A0-51E2BCD25B34}" dt="2026-01-15T20:41:03.181" v="1"/>
        <pc:sldMkLst>
          <pc:docMk/>
          <pc:sldMk cId="3013741528" sldId="397"/>
        </pc:sldMkLst>
      </pc:sldChg>
      <pc:sldChg chg="add">
        <pc:chgData name="Caitlin Coleman" userId="96f87ca1-0e64-4ae8-8d77-98757b85df0b" providerId="ADAL" clId="{DDA6BCD5-DC0D-434C-93A0-51E2BCD25B34}" dt="2026-01-15T20:41:03.181" v="1"/>
        <pc:sldMkLst>
          <pc:docMk/>
          <pc:sldMk cId="3756031169" sldId="398"/>
        </pc:sldMkLst>
      </pc:sldChg>
      <pc:sldChg chg="add">
        <pc:chgData name="Caitlin Coleman" userId="96f87ca1-0e64-4ae8-8d77-98757b85df0b" providerId="ADAL" clId="{DDA6BCD5-DC0D-434C-93A0-51E2BCD25B34}" dt="2026-01-15T20:41:03.181" v="1"/>
        <pc:sldMkLst>
          <pc:docMk/>
          <pc:sldMk cId="2282476158" sldId="399"/>
        </pc:sldMkLst>
      </pc:sldChg>
      <pc:sldChg chg="add">
        <pc:chgData name="Caitlin Coleman" userId="96f87ca1-0e64-4ae8-8d77-98757b85df0b" providerId="ADAL" clId="{DDA6BCD5-DC0D-434C-93A0-51E2BCD25B34}" dt="2026-01-15T20:41:03.181" v="1"/>
        <pc:sldMkLst>
          <pc:docMk/>
          <pc:sldMk cId="16908094" sldId="400"/>
        </pc:sldMkLst>
      </pc:sldChg>
      <pc:sldChg chg="add">
        <pc:chgData name="Caitlin Coleman" userId="96f87ca1-0e64-4ae8-8d77-98757b85df0b" providerId="ADAL" clId="{DDA6BCD5-DC0D-434C-93A0-51E2BCD25B34}" dt="2026-01-15T20:41:03.181" v="1"/>
        <pc:sldMkLst>
          <pc:docMk/>
          <pc:sldMk cId="3890903332" sldId="401"/>
        </pc:sldMkLst>
      </pc:sldChg>
      <pc:sldChg chg="add">
        <pc:chgData name="Caitlin Coleman" userId="96f87ca1-0e64-4ae8-8d77-98757b85df0b" providerId="ADAL" clId="{DDA6BCD5-DC0D-434C-93A0-51E2BCD25B34}" dt="2026-01-15T20:41:03.181" v="1"/>
        <pc:sldMkLst>
          <pc:docMk/>
          <pc:sldMk cId="2501960079" sldId="402"/>
        </pc:sldMkLst>
      </pc:sldChg>
      <pc:sldChg chg="add">
        <pc:chgData name="Caitlin Coleman" userId="96f87ca1-0e64-4ae8-8d77-98757b85df0b" providerId="ADAL" clId="{DDA6BCD5-DC0D-434C-93A0-51E2BCD25B34}" dt="2026-01-15T20:41:03.181" v="1"/>
        <pc:sldMkLst>
          <pc:docMk/>
          <pc:sldMk cId="601020862" sldId="403"/>
        </pc:sldMkLst>
      </pc:sldChg>
      <pc:sldChg chg="add">
        <pc:chgData name="Caitlin Coleman" userId="96f87ca1-0e64-4ae8-8d77-98757b85df0b" providerId="ADAL" clId="{DDA6BCD5-DC0D-434C-93A0-51E2BCD25B34}" dt="2026-01-15T20:41:03.181" v="1"/>
        <pc:sldMkLst>
          <pc:docMk/>
          <pc:sldMk cId="1984295236" sldId="404"/>
        </pc:sldMkLst>
      </pc:sldChg>
      <pc:sldChg chg="add">
        <pc:chgData name="Caitlin Coleman" userId="96f87ca1-0e64-4ae8-8d77-98757b85df0b" providerId="ADAL" clId="{DDA6BCD5-DC0D-434C-93A0-51E2BCD25B34}" dt="2026-01-15T20:41:03.181" v="1"/>
        <pc:sldMkLst>
          <pc:docMk/>
          <pc:sldMk cId="1691259198" sldId="405"/>
        </pc:sldMkLst>
      </pc:sldChg>
      <pc:sldChg chg="modSp add mod">
        <pc:chgData name="Caitlin Coleman" userId="96f87ca1-0e64-4ae8-8d77-98757b85df0b" providerId="ADAL" clId="{DDA6BCD5-DC0D-434C-93A0-51E2BCD25B34}" dt="2026-01-15T20:41:34.891" v="4" actId="6549"/>
        <pc:sldMkLst>
          <pc:docMk/>
          <pc:sldMk cId="1138158032" sldId="406"/>
        </pc:sldMkLst>
        <pc:spChg chg="mod">
          <ac:chgData name="Caitlin Coleman" userId="96f87ca1-0e64-4ae8-8d77-98757b85df0b" providerId="ADAL" clId="{DDA6BCD5-DC0D-434C-93A0-51E2BCD25B34}" dt="2026-01-15T20:41:34.891" v="4" actId="6549"/>
          <ac:spMkLst>
            <pc:docMk/>
            <pc:sldMk cId="1138158032" sldId="406"/>
            <ac:spMk id="26"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A86370A-3B9F-4691-AB28-7C102A69CD6E}" type="datetimeFigureOut">
              <a:rPr lang="en-US" smtClean="0"/>
              <a:t>2/5/2026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AA51B6-7015-4F17-AC00-F3B87BAE0309}" type="slidenum">
              <a:rPr lang="en-US" smtClean="0"/>
              <a:t>‹#›</a:t>
            </a:fld>
            <a:endParaRPr lang="en-US"/>
          </a:p>
        </p:txBody>
      </p:sp>
    </p:spTree>
    <p:extLst>
      <p:ext uri="{BB962C8B-B14F-4D97-AF65-F5344CB8AC3E}">
        <p14:creationId xmlns:p14="http://schemas.microsoft.com/office/powerpoint/2010/main" val="18730522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People waited in line for relief checks during the Great Depression. During times like this, when many people have trouble making ends meet, it's easy to assess the condition of an economy. It can be more difficult to assess an economy at other times, such as when some people are doing well and others are not.</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0AA51B6-7015-4F17-AC00-F3B87BAE030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727626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Government expenditure in the United States is close to 20% of GDP. The only part of government spending counted in demand is government purchases of goods or services produced in the economy.</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0AA51B6-7015-4F17-AC00-F3B87BAE030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290381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Exports are domestically produced goods that a country sells abroad. Imports are goods produced in other countries that residents of this country purchase. We call the gap between exports and imports the trade balance. When a country’s exports are greater than its imports, there is a trade surplus. When exports are less than imports, there is a trade deficit.</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0AA51B6-7015-4F17-AC00-F3B87BAE030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688764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Businesses use revenue to pay their bills, including wages, rent, and profit to the entrepreneur. Adding up all the income produced in a year is another way to measure GDP. The total value of a nation’s output is equal to the total value of its income.</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0AA51B6-7015-4F17-AC00-F3B87BAE030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150411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GDP is the value of all final goods and services, those that have reached the furthest stage of production, produced within a year. Double counting is counting output more than once as it travels through production. To avoid double counting, statisticians only count the value of final goods, not intermediate goods.</a:t>
            </a: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0AA51B6-7015-4F17-AC00-F3B87BAE030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005620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Gross National Product (GNP):</a:t>
            </a:r>
          </a:p>
          <a:p>
            <a:r>
              <a:rPr lang="en-US" dirty="0"/>
              <a:t>Measures what a country’s citizens and firms produce, regardless of whether it was produced domestically or internationally</a:t>
            </a:r>
          </a:p>
          <a:p>
            <a:r>
              <a:rPr lang="en-US" dirty="0"/>
              <a:t>Net National Product (NNP):</a:t>
            </a:r>
          </a:p>
          <a:p>
            <a:r>
              <a:rPr lang="en-US" dirty="0"/>
              <a:t>GNP minus how much physical capital depreciates due to aging over the course of a year</a:t>
            </a:r>
          </a:p>
          <a:p>
            <a:r>
              <a:rPr lang="en-US" dirty="0"/>
              <a:t>Can be divided into national income (all incomes to business &amp; people) and personal income (only income to people)</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0AA51B6-7015-4F17-AC00-F3B87BAE030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357251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President Trump imposed tariffs (taxes) on many goods that the U.S. imports from China. Explain how this is likely to affect GDP (1) if China does not reciprocate with tariffs on U.S. goods exported to China and (2) if China imposes tariffs on U.S. goods exported to China.</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0AA51B6-7015-4F17-AC00-F3B87BAE030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805798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President Trump imposed tariffs (taxes) on many goods that the U.S. imports from China. Explain how this is likely to affect GDP (1) if China does not reciprocate with tariffs on U.S. goods exported to China and (2) if China imposes tariffs on U.S. goods exported to China.</a:t>
            </a:r>
          </a:p>
          <a:p>
            <a:endParaRPr lang="en-US" dirty="0"/>
          </a:p>
          <a:p>
            <a:r>
              <a:rPr lang="en-US" dirty="0"/>
              <a:t>If China does not respond by imposing its own tariffs on U.S. goods, U.S. exports would not be affected, but U.S. imports from China would likely decrease. The decrease in imports with exports remaining constant would increase net exports and increase GDP.</a:t>
            </a:r>
          </a:p>
          <a:p>
            <a:endParaRPr lang="en-US" dirty="0"/>
          </a:p>
          <a:p>
            <a:r>
              <a:rPr lang="en-US" dirty="0"/>
              <a:t>However, China has already responded with tariffs on U.S. goods sold in China, which will decrease U.S. exports. If the decrease in U.S. exports is larger than the decrease in U.S. imports, net exports will decrease, causing GDP to decrease.</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0AA51B6-7015-4F17-AC00-F3B87BAE030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782515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Macroeconomics focuses on the economy as a whole and how whole economies interact. The macroeconomy is a measure of how a country is performing and includes all production and consumption within every market. There are three macroeconomic goals for every country: economic growth, low unemployment, and low inflation.</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0AA51B6-7015-4F17-AC00-F3B87BAE030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325331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Economic growth: Economic growth determines the standard of living in a country, measured by the change in GDP adjusted for inflation. </a:t>
            </a:r>
          </a:p>
          <a:p>
            <a:r>
              <a:rPr lang="en-US" dirty="0"/>
              <a:t>3% or more is good. Low unemployment: Unemployment is the percentage of the labor force without a job. 5% or less is good.</a:t>
            </a:r>
          </a:p>
          <a:p>
            <a:r>
              <a:rPr lang="en-US" dirty="0"/>
              <a:t>Low inflation: Inflation is the overall increase in the level of prices in an economy. Inflation is measured by the Consumer Price Index (CPI).</a:t>
            </a:r>
          </a:p>
          <a:p>
            <a:r>
              <a:rPr lang="en-US" dirty="0"/>
              <a:t>The Federal Reserve maintains an inflation rate goal of around 2%.</a:t>
            </a:r>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0AA51B6-7015-4F17-AC00-F3B87BAE030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435660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principal tools that economists use are theories and models. In microeconomics, we use the theories of supply and demand. In macroeconomics, we use the theories of aggregate demand (AD) and aggregate supply (AS). We will review two perspectives on macroeconomics: neoclassical and Keynesian.</a:t>
            </a:r>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0AA51B6-7015-4F17-AC00-F3B87BAE030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095061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Macroeconomics requires measuring data and observing trends, patterns, and changes. The first step in macroeconomics is measuring the overall economy. </a:t>
            </a:r>
            <a:r>
              <a:rPr lang="en-US" sz="1200" dirty="0">
                <a:solidFill>
                  <a:schemeClr val="bg1"/>
                </a:solidFill>
              </a:rPr>
              <a:t>Economists typically measure the size of a nation’s overall economy by its </a:t>
            </a:r>
            <a:r>
              <a:rPr lang="en-US" sz="1200" b="0" dirty="0">
                <a:solidFill>
                  <a:schemeClr val="bg1"/>
                </a:solidFill>
              </a:rPr>
              <a:t>gross domestic product (GDP)</a:t>
            </a:r>
            <a:r>
              <a:rPr lang="en-US" sz="1200" dirty="0">
                <a:solidFill>
                  <a:schemeClr val="bg1"/>
                </a:solidFill>
              </a:rPr>
              <a:t>, which is</a:t>
            </a:r>
            <a:r>
              <a:rPr lang="en-US" sz="1200" b="1" dirty="0">
                <a:solidFill>
                  <a:schemeClr val="bg1"/>
                </a:solidFill>
              </a:rPr>
              <a:t> </a:t>
            </a:r>
            <a:r>
              <a:rPr lang="en-US" sz="1200" dirty="0">
                <a:solidFill>
                  <a:schemeClr val="bg1"/>
                </a:solidFill>
              </a:rPr>
              <a:t>the value of all final goods and services produced within a country in a given year.</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0AA51B6-7015-4F17-AC00-F3B87BAE030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536157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three ways to measure GDP: by demand, by supply, and the national income approach.</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0AA51B6-7015-4F17-AC00-F3B87BAE030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028570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Who buys (demands) all this production? We can divide demand into four main parts: Consumer spending (consumption), Business spending (investment), Government spending on goods and services, Spending on net exports (exports minus imports)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0AA51B6-7015-4F17-AC00-F3B87BAE030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278464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Consumption expenditure by households is the largest component of GDP, accounting for about two-thirds in any year. This tells us that consumers' spending decisions are a major driver of the economy. Consumer spending does not fluctuate much and has only increased modestly over time.</a:t>
            </a: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0AA51B6-7015-4F17-AC00-F3B87BAE030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822412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Investment expenditure refers to purchases of buildings and equipment, primarily by businesses. Investment demand is far smaller than consumption demand, typically accounting for only about 15% to 18% of GDP. Investment fluctuates more noticeably than consumption.</a:t>
            </a:r>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0AA51B6-7015-4F17-AC00-F3B87BAE030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223440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7228437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4180865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8378281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3731840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6E999DF-67F9-4B17-A956-0DFCA8913547}" type="datetimeFigureOut">
              <a:rPr lang="en-US" smtClean="0"/>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7805993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6E999DF-67F9-4B17-A956-0DFCA8913547}" type="datetimeFigureOut">
              <a:rPr lang="en-US" smtClean="0"/>
              <a:t>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4083847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6E999DF-67F9-4B17-A956-0DFCA8913547}" type="datetimeFigureOut">
              <a:rPr lang="en-US" smtClean="0"/>
              <a:t>2/5/2026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42892702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6E999DF-67F9-4B17-A956-0DFCA8913547}" type="datetimeFigureOut">
              <a:rPr lang="en-US" smtClean="0"/>
              <a:t>2/5/2026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42756487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E999DF-67F9-4B17-A956-0DFCA8913547}" type="datetimeFigureOut">
              <a:rPr lang="en-US" smtClean="0"/>
              <a:t>2/5/2026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8668248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0393379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0611611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E999DF-67F9-4B17-A956-0DFCA8913547}" type="datetimeFigureOut">
              <a:rPr lang="en-US" smtClean="0"/>
              <a:t>2/5/2026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50498A-7EB8-497B-A843-BB35444C1AA7}" type="slidenum">
              <a:rPr lang="en-US" smtClean="0"/>
              <a:t>‹#›</a:t>
            </a:fld>
            <a:endParaRPr lang="en-US"/>
          </a:p>
        </p:txBody>
      </p:sp>
    </p:spTree>
    <p:extLst>
      <p:ext uri="{BB962C8B-B14F-4D97-AF65-F5344CB8AC3E}">
        <p14:creationId xmlns:p14="http://schemas.microsoft.com/office/powerpoint/2010/main" val="3407198973"/>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0" y="1"/>
            <a:ext cx="12192000" cy="1194955"/>
          </a:xfrm>
          <a:prstGeom prst="rect">
            <a:avLst/>
          </a:prstGeom>
          <a:solidFill>
            <a:srgbClr val="5A7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75000"/>
                  <a:lumOff val="25000"/>
                </a:prstClr>
              </a:solidFill>
              <a:effectLst/>
              <a:uLnTx/>
              <a:uFillTx/>
              <a:latin typeface="Calibri" panose="020F0502020204030204"/>
              <a:ea typeface="+mn-ea"/>
              <a:cs typeface="+mn-cs"/>
            </a:endParaRPr>
          </a:p>
        </p:txBody>
      </p:sp>
      <p:cxnSp>
        <p:nvCxnSpPr>
          <p:cNvPr id="11" name="Straight Connector 10">
            <a:extLst>
              <a:ext uri="{C183D7F6-B498-43B3-948B-1728B52AA6E4}">
                <adec:decorative xmlns:adec="http://schemas.microsoft.com/office/drawing/2017/decorative" val="1"/>
              </a:ext>
            </a:extLst>
          </p:cNvPr>
          <p:cNvCxnSpPr/>
          <p:nvPr/>
        </p:nvCxnSpPr>
        <p:spPr>
          <a:xfrm>
            <a:off x="3071447" y="2091430"/>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itle 8"/>
          <p:cNvSpPr txBox="1">
            <a:spLocks noGrp="1"/>
          </p:cNvSpPr>
          <p:nvPr>
            <p:ph type="title" idx="4294967295"/>
          </p:nvPr>
        </p:nvSpPr>
        <p:spPr>
          <a:xfrm>
            <a:off x="1524000" y="2418064"/>
            <a:ext cx="9144000" cy="13234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Measuring the Size of the Economy: Gross Domestic Product</a:t>
            </a:r>
          </a:p>
        </p:txBody>
      </p:sp>
      <p:cxnSp>
        <p:nvCxnSpPr>
          <p:cNvPr id="14" name="Straight Connector 13">
            <a:extLst>
              <a:ext uri="{C183D7F6-B498-43B3-948B-1728B52AA6E4}">
                <adec:decorative xmlns:adec="http://schemas.microsoft.com/office/drawing/2017/decorative" val="1"/>
              </a:ext>
            </a:extLst>
          </p:cNvPr>
          <p:cNvCxnSpPr/>
          <p:nvPr/>
        </p:nvCxnSpPr>
        <p:spPr>
          <a:xfrm>
            <a:off x="3071447" y="4068137"/>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481648" y="320478"/>
            <a:ext cx="3565361" cy="553998"/>
          </a:xfrm>
          <a:prstGeom prst="rect">
            <a:avLst/>
          </a:prstGeom>
          <a:solidFill>
            <a:srgbClr val="5A7E83"/>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HAWKES</a:t>
            </a:r>
            <a:r>
              <a:rPr kumimoji="0" lang="en-US" sz="2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 LEARNING</a:t>
            </a:r>
          </a:p>
        </p:txBody>
      </p:sp>
    </p:spTree>
    <p:extLst>
      <p:ext uri="{BB962C8B-B14F-4D97-AF65-F5344CB8AC3E}">
        <p14:creationId xmlns:p14="http://schemas.microsoft.com/office/powerpoint/2010/main" val="37113033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2" y="57106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Consumption</a:t>
            </a:r>
          </a:p>
        </p:txBody>
      </p:sp>
      <p:cxnSp>
        <p:nvCxnSpPr>
          <p:cNvPr id="55" name="Straight Connector 54">
            <a:extLst>
              <a:ext uri="{C183D7F6-B498-43B3-948B-1728B52AA6E4}">
                <adec:decorative xmlns:adec="http://schemas.microsoft.com/office/drawing/2017/decorative" val="1"/>
              </a:ext>
            </a:extLst>
          </p:cNvPr>
          <p:cNvCxnSpPr/>
          <p:nvPr/>
        </p:nvCxnSpPr>
        <p:spPr>
          <a:xfrm>
            <a:off x="1881187" y="13541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Consumption expenditure by households is the largest component of GDP, accounting for about two-thirds in any year."/>
          <p:cNvGrpSpPr/>
          <p:nvPr/>
        </p:nvGrpSpPr>
        <p:grpSpPr>
          <a:xfrm>
            <a:off x="2066922" y="1773655"/>
            <a:ext cx="8058154" cy="806935"/>
            <a:chOff x="542923" y="1736761"/>
            <a:chExt cx="8058154" cy="806935"/>
          </a:xfrm>
          <a:solidFill>
            <a:srgbClr val="627981"/>
          </a:solidFill>
        </p:grpSpPr>
        <p:sp>
          <p:nvSpPr>
            <p:cNvPr id="9" name="Rectangle 8"/>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p:cNvSpPr txBox="1"/>
            <p:nvPr/>
          </p:nvSpPr>
          <p:spPr>
            <a:xfrm>
              <a:off x="633044" y="1794715"/>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Consumption expenditure by households is the largest component of GDP, accounting for about two-thirds in any year.</a:t>
              </a:r>
            </a:p>
          </p:txBody>
        </p:sp>
      </p:grpSp>
      <p:grpSp>
        <p:nvGrpSpPr>
          <p:cNvPr id="20" name="Group 19" descr="This tells us that consumers' spending decisions are a major driver of the economy."/>
          <p:cNvGrpSpPr/>
          <p:nvPr/>
        </p:nvGrpSpPr>
        <p:grpSpPr>
          <a:xfrm>
            <a:off x="2066921" y="2685638"/>
            <a:ext cx="8058154" cy="806935"/>
            <a:chOff x="542923" y="1736761"/>
            <a:chExt cx="8058154" cy="806935"/>
          </a:xfrm>
          <a:solidFill>
            <a:srgbClr val="627981"/>
          </a:solidFill>
        </p:grpSpPr>
        <p:sp>
          <p:nvSpPr>
            <p:cNvPr id="21" name="Rectangle 20"/>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TextBox 21"/>
            <p:cNvSpPr txBox="1"/>
            <p:nvPr/>
          </p:nvSpPr>
          <p:spPr>
            <a:xfrm>
              <a:off x="633043" y="1786285"/>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This tells us that consumers' spending decisions are a major driver of the economy.</a:t>
              </a:r>
            </a:p>
          </p:txBody>
        </p:sp>
      </p:grpSp>
      <p:grpSp>
        <p:nvGrpSpPr>
          <p:cNvPr id="23" name="Group 22" descr="Consumer spending does not fluctuate much and has only increased modestly over time."/>
          <p:cNvGrpSpPr/>
          <p:nvPr/>
        </p:nvGrpSpPr>
        <p:grpSpPr>
          <a:xfrm>
            <a:off x="2066921" y="3597621"/>
            <a:ext cx="8058154" cy="970490"/>
            <a:chOff x="542923" y="1736761"/>
            <a:chExt cx="8058154" cy="806935"/>
          </a:xfrm>
          <a:solidFill>
            <a:srgbClr val="627981"/>
          </a:solidFill>
        </p:grpSpPr>
        <p:sp>
          <p:nvSpPr>
            <p:cNvPr id="24" name="Rectangle 23"/>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TextBox 24"/>
            <p:cNvSpPr txBox="1"/>
            <p:nvPr/>
          </p:nvSpPr>
          <p:spPr>
            <a:xfrm>
              <a:off x="633044" y="1845935"/>
              <a:ext cx="7807571" cy="588587"/>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Consumer spending does not fluctuate much and has only increased modestly over time.</a:t>
              </a:r>
            </a:p>
          </p:txBody>
        </p:sp>
      </p:grpSp>
    </p:spTree>
    <p:extLst>
      <p:ext uri="{BB962C8B-B14F-4D97-AF65-F5344CB8AC3E}">
        <p14:creationId xmlns:p14="http://schemas.microsoft.com/office/powerpoint/2010/main" val="23606853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2" y="57106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Investment</a:t>
            </a:r>
          </a:p>
        </p:txBody>
      </p:sp>
      <p:cxnSp>
        <p:nvCxnSpPr>
          <p:cNvPr id="55" name="Straight Connector 54">
            <a:extLst>
              <a:ext uri="{C183D7F6-B498-43B3-948B-1728B52AA6E4}">
                <adec:decorative xmlns:adec="http://schemas.microsoft.com/office/drawing/2017/decorative" val="1"/>
              </a:ext>
            </a:extLst>
          </p:cNvPr>
          <p:cNvCxnSpPr/>
          <p:nvPr/>
        </p:nvCxnSpPr>
        <p:spPr>
          <a:xfrm>
            <a:off x="1881187" y="13541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Investment expenditure refers to purchases of buildings and equipment, primarily by businesses."/>
          <p:cNvGrpSpPr/>
          <p:nvPr/>
        </p:nvGrpSpPr>
        <p:grpSpPr>
          <a:xfrm>
            <a:off x="2066922" y="1773655"/>
            <a:ext cx="8058154" cy="806935"/>
            <a:chOff x="542923" y="1736761"/>
            <a:chExt cx="8058154" cy="806935"/>
          </a:xfrm>
          <a:solidFill>
            <a:srgbClr val="627981"/>
          </a:solidFill>
        </p:grpSpPr>
        <p:sp>
          <p:nvSpPr>
            <p:cNvPr id="9" name="Rectangle 8"/>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p:cNvSpPr txBox="1"/>
            <p:nvPr/>
          </p:nvSpPr>
          <p:spPr>
            <a:xfrm>
              <a:off x="633044" y="1794715"/>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Investment expenditure refers to purchases of buildings and equipment, primarily by businesses.</a:t>
              </a:r>
            </a:p>
          </p:txBody>
        </p:sp>
      </p:grpSp>
      <p:grpSp>
        <p:nvGrpSpPr>
          <p:cNvPr id="20" name="Group 19" descr="Investment demand is far smaller than consumption demand, typically accounting for only about 15%–18% of GDP."/>
          <p:cNvGrpSpPr/>
          <p:nvPr/>
        </p:nvGrpSpPr>
        <p:grpSpPr>
          <a:xfrm>
            <a:off x="2066921" y="2685638"/>
            <a:ext cx="8058154" cy="806935"/>
            <a:chOff x="542923" y="1736761"/>
            <a:chExt cx="8058154" cy="806935"/>
          </a:xfrm>
          <a:solidFill>
            <a:srgbClr val="627981"/>
          </a:solidFill>
        </p:grpSpPr>
        <p:sp>
          <p:nvSpPr>
            <p:cNvPr id="21" name="Rectangle 20"/>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TextBox 21"/>
            <p:cNvSpPr txBox="1"/>
            <p:nvPr/>
          </p:nvSpPr>
          <p:spPr>
            <a:xfrm>
              <a:off x="633043" y="1786285"/>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Investment demand is far smaller than consumption demand, typically accounting for only about 15% to 18% of GDP.</a:t>
              </a:r>
            </a:p>
          </p:txBody>
        </p:sp>
      </p:grpSp>
      <p:grpSp>
        <p:nvGrpSpPr>
          <p:cNvPr id="23" name="Group 22" descr="Investment fluctuates more noticeably than consumption."/>
          <p:cNvGrpSpPr/>
          <p:nvPr/>
        </p:nvGrpSpPr>
        <p:grpSpPr>
          <a:xfrm>
            <a:off x="2066921" y="3597621"/>
            <a:ext cx="8058154" cy="804672"/>
            <a:chOff x="542923" y="1736761"/>
            <a:chExt cx="8058154" cy="806935"/>
          </a:xfrm>
          <a:solidFill>
            <a:srgbClr val="627981"/>
          </a:solidFill>
        </p:grpSpPr>
        <p:sp>
          <p:nvSpPr>
            <p:cNvPr id="24" name="Rectangle 23"/>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TextBox 24"/>
            <p:cNvSpPr txBox="1"/>
            <p:nvPr/>
          </p:nvSpPr>
          <p:spPr>
            <a:xfrm>
              <a:off x="633042" y="1944861"/>
              <a:ext cx="7807571" cy="332680"/>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Investment fluctuates more noticeably than consumption.</a:t>
              </a:r>
            </a:p>
          </p:txBody>
        </p:sp>
      </p:grpSp>
    </p:spTree>
    <p:extLst>
      <p:ext uri="{BB962C8B-B14F-4D97-AF65-F5344CB8AC3E}">
        <p14:creationId xmlns:p14="http://schemas.microsoft.com/office/powerpoint/2010/main" val="30137415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2" y="57106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Government Spending</a:t>
            </a:r>
          </a:p>
        </p:txBody>
      </p:sp>
      <p:cxnSp>
        <p:nvCxnSpPr>
          <p:cNvPr id="55" name="Straight Connector 54">
            <a:extLst>
              <a:ext uri="{C183D7F6-B498-43B3-948B-1728B52AA6E4}">
                <adec:decorative xmlns:adec="http://schemas.microsoft.com/office/drawing/2017/decorative" val="1"/>
              </a:ext>
            </a:extLst>
          </p:cNvPr>
          <p:cNvCxnSpPr/>
          <p:nvPr/>
        </p:nvCxnSpPr>
        <p:spPr>
          <a:xfrm>
            <a:off x="1881187" y="13541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Government expenditure in the United States is close to 20% of GDP."/>
          <p:cNvGrpSpPr/>
          <p:nvPr/>
        </p:nvGrpSpPr>
        <p:grpSpPr>
          <a:xfrm>
            <a:off x="2066922" y="1773655"/>
            <a:ext cx="8058154" cy="806935"/>
            <a:chOff x="542923" y="1736761"/>
            <a:chExt cx="8058154" cy="806935"/>
          </a:xfrm>
          <a:solidFill>
            <a:srgbClr val="627981"/>
          </a:solidFill>
        </p:grpSpPr>
        <p:sp>
          <p:nvSpPr>
            <p:cNvPr id="9" name="Rectangle 8"/>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p:cNvSpPr txBox="1"/>
            <p:nvPr/>
          </p:nvSpPr>
          <p:spPr>
            <a:xfrm>
              <a:off x="633040" y="1940173"/>
              <a:ext cx="7807571" cy="400110"/>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Government expenditure in the United States is close to 20% of GDP.</a:t>
              </a:r>
            </a:p>
          </p:txBody>
        </p:sp>
      </p:grpSp>
      <p:grpSp>
        <p:nvGrpSpPr>
          <p:cNvPr id="20" name="Group 19" descr="The only part of government spending counted in demand is government purchases of goods or services produced in the economy."/>
          <p:cNvGrpSpPr/>
          <p:nvPr/>
        </p:nvGrpSpPr>
        <p:grpSpPr>
          <a:xfrm>
            <a:off x="2066921" y="2685638"/>
            <a:ext cx="8058154" cy="806935"/>
            <a:chOff x="542923" y="1736761"/>
            <a:chExt cx="8058154" cy="806935"/>
          </a:xfrm>
          <a:solidFill>
            <a:srgbClr val="627981"/>
          </a:solidFill>
        </p:grpSpPr>
        <p:sp>
          <p:nvSpPr>
            <p:cNvPr id="21" name="Rectangle 20"/>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TextBox 21"/>
            <p:cNvSpPr txBox="1"/>
            <p:nvPr/>
          </p:nvSpPr>
          <p:spPr>
            <a:xfrm>
              <a:off x="633043" y="1786285"/>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only part of government spending counted in demand is government purchases of goods or services produced in the economy.</a:t>
              </a:r>
            </a:p>
          </p:txBody>
        </p:sp>
      </p:grpSp>
      <p:pic>
        <p:nvPicPr>
          <p:cNvPr id="6" name="Picture 5" descr="A two-column table showing types of government spending and examples. The first column is labeled Type of Spending and the second column is labeled Example. An example of federal government spending is buying a new fighter jet for the air force. An example of state government spending is building a new highway. An example of local government spending is building a new school.">
            <a:extLst>
              <a:ext uri="{FF2B5EF4-FFF2-40B4-BE49-F238E27FC236}">
                <a16:creationId xmlns:a16="http://schemas.microsoft.com/office/drawing/2014/main" id="{A60F65C3-455E-0150-45ED-F07DFD153A13}"/>
              </a:ext>
            </a:extLst>
          </p:cNvPr>
          <p:cNvPicPr>
            <a:picLocks noChangeAspect="1"/>
          </p:cNvPicPr>
          <p:nvPr/>
        </p:nvPicPr>
        <p:blipFill>
          <a:blip r:embed="rId3"/>
          <a:stretch>
            <a:fillRect/>
          </a:stretch>
        </p:blipFill>
        <p:spPr>
          <a:xfrm>
            <a:off x="1630976" y="3757161"/>
            <a:ext cx="8930047" cy="1710783"/>
          </a:xfrm>
          <a:prstGeom prst="rect">
            <a:avLst/>
          </a:prstGeom>
        </p:spPr>
      </p:pic>
    </p:spTree>
    <p:extLst>
      <p:ext uri="{BB962C8B-B14F-4D97-AF65-F5344CB8AC3E}">
        <p14:creationId xmlns:p14="http://schemas.microsoft.com/office/powerpoint/2010/main" val="37560311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2" y="57106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Exports and Imports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7" y="13541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Exports are domestically produced goods that a country sells abroad."/>
          <p:cNvGrpSpPr/>
          <p:nvPr/>
        </p:nvGrpSpPr>
        <p:grpSpPr>
          <a:xfrm>
            <a:off x="2066922" y="1610476"/>
            <a:ext cx="8058154" cy="806935"/>
            <a:chOff x="542923" y="1736761"/>
            <a:chExt cx="8058154" cy="806935"/>
          </a:xfrm>
          <a:solidFill>
            <a:srgbClr val="627981"/>
          </a:solidFill>
        </p:grpSpPr>
        <p:sp>
          <p:nvSpPr>
            <p:cNvPr id="9" name="Rectangle 8"/>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p:cNvSpPr txBox="1"/>
            <p:nvPr/>
          </p:nvSpPr>
          <p:spPr>
            <a:xfrm>
              <a:off x="633040" y="1940173"/>
              <a:ext cx="7807571" cy="400110"/>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Exports</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are domestically produced goods that a country sells abroad.</a:t>
              </a:r>
            </a:p>
          </p:txBody>
        </p:sp>
      </p:grpSp>
      <p:grpSp>
        <p:nvGrpSpPr>
          <p:cNvPr id="20" name="Group 19" descr="Imports are goods produced in other countries that residents of this country purchase."/>
          <p:cNvGrpSpPr/>
          <p:nvPr/>
        </p:nvGrpSpPr>
        <p:grpSpPr>
          <a:xfrm>
            <a:off x="2066921" y="2522459"/>
            <a:ext cx="8058154" cy="806935"/>
            <a:chOff x="542923" y="1736761"/>
            <a:chExt cx="8058154" cy="806935"/>
          </a:xfrm>
          <a:solidFill>
            <a:srgbClr val="627981"/>
          </a:solidFill>
        </p:grpSpPr>
        <p:sp>
          <p:nvSpPr>
            <p:cNvPr id="21" name="Rectangle 20"/>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TextBox 21"/>
            <p:cNvSpPr txBox="1"/>
            <p:nvPr/>
          </p:nvSpPr>
          <p:spPr>
            <a:xfrm>
              <a:off x="633043" y="1786285"/>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Imports</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are goods produced in other countries that residents of this country purchase.</a:t>
              </a:r>
            </a:p>
          </p:txBody>
        </p:sp>
      </p:grpSp>
      <p:grpSp>
        <p:nvGrpSpPr>
          <p:cNvPr id="23" name="Group 22" descr="We call the gap between exports and imports the trade balance."/>
          <p:cNvGrpSpPr/>
          <p:nvPr/>
        </p:nvGrpSpPr>
        <p:grpSpPr>
          <a:xfrm>
            <a:off x="2066921" y="3434442"/>
            <a:ext cx="8058154" cy="804672"/>
            <a:chOff x="542923" y="1736761"/>
            <a:chExt cx="8058154" cy="806935"/>
          </a:xfrm>
          <a:solidFill>
            <a:srgbClr val="627981"/>
          </a:solidFill>
        </p:grpSpPr>
        <p:sp>
          <p:nvSpPr>
            <p:cNvPr id="24" name="Rectangle 23"/>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TextBox 24"/>
            <p:cNvSpPr txBox="1"/>
            <p:nvPr/>
          </p:nvSpPr>
          <p:spPr>
            <a:xfrm>
              <a:off x="633042" y="1944861"/>
              <a:ext cx="7807571" cy="332680"/>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We call the gap between exports and imports the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trade balance</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t>
              </a:r>
            </a:p>
          </p:txBody>
        </p:sp>
      </p:grpSp>
      <p:pic>
        <p:nvPicPr>
          <p:cNvPr id="5" name="Picture 4" descr="When exports are greater than imports, there is a trade surplus. When imports are greater than exports, there is a trade deficit.">
            <a:extLst>
              <a:ext uri="{FF2B5EF4-FFF2-40B4-BE49-F238E27FC236}">
                <a16:creationId xmlns:a16="http://schemas.microsoft.com/office/drawing/2014/main" id="{ED73B2DF-812F-245B-9201-8653D531FB28}"/>
              </a:ext>
            </a:extLst>
          </p:cNvPr>
          <p:cNvPicPr>
            <a:picLocks noChangeAspect="1"/>
          </p:cNvPicPr>
          <p:nvPr/>
        </p:nvPicPr>
        <p:blipFill>
          <a:blip r:embed="rId3"/>
          <a:stretch>
            <a:fillRect/>
          </a:stretch>
        </p:blipFill>
        <p:spPr>
          <a:xfrm>
            <a:off x="3305260" y="4439331"/>
            <a:ext cx="5581480" cy="2129121"/>
          </a:xfrm>
          <a:prstGeom prst="rect">
            <a:avLst/>
          </a:prstGeom>
        </p:spPr>
      </p:pic>
    </p:spTree>
    <p:extLst>
      <p:ext uri="{BB962C8B-B14F-4D97-AF65-F5344CB8AC3E}">
        <p14:creationId xmlns:p14="http://schemas.microsoft.com/office/powerpoint/2010/main" val="22824761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Measuring GDP by Supply</a:t>
            </a:r>
          </a:p>
        </p:txBody>
      </p:sp>
      <p:cxnSp>
        <p:nvCxnSpPr>
          <p:cNvPr id="55" name="Straight Connector 54">
            <a:extLst>
              <a:ext uri="{C183D7F6-B498-43B3-948B-1728B52AA6E4}">
                <adec:decorative xmlns:adec="http://schemas.microsoft.com/office/drawing/2017/decorative" val="1"/>
              </a:ext>
            </a:extLst>
          </p:cNvPr>
          <p:cNvCxnSpPr/>
          <p:nvPr/>
        </p:nvCxnSpPr>
        <p:spPr>
          <a:xfrm>
            <a:off x="1881187" y="13541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Durable Goods"/>
          <p:cNvGrpSpPr/>
          <p:nvPr/>
        </p:nvGrpSpPr>
        <p:grpSpPr>
          <a:xfrm>
            <a:off x="3151416" y="1936652"/>
            <a:ext cx="2432958" cy="1617913"/>
            <a:chOff x="1149289" y="1753237"/>
            <a:chExt cx="2080342" cy="1617913"/>
          </a:xfrm>
          <a:solidFill>
            <a:srgbClr val="627981"/>
          </a:solidFill>
        </p:grpSpPr>
        <p:sp>
          <p:nvSpPr>
            <p:cNvPr id="9" name="Rectangle 8"/>
            <p:cNvSpPr/>
            <p:nvPr/>
          </p:nvSpPr>
          <p:spPr>
            <a:xfrm>
              <a:off x="1149291" y="1753237"/>
              <a:ext cx="2080340" cy="161791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p:cNvSpPr txBox="1"/>
            <p:nvPr/>
          </p:nvSpPr>
          <p:spPr>
            <a:xfrm>
              <a:off x="1149289" y="2187539"/>
              <a:ext cx="2080339" cy="547714"/>
            </a:xfrm>
            <a:prstGeom prst="rect">
              <a:avLst/>
            </a:prstGeom>
            <a:grpFill/>
          </p:spPr>
          <p:txBody>
            <a:bodyPr wrap="square" rtlCol="0" anchor="ctr">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rPr>
                <a:t>Durable Goods</a:t>
              </a:r>
            </a:p>
          </p:txBody>
        </p:sp>
      </p:grpSp>
      <p:grpSp>
        <p:nvGrpSpPr>
          <p:cNvPr id="23" name="Group 22" descr="Nondurable Goods"/>
          <p:cNvGrpSpPr/>
          <p:nvPr/>
        </p:nvGrpSpPr>
        <p:grpSpPr>
          <a:xfrm>
            <a:off x="6607625" y="1972710"/>
            <a:ext cx="2432958" cy="1617913"/>
            <a:chOff x="3531823" y="1747690"/>
            <a:chExt cx="2080344" cy="1617913"/>
          </a:xfrm>
          <a:solidFill>
            <a:srgbClr val="627981"/>
          </a:solidFill>
        </p:grpSpPr>
        <p:sp>
          <p:nvSpPr>
            <p:cNvPr id="24" name="Rectangle 23"/>
            <p:cNvSpPr/>
            <p:nvPr/>
          </p:nvSpPr>
          <p:spPr>
            <a:xfrm>
              <a:off x="3531827" y="1747690"/>
              <a:ext cx="2080340" cy="161791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TextBox 24"/>
            <p:cNvSpPr txBox="1"/>
            <p:nvPr/>
          </p:nvSpPr>
          <p:spPr>
            <a:xfrm>
              <a:off x="3531823" y="2157267"/>
              <a:ext cx="2080340" cy="547714"/>
            </a:xfrm>
            <a:prstGeom prst="rect">
              <a:avLst/>
            </a:prstGeom>
            <a:grpFill/>
          </p:spPr>
          <p:txBody>
            <a:bodyPr wrap="square" rtlCol="0" anchor="ctr">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rPr>
                <a:t>Nondurable Goods</a:t>
              </a:r>
            </a:p>
          </p:txBody>
        </p:sp>
      </p:grpSp>
      <p:grpSp>
        <p:nvGrpSpPr>
          <p:cNvPr id="17" name="Group 16" descr="Services"/>
          <p:cNvGrpSpPr/>
          <p:nvPr/>
        </p:nvGrpSpPr>
        <p:grpSpPr>
          <a:xfrm>
            <a:off x="1698586" y="4137109"/>
            <a:ext cx="2432955" cy="1617913"/>
            <a:chOff x="2189461" y="3614220"/>
            <a:chExt cx="2080340" cy="1617913"/>
          </a:xfrm>
          <a:solidFill>
            <a:srgbClr val="627981"/>
          </a:solidFill>
        </p:grpSpPr>
        <p:sp>
          <p:nvSpPr>
            <p:cNvPr id="18" name="Rectangle 17"/>
            <p:cNvSpPr/>
            <p:nvPr/>
          </p:nvSpPr>
          <p:spPr>
            <a:xfrm>
              <a:off x="2189461" y="3614220"/>
              <a:ext cx="2080340" cy="161791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TextBox 18"/>
            <p:cNvSpPr txBox="1"/>
            <p:nvPr/>
          </p:nvSpPr>
          <p:spPr>
            <a:xfrm>
              <a:off x="2189461" y="4022468"/>
              <a:ext cx="2080340" cy="547714"/>
            </a:xfrm>
            <a:prstGeom prst="rect">
              <a:avLst/>
            </a:prstGeom>
            <a:grpFill/>
          </p:spPr>
          <p:txBody>
            <a:bodyPr wrap="square" rtlCol="0" anchor="ctr">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rPr>
                <a:t>Services</a:t>
              </a:r>
            </a:p>
          </p:txBody>
        </p:sp>
      </p:grpSp>
      <p:grpSp>
        <p:nvGrpSpPr>
          <p:cNvPr id="27" name="Group 26" descr="Structures">
            <a:extLst>
              <a:ext uri="{FF2B5EF4-FFF2-40B4-BE49-F238E27FC236}">
                <a16:creationId xmlns:a16="http://schemas.microsoft.com/office/drawing/2014/main" id="{7F7FD7C7-9431-E24E-93F5-87CA8C11C8D8}"/>
              </a:ext>
            </a:extLst>
          </p:cNvPr>
          <p:cNvGrpSpPr/>
          <p:nvPr/>
        </p:nvGrpSpPr>
        <p:grpSpPr>
          <a:xfrm>
            <a:off x="4879521" y="4144198"/>
            <a:ext cx="2432956" cy="1617913"/>
            <a:chOff x="2189457" y="3614220"/>
            <a:chExt cx="2080344" cy="1617913"/>
          </a:xfrm>
          <a:solidFill>
            <a:srgbClr val="627981"/>
          </a:solidFill>
        </p:grpSpPr>
        <p:sp>
          <p:nvSpPr>
            <p:cNvPr id="28" name="Rectangle 27">
              <a:extLst>
                <a:ext uri="{FF2B5EF4-FFF2-40B4-BE49-F238E27FC236}">
                  <a16:creationId xmlns:a16="http://schemas.microsoft.com/office/drawing/2014/main" id="{B6C20A7C-843D-2343-83C1-5311B3CB060C}"/>
                </a:ext>
              </a:extLst>
            </p:cNvPr>
            <p:cNvSpPr/>
            <p:nvPr/>
          </p:nvSpPr>
          <p:spPr>
            <a:xfrm>
              <a:off x="2189461" y="3614220"/>
              <a:ext cx="2080340" cy="161791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TextBox 28">
              <a:extLst>
                <a:ext uri="{FF2B5EF4-FFF2-40B4-BE49-F238E27FC236}">
                  <a16:creationId xmlns:a16="http://schemas.microsoft.com/office/drawing/2014/main" id="{3FD67BDC-927A-AA4B-80D9-784F1281D07F}"/>
                </a:ext>
              </a:extLst>
            </p:cNvPr>
            <p:cNvSpPr txBox="1"/>
            <p:nvPr/>
          </p:nvSpPr>
          <p:spPr>
            <a:xfrm>
              <a:off x="2189457" y="4015379"/>
              <a:ext cx="2080340" cy="547714"/>
            </a:xfrm>
            <a:prstGeom prst="rect">
              <a:avLst/>
            </a:prstGeom>
            <a:grpFill/>
          </p:spPr>
          <p:txBody>
            <a:bodyPr wrap="square" rtlCol="0" anchor="ctr">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rPr>
                <a:t>Structures</a:t>
              </a:r>
            </a:p>
          </p:txBody>
        </p:sp>
      </p:grpSp>
      <p:grpSp>
        <p:nvGrpSpPr>
          <p:cNvPr id="11" name="Group 10" descr="Inventories"/>
          <p:cNvGrpSpPr/>
          <p:nvPr/>
        </p:nvGrpSpPr>
        <p:grpSpPr>
          <a:xfrm>
            <a:off x="8060453" y="4152989"/>
            <a:ext cx="2432963" cy="1617909"/>
            <a:chOff x="5914350" y="1747690"/>
            <a:chExt cx="2080353" cy="1617913"/>
          </a:xfrm>
          <a:solidFill>
            <a:srgbClr val="627981"/>
          </a:solidFill>
        </p:grpSpPr>
        <p:sp>
          <p:nvSpPr>
            <p:cNvPr id="12" name="Rectangle 11"/>
            <p:cNvSpPr/>
            <p:nvPr/>
          </p:nvSpPr>
          <p:spPr>
            <a:xfrm>
              <a:off x="5914363" y="1747690"/>
              <a:ext cx="2080340" cy="161791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TextBox 12"/>
            <p:cNvSpPr txBox="1"/>
            <p:nvPr/>
          </p:nvSpPr>
          <p:spPr>
            <a:xfrm>
              <a:off x="5914350" y="2057729"/>
              <a:ext cx="2080340" cy="701169"/>
            </a:xfrm>
            <a:prstGeom prst="rect">
              <a:avLst/>
            </a:prstGeom>
            <a:grpFill/>
          </p:spPr>
          <p:txBody>
            <a:bodyPr wrap="square" rtlCol="0" anchor="ctr">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rPr>
                <a:t>Inventories</a:t>
              </a:r>
            </a:p>
          </p:txBody>
        </p:sp>
      </p:grpSp>
    </p:spTree>
    <p:extLst>
      <p:ext uri="{BB962C8B-B14F-4D97-AF65-F5344CB8AC3E}">
        <p14:creationId xmlns:p14="http://schemas.microsoft.com/office/powerpoint/2010/main" val="169080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3999" y="313487"/>
            <a:ext cx="9144000" cy="10156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Measuring GDP by the National Income Approach</a:t>
            </a:r>
          </a:p>
        </p:txBody>
      </p:sp>
      <p:cxnSp>
        <p:nvCxnSpPr>
          <p:cNvPr id="55" name="Straight Connector 54">
            <a:extLst>
              <a:ext uri="{C183D7F6-B498-43B3-948B-1728B52AA6E4}">
                <adec:decorative xmlns:adec="http://schemas.microsoft.com/office/drawing/2017/decorative" val="1"/>
              </a:ext>
            </a:extLst>
          </p:cNvPr>
          <p:cNvCxnSpPr/>
          <p:nvPr/>
        </p:nvCxnSpPr>
        <p:spPr>
          <a:xfrm>
            <a:off x="1881187" y="13541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5" name="Group 14" descr="Businesses use revenue to pay their bills, including wages, rent, and profit to the entrepreneur.">
            <a:extLst>
              <a:ext uri="{FF2B5EF4-FFF2-40B4-BE49-F238E27FC236}">
                <a16:creationId xmlns:a16="http://schemas.microsoft.com/office/drawing/2014/main" id="{7DF3C786-0DE5-4AB3-92B1-736CBAE9158D}"/>
              </a:ext>
            </a:extLst>
          </p:cNvPr>
          <p:cNvGrpSpPr/>
          <p:nvPr/>
        </p:nvGrpSpPr>
        <p:grpSpPr>
          <a:xfrm>
            <a:off x="2066922" y="1773655"/>
            <a:ext cx="8058154" cy="806935"/>
            <a:chOff x="542923" y="1736761"/>
            <a:chExt cx="8058154" cy="806935"/>
          </a:xfrm>
          <a:solidFill>
            <a:srgbClr val="627981"/>
          </a:solidFill>
        </p:grpSpPr>
        <p:sp>
          <p:nvSpPr>
            <p:cNvPr id="16" name="Rectangle 15">
              <a:extLst>
                <a:ext uri="{FF2B5EF4-FFF2-40B4-BE49-F238E27FC236}">
                  <a16:creationId xmlns:a16="http://schemas.microsoft.com/office/drawing/2014/main" id="{8467A59C-1830-4F9C-B8E8-1BC58582B44D}"/>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CED4EB1F-9237-4463-AD9D-5FA51AF35066}"/>
                </a:ext>
              </a:extLst>
            </p:cNvPr>
            <p:cNvSpPr txBox="1"/>
            <p:nvPr/>
          </p:nvSpPr>
          <p:spPr>
            <a:xfrm>
              <a:off x="633040" y="1786285"/>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Businesses use revenue to pay their bills, including wages, rent, and profit to the entrepreneur.</a:t>
              </a:r>
            </a:p>
          </p:txBody>
        </p:sp>
      </p:grpSp>
      <p:grpSp>
        <p:nvGrpSpPr>
          <p:cNvPr id="18" name="Group 17" descr="Adding up all the income produced in a year is another way to measure GDP.">
            <a:extLst>
              <a:ext uri="{FF2B5EF4-FFF2-40B4-BE49-F238E27FC236}">
                <a16:creationId xmlns:a16="http://schemas.microsoft.com/office/drawing/2014/main" id="{E780E0AB-F4F1-403F-913F-1AC8A078F85D}"/>
              </a:ext>
            </a:extLst>
          </p:cNvPr>
          <p:cNvGrpSpPr/>
          <p:nvPr/>
        </p:nvGrpSpPr>
        <p:grpSpPr>
          <a:xfrm>
            <a:off x="2066921" y="2685638"/>
            <a:ext cx="8058154" cy="806935"/>
            <a:chOff x="542923" y="1736761"/>
            <a:chExt cx="8058154" cy="806935"/>
          </a:xfrm>
          <a:solidFill>
            <a:srgbClr val="627981"/>
          </a:solidFill>
        </p:grpSpPr>
        <p:sp>
          <p:nvSpPr>
            <p:cNvPr id="19" name="Rectangle 18">
              <a:extLst>
                <a:ext uri="{FF2B5EF4-FFF2-40B4-BE49-F238E27FC236}">
                  <a16:creationId xmlns:a16="http://schemas.microsoft.com/office/drawing/2014/main" id="{7DD0E20B-201B-4C17-B780-49925F075DE9}"/>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TextBox 26">
              <a:extLst>
                <a:ext uri="{FF2B5EF4-FFF2-40B4-BE49-F238E27FC236}">
                  <a16:creationId xmlns:a16="http://schemas.microsoft.com/office/drawing/2014/main" id="{547984B4-A92E-4455-8833-0CCE6FCFC4CB}"/>
                </a:ext>
              </a:extLst>
            </p:cNvPr>
            <p:cNvSpPr txBox="1"/>
            <p:nvPr/>
          </p:nvSpPr>
          <p:spPr>
            <a:xfrm>
              <a:off x="633043" y="1786285"/>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Adding up all the income produced in a year is another way to measure GDP.</a:t>
              </a:r>
            </a:p>
          </p:txBody>
        </p:sp>
      </p:grpSp>
      <p:grpSp>
        <p:nvGrpSpPr>
          <p:cNvPr id="28" name="Group 27" descr="The total value of a nation’s output is equal to the total value of its income.">
            <a:extLst>
              <a:ext uri="{FF2B5EF4-FFF2-40B4-BE49-F238E27FC236}">
                <a16:creationId xmlns:a16="http://schemas.microsoft.com/office/drawing/2014/main" id="{4E027941-4213-4906-8AC4-344359A090AC}"/>
              </a:ext>
            </a:extLst>
          </p:cNvPr>
          <p:cNvGrpSpPr/>
          <p:nvPr/>
        </p:nvGrpSpPr>
        <p:grpSpPr>
          <a:xfrm>
            <a:off x="2066921" y="3597621"/>
            <a:ext cx="8058154" cy="806935"/>
            <a:chOff x="542923" y="1736761"/>
            <a:chExt cx="8058154" cy="806935"/>
          </a:xfrm>
          <a:solidFill>
            <a:srgbClr val="627981"/>
          </a:solidFill>
        </p:grpSpPr>
        <p:sp>
          <p:nvSpPr>
            <p:cNvPr id="29" name="Rectangle 28">
              <a:extLst>
                <a:ext uri="{FF2B5EF4-FFF2-40B4-BE49-F238E27FC236}">
                  <a16:creationId xmlns:a16="http://schemas.microsoft.com/office/drawing/2014/main" id="{D8E80630-E881-4B56-B38E-6CDF8ACCD952}"/>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TextBox 29">
              <a:extLst>
                <a:ext uri="{FF2B5EF4-FFF2-40B4-BE49-F238E27FC236}">
                  <a16:creationId xmlns:a16="http://schemas.microsoft.com/office/drawing/2014/main" id="{1392AAF1-E671-45BD-AD6D-529E9F77307F}"/>
                </a:ext>
              </a:extLst>
            </p:cNvPr>
            <p:cNvSpPr txBox="1"/>
            <p:nvPr/>
          </p:nvSpPr>
          <p:spPr>
            <a:xfrm>
              <a:off x="633040" y="1780673"/>
              <a:ext cx="7807571" cy="588587"/>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total value of a nation’s output is equal to the total value of its income.</a:t>
              </a:r>
            </a:p>
          </p:txBody>
        </p:sp>
      </p:grpSp>
    </p:spTree>
    <p:extLst>
      <p:ext uri="{BB962C8B-B14F-4D97-AF65-F5344CB8AC3E}">
        <p14:creationId xmlns:p14="http://schemas.microsoft.com/office/powerpoint/2010/main" val="38909033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3998" y="470587"/>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The Problem of Double Counting</a:t>
            </a:r>
          </a:p>
        </p:txBody>
      </p:sp>
      <p:cxnSp>
        <p:nvCxnSpPr>
          <p:cNvPr id="55" name="Straight Connector 54">
            <a:extLst>
              <a:ext uri="{C183D7F6-B498-43B3-948B-1728B52AA6E4}">
                <adec:decorative xmlns:adec="http://schemas.microsoft.com/office/drawing/2017/decorative" val="1"/>
              </a:ext>
            </a:extLst>
          </p:cNvPr>
          <p:cNvCxnSpPr/>
          <p:nvPr/>
        </p:nvCxnSpPr>
        <p:spPr>
          <a:xfrm>
            <a:off x="1881187" y="13541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5" name="Group 14" descr="GDP is the value of all final goods and services, those that have reached the furthest stage of production, produced within a year.">
            <a:extLst>
              <a:ext uri="{FF2B5EF4-FFF2-40B4-BE49-F238E27FC236}">
                <a16:creationId xmlns:a16="http://schemas.microsoft.com/office/drawing/2014/main" id="{7DF3C786-0DE5-4AB3-92B1-736CBAE9158D}"/>
              </a:ext>
            </a:extLst>
          </p:cNvPr>
          <p:cNvGrpSpPr/>
          <p:nvPr/>
        </p:nvGrpSpPr>
        <p:grpSpPr>
          <a:xfrm>
            <a:off x="2066922" y="1773655"/>
            <a:ext cx="8058154" cy="806935"/>
            <a:chOff x="542923" y="1736761"/>
            <a:chExt cx="8058154" cy="806935"/>
          </a:xfrm>
          <a:solidFill>
            <a:srgbClr val="627981"/>
          </a:solidFill>
        </p:grpSpPr>
        <p:sp>
          <p:nvSpPr>
            <p:cNvPr id="16" name="Rectangle 15">
              <a:extLst>
                <a:ext uri="{FF2B5EF4-FFF2-40B4-BE49-F238E27FC236}">
                  <a16:creationId xmlns:a16="http://schemas.microsoft.com/office/drawing/2014/main" id="{8467A59C-1830-4F9C-B8E8-1BC58582B44D}"/>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CED4EB1F-9237-4463-AD9D-5FA51AF35066}"/>
                </a:ext>
              </a:extLst>
            </p:cNvPr>
            <p:cNvSpPr txBox="1"/>
            <p:nvPr/>
          </p:nvSpPr>
          <p:spPr>
            <a:xfrm>
              <a:off x="633040" y="1786285"/>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GDP is the value of all final goods and services, those that have reached the furthest stage of production, produced within a year.</a:t>
              </a:r>
            </a:p>
          </p:txBody>
        </p:sp>
      </p:grpSp>
      <p:grpSp>
        <p:nvGrpSpPr>
          <p:cNvPr id="18" name="Group 17" descr="Double counting is counting output more than once as it travels through production.">
            <a:extLst>
              <a:ext uri="{FF2B5EF4-FFF2-40B4-BE49-F238E27FC236}">
                <a16:creationId xmlns:a16="http://schemas.microsoft.com/office/drawing/2014/main" id="{E780E0AB-F4F1-403F-913F-1AC8A078F85D}"/>
              </a:ext>
            </a:extLst>
          </p:cNvPr>
          <p:cNvGrpSpPr/>
          <p:nvPr/>
        </p:nvGrpSpPr>
        <p:grpSpPr>
          <a:xfrm>
            <a:off x="2066921" y="2685638"/>
            <a:ext cx="8058154" cy="806935"/>
            <a:chOff x="542923" y="1736761"/>
            <a:chExt cx="8058154" cy="806935"/>
          </a:xfrm>
          <a:solidFill>
            <a:srgbClr val="627981"/>
          </a:solidFill>
        </p:grpSpPr>
        <p:sp>
          <p:nvSpPr>
            <p:cNvPr id="19" name="Rectangle 18">
              <a:extLst>
                <a:ext uri="{FF2B5EF4-FFF2-40B4-BE49-F238E27FC236}">
                  <a16:creationId xmlns:a16="http://schemas.microsoft.com/office/drawing/2014/main" id="{7DD0E20B-201B-4C17-B780-49925F075DE9}"/>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TextBox 26">
              <a:extLst>
                <a:ext uri="{FF2B5EF4-FFF2-40B4-BE49-F238E27FC236}">
                  <a16:creationId xmlns:a16="http://schemas.microsoft.com/office/drawing/2014/main" id="{547984B4-A92E-4455-8833-0CCE6FCFC4CB}"/>
                </a:ext>
              </a:extLst>
            </p:cNvPr>
            <p:cNvSpPr txBox="1"/>
            <p:nvPr/>
          </p:nvSpPr>
          <p:spPr>
            <a:xfrm>
              <a:off x="633043" y="1786285"/>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Double counting </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is counting output more than once as it travels through production.</a:t>
              </a:r>
            </a:p>
          </p:txBody>
        </p:sp>
      </p:grpSp>
      <p:grpSp>
        <p:nvGrpSpPr>
          <p:cNvPr id="28" name="Group 27" descr="To avoid double counting, statisticians only count the value of final goods and services, not intermediate goods (goods that go into producing other goods).">
            <a:extLst>
              <a:ext uri="{FF2B5EF4-FFF2-40B4-BE49-F238E27FC236}">
                <a16:creationId xmlns:a16="http://schemas.microsoft.com/office/drawing/2014/main" id="{4E027941-4213-4906-8AC4-344359A090AC}"/>
              </a:ext>
            </a:extLst>
          </p:cNvPr>
          <p:cNvGrpSpPr/>
          <p:nvPr/>
        </p:nvGrpSpPr>
        <p:grpSpPr>
          <a:xfrm>
            <a:off x="2066921" y="3597621"/>
            <a:ext cx="8058154" cy="1126779"/>
            <a:chOff x="542923" y="1736761"/>
            <a:chExt cx="8058154" cy="1059575"/>
          </a:xfrm>
          <a:solidFill>
            <a:srgbClr val="627981"/>
          </a:solidFill>
        </p:grpSpPr>
        <p:sp>
          <p:nvSpPr>
            <p:cNvPr id="29" name="Rectangle 28">
              <a:extLst>
                <a:ext uri="{FF2B5EF4-FFF2-40B4-BE49-F238E27FC236}">
                  <a16:creationId xmlns:a16="http://schemas.microsoft.com/office/drawing/2014/main" id="{D8E80630-E881-4B56-B38E-6CDF8ACCD952}"/>
                </a:ext>
              </a:extLst>
            </p:cNvPr>
            <p:cNvSpPr/>
            <p:nvPr/>
          </p:nvSpPr>
          <p:spPr>
            <a:xfrm>
              <a:off x="542923" y="1736761"/>
              <a:ext cx="8058154" cy="105957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TextBox 29">
              <a:extLst>
                <a:ext uri="{FF2B5EF4-FFF2-40B4-BE49-F238E27FC236}">
                  <a16:creationId xmlns:a16="http://schemas.microsoft.com/office/drawing/2014/main" id="{1392AAF1-E671-45BD-AD6D-529E9F77307F}"/>
                </a:ext>
              </a:extLst>
            </p:cNvPr>
            <p:cNvSpPr txBox="1"/>
            <p:nvPr/>
          </p:nvSpPr>
          <p:spPr>
            <a:xfrm>
              <a:off x="633040" y="1780673"/>
              <a:ext cx="7807571" cy="1015663"/>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To avoid double counting, statisticians only count the value of final goods and services, not intermediate goods (goods that go into producing other goods).</a:t>
              </a:r>
            </a:p>
          </p:txBody>
        </p:sp>
      </p:grpSp>
    </p:spTree>
    <p:extLst>
      <p:ext uri="{BB962C8B-B14F-4D97-AF65-F5344CB8AC3E}">
        <p14:creationId xmlns:p14="http://schemas.microsoft.com/office/powerpoint/2010/main" val="25019600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3999" y="313487"/>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Other Ways to Measure the Economy</a:t>
            </a:r>
          </a:p>
        </p:txBody>
      </p:sp>
      <p:cxnSp>
        <p:nvCxnSpPr>
          <p:cNvPr id="55" name="Straight Connector 54">
            <a:extLst>
              <a:ext uri="{C183D7F6-B498-43B3-948B-1728B52AA6E4}">
                <adec:decorative xmlns:adec="http://schemas.microsoft.com/office/drawing/2017/decorative" val="1"/>
              </a:ext>
            </a:extLst>
          </p:cNvPr>
          <p:cNvCxnSpPr/>
          <p:nvPr/>
        </p:nvCxnSpPr>
        <p:spPr>
          <a:xfrm>
            <a:off x="1881185" y="1060194"/>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Gross National Product (GNP): Measures what a country’s citizens and firms produce, regardless of whether it was produced domestically or internationally"/>
          <p:cNvGrpSpPr/>
          <p:nvPr/>
        </p:nvGrpSpPr>
        <p:grpSpPr>
          <a:xfrm>
            <a:off x="1881184" y="1342788"/>
            <a:ext cx="8429625" cy="1519544"/>
            <a:chOff x="542923" y="1524384"/>
            <a:chExt cx="8058154" cy="1389139"/>
          </a:xfrm>
          <a:solidFill>
            <a:srgbClr val="627981"/>
          </a:solidFill>
        </p:grpSpPr>
        <p:sp>
          <p:nvSpPr>
            <p:cNvPr id="9" name="Rectangle 8"/>
            <p:cNvSpPr/>
            <p:nvPr/>
          </p:nvSpPr>
          <p:spPr>
            <a:xfrm>
              <a:off x="542923" y="1524384"/>
              <a:ext cx="8058154" cy="138913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p:cNvSpPr txBox="1"/>
            <p:nvPr/>
          </p:nvSpPr>
          <p:spPr>
            <a:xfrm>
              <a:off x="542924" y="1526417"/>
              <a:ext cx="8058153" cy="1306934"/>
            </a:xfrm>
            <a:prstGeom prst="rect">
              <a:avLst/>
            </a:prstGeom>
            <a:grpFill/>
          </p:spPr>
          <p:txBody>
            <a:bodyPr wrap="square" rtlCol="0">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Gross National Product (GNP):</a:t>
              </a:r>
            </a:p>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Measures what a country’s citizens and firms produce, regardless of whether it was produced domestically or internationally</a:t>
              </a:r>
            </a:p>
          </p:txBody>
        </p:sp>
      </p:grpSp>
      <p:grpSp>
        <p:nvGrpSpPr>
          <p:cNvPr id="20" name="Group 19" descr="Net National Product (NNP): GNP minus how much physical capital depreciates due to aging over the course of a year&#10;Can be divided into national income (all incomes to business &amp; people) and personal income (only income to people)"/>
          <p:cNvGrpSpPr/>
          <p:nvPr/>
        </p:nvGrpSpPr>
        <p:grpSpPr>
          <a:xfrm>
            <a:off x="1881186" y="3236467"/>
            <a:ext cx="8429623" cy="2561339"/>
            <a:chOff x="542921" y="1719777"/>
            <a:chExt cx="8058154" cy="2331534"/>
          </a:xfrm>
          <a:solidFill>
            <a:srgbClr val="627981"/>
          </a:solidFill>
        </p:grpSpPr>
        <p:sp>
          <p:nvSpPr>
            <p:cNvPr id="21" name="Rectangle 20"/>
            <p:cNvSpPr/>
            <p:nvPr/>
          </p:nvSpPr>
          <p:spPr>
            <a:xfrm>
              <a:off x="542921" y="1719777"/>
              <a:ext cx="8058154" cy="233153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TextBox 21"/>
            <p:cNvSpPr txBox="1"/>
            <p:nvPr/>
          </p:nvSpPr>
          <p:spPr>
            <a:xfrm>
              <a:off x="668211" y="1844909"/>
              <a:ext cx="7807571" cy="2141844"/>
            </a:xfrm>
            <a:prstGeom prst="rect">
              <a:avLst/>
            </a:prstGeom>
            <a:grpFill/>
          </p:spPr>
          <p:txBody>
            <a:bodyPr wrap="square" rtlCol="0">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Net National Product (NNP):</a:t>
              </a:r>
            </a:p>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GNP minus how much physical capital depreciates due to aging over the course of a year</a:t>
              </a:r>
            </a:p>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Can be divided into national income (all incomes to business &amp; people) and personal income (only income to people)</a:t>
              </a:r>
            </a:p>
          </p:txBody>
        </p:sp>
      </p:grpSp>
    </p:spTree>
    <p:extLst>
      <p:ext uri="{BB962C8B-B14F-4D97-AF65-F5344CB8AC3E}">
        <p14:creationId xmlns:p14="http://schemas.microsoft.com/office/powerpoint/2010/main" val="6010208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3999" y="313487"/>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Real World Example</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1</a:t>
            </a:r>
          </a:p>
        </p:txBody>
      </p:sp>
      <p:cxnSp>
        <p:nvCxnSpPr>
          <p:cNvPr id="16" name="Straight Connector 15">
            <a:extLst>
              <a:ext uri="{FF2B5EF4-FFF2-40B4-BE49-F238E27FC236}">
                <a16:creationId xmlns:a16="http://schemas.microsoft.com/office/drawing/2014/main" id="{3D584B09-E72B-471C-B217-E2E00A022637}"/>
              </a:ext>
              <a:ext uri="{C183D7F6-B498-43B3-948B-1728B52AA6E4}">
                <adec:decorative xmlns:adec="http://schemas.microsoft.com/office/drawing/2017/decorative" val="1"/>
              </a:ext>
            </a:extLst>
          </p:cNvPr>
          <p:cNvCxnSpPr/>
          <p:nvPr/>
        </p:nvCxnSpPr>
        <p:spPr>
          <a:xfrm>
            <a:off x="1881185" y="1060194"/>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9A1747E6-11C4-4427-8707-2094DDCE4632}"/>
              </a:ext>
            </a:extLst>
          </p:cNvPr>
          <p:cNvSpPr txBox="1"/>
          <p:nvPr/>
        </p:nvSpPr>
        <p:spPr>
          <a:xfrm>
            <a:off x="1459464" y="1444454"/>
            <a:ext cx="9273061" cy="1938992"/>
          </a:xfrm>
          <a:prstGeom prst="rect">
            <a:avLst/>
          </a:prstGeom>
          <a:solidFill>
            <a:srgbClr val="627981"/>
          </a:solidFill>
          <a:ln>
            <a:solidFill>
              <a:srgbClr val="627981"/>
            </a:solidFill>
          </a:ln>
        </p:spPr>
        <p:txBody>
          <a:bodyPr wrap="square" rtlCol="0"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President Trump imposed tariffs (taxes) on many goods that the U.S. imports from China. Explain how this is likely to affect GDP (1) if China does not reciprocate with tariffs on U.S. goods exported to China and (2) if China imposes tariffs on U.S. goods exported to China.</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 name="Picture 4" descr="A ship sailing with cargo">
            <a:extLst>
              <a:ext uri="{FF2B5EF4-FFF2-40B4-BE49-F238E27FC236}">
                <a16:creationId xmlns:a16="http://schemas.microsoft.com/office/drawing/2014/main" id="{56F21D1E-B06C-468A-B450-E597D9636C9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23018" y="3646928"/>
            <a:ext cx="4345951" cy="2897585"/>
          </a:xfrm>
          <a:prstGeom prst="rect">
            <a:avLst/>
          </a:prstGeom>
        </p:spPr>
      </p:pic>
    </p:spTree>
    <p:extLst>
      <p:ext uri="{BB962C8B-B14F-4D97-AF65-F5344CB8AC3E}">
        <p14:creationId xmlns:p14="http://schemas.microsoft.com/office/powerpoint/2010/main" val="19842952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3999" y="313487"/>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Real World Example</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2</a:t>
            </a:r>
          </a:p>
        </p:txBody>
      </p:sp>
      <p:cxnSp>
        <p:nvCxnSpPr>
          <p:cNvPr id="16" name="Straight Connector 15">
            <a:extLst>
              <a:ext uri="{FF2B5EF4-FFF2-40B4-BE49-F238E27FC236}">
                <a16:creationId xmlns:a16="http://schemas.microsoft.com/office/drawing/2014/main" id="{3D584B09-E72B-471C-B217-E2E00A022637}"/>
              </a:ext>
              <a:ext uri="{C183D7F6-B498-43B3-948B-1728B52AA6E4}">
                <adec:decorative xmlns:adec="http://schemas.microsoft.com/office/drawing/2017/decorative" val="1"/>
              </a:ext>
            </a:extLst>
          </p:cNvPr>
          <p:cNvCxnSpPr/>
          <p:nvPr/>
        </p:nvCxnSpPr>
        <p:spPr>
          <a:xfrm>
            <a:off x="1881185" y="1060194"/>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9A1747E6-11C4-4427-8707-2094DDCE4632}"/>
              </a:ext>
            </a:extLst>
          </p:cNvPr>
          <p:cNvSpPr txBox="1"/>
          <p:nvPr/>
        </p:nvSpPr>
        <p:spPr>
          <a:xfrm>
            <a:off x="1459469" y="1451809"/>
            <a:ext cx="9273061" cy="4708981"/>
          </a:xfrm>
          <a:prstGeom prst="rect">
            <a:avLst/>
          </a:prstGeom>
          <a:solidFill>
            <a:srgbClr val="627981"/>
          </a:solidFill>
          <a:ln>
            <a:solidFill>
              <a:srgbClr val="627981"/>
            </a:solidFill>
          </a:ln>
        </p:spPr>
        <p:txBody>
          <a:bodyPr wrap="square" rtlCol="0"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President Trump imposed tariffs (taxes) on many goods that the U.S. imports from China. Explain how this is likely to affect GDP (1) if China does not reciprocate with tariffs on U.S. goods exported to China and (2) if China imposes tariffs on U.S. goods exported to China.</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(1) If China does not respond by imposing its own tariffs on U.S. goods, U.S. exports would not be affected, but U.S. imports from China would likely decrease. The decrease in imports with exports remaining constant would increase net exports and increase GDP.</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(2) However, China has already responded with tariffs on U.S. goods sold in China, which will decrease U.S. exports. If the decrease in U.S. exports is larger than the decrease in U.S. imports, net exports will decrease, causing GDP to decrease.</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912591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Introduction</a:t>
            </a:r>
            <a:endPar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1026" name="Picture 2" descr="A black-and-white photo of people waiting in line during the Great Depression.">
            <a:extLst>
              <a:ext uri="{FF2B5EF4-FFF2-40B4-BE49-F238E27FC236}">
                <a16:creationId xmlns:a16="http://schemas.microsoft.com/office/drawing/2014/main" id="{B9F09A63-E1D8-41C5-B9C3-3375FB716D9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92113" y="1383374"/>
            <a:ext cx="4583243" cy="3162506"/>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D5F016A1-6289-4596-A8A7-92FFA271A289}"/>
              </a:ext>
            </a:extLst>
          </p:cNvPr>
          <p:cNvSpPr txBox="1"/>
          <p:nvPr/>
        </p:nvSpPr>
        <p:spPr>
          <a:xfrm>
            <a:off x="2192214" y="4861288"/>
            <a:ext cx="7807571" cy="1631216"/>
          </a:xfrm>
          <a:prstGeom prst="rect">
            <a:avLst/>
          </a:prstGeom>
          <a:solidFill>
            <a:srgbClr val="627981"/>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People waited in line for relief checks during the Great Depression. During times like this, when many people have trouble making ends meet, it's easy to assess the condition of an economy. It can be more difficult to assess an economy at other times, such as when some people are doing well and others are not.</a:t>
            </a:r>
          </a:p>
        </p:txBody>
      </p:sp>
    </p:spTree>
    <p:extLst>
      <p:ext uri="{BB962C8B-B14F-4D97-AF65-F5344CB8AC3E}">
        <p14:creationId xmlns:p14="http://schemas.microsoft.com/office/powerpoint/2010/main" val="14981209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3999" y="313487"/>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Summary</a:t>
            </a:r>
            <a:endPar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endParaRPr>
          </a:p>
        </p:txBody>
      </p:sp>
      <p:cxnSp>
        <p:nvCxnSpPr>
          <p:cNvPr id="16" name="Straight Connector 15">
            <a:extLst>
              <a:ext uri="{FF2B5EF4-FFF2-40B4-BE49-F238E27FC236}">
                <a16:creationId xmlns:a16="http://schemas.microsoft.com/office/drawing/2014/main" id="{3D584B09-E72B-471C-B217-E2E00A022637}"/>
              </a:ext>
              <a:ext uri="{C183D7F6-B498-43B3-948B-1728B52AA6E4}">
                <adec:decorative xmlns:adec="http://schemas.microsoft.com/office/drawing/2017/decorative" val="1"/>
              </a:ext>
            </a:extLst>
          </p:cNvPr>
          <p:cNvCxnSpPr/>
          <p:nvPr/>
        </p:nvCxnSpPr>
        <p:spPr>
          <a:xfrm>
            <a:off x="1881185" y="1060194"/>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9A1747E6-11C4-4427-8707-2094DDCE4632}"/>
              </a:ext>
            </a:extLst>
          </p:cNvPr>
          <p:cNvSpPr txBox="1"/>
          <p:nvPr/>
        </p:nvSpPr>
        <p:spPr>
          <a:xfrm>
            <a:off x="1459469" y="1605696"/>
            <a:ext cx="9273061" cy="4401205"/>
          </a:xfrm>
          <a:prstGeom prst="rect">
            <a:avLst/>
          </a:prstGeom>
          <a:solidFill>
            <a:srgbClr val="627981"/>
          </a:solidFill>
          <a:ln>
            <a:solidFill>
              <a:srgbClr val="627981"/>
            </a:solidFill>
          </a:ln>
        </p:spPr>
        <p:txBody>
          <a:bodyPr wrap="square" rtlCol="0"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Economists generally express the size of a nation's economy as its gross domestic product (GDP), which measures the value of the output of all goods and services produced within the country in a year.</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Economists measure GDP by taking the quantities of all goods and services produced, multiplying them by their prices, and summing the total.</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We can divide demand into the following categories: consumption, investment, government spending, exports and imports.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We can divide what is produced in the economy into the following categories: durable goods, nondurable goods, services, structures, and change in inventories.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381580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5A7E83"/>
        </a:solidFill>
        <a:effectLst/>
      </p:bgPr>
    </p:bg>
    <p:spTree>
      <p:nvGrpSpPr>
        <p:cNvPr id="1" name=""/>
        <p:cNvGrpSpPr/>
        <p:nvPr/>
      </p:nvGrpSpPr>
      <p:grpSpPr>
        <a:xfrm>
          <a:off x="0" y="0"/>
          <a:ext cx="0" cy="0"/>
          <a:chOff x="0" y="0"/>
          <a:chExt cx="0" cy="0"/>
        </a:xfrm>
      </p:grpSpPr>
      <p:sp>
        <p:nvSpPr>
          <p:cNvPr id="5" name="Title 4"/>
          <p:cNvSpPr txBox="1">
            <a:spLocks noGrp="1"/>
          </p:cNvSpPr>
          <p:nvPr>
            <p:ph type="title" idx="4294967295"/>
          </p:nvPr>
        </p:nvSpPr>
        <p:spPr>
          <a:xfrm>
            <a:off x="1524000" y="1410227"/>
            <a:ext cx="9144000"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rPr>
              <a:t>HAWKES</a:t>
            </a:r>
            <a:r>
              <a:rPr kumimoji="0" lang="en-US" sz="7200" b="0"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rPr>
              <a:t> LEARNING</a:t>
            </a:r>
          </a:p>
        </p:txBody>
      </p:sp>
      <p:cxnSp>
        <p:nvCxnSpPr>
          <p:cNvPr id="11" name="Straight Connector 10">
            <a:extLst>
              <a:ext uri="{C183D7F6-B498-43B3-948B-1728B52AA6E4}">
                <adec:decorative xmlns:adec="http://schemas.microsoft.com/office/drawing/2017/decorative" val="1"/>
              </a:ext>
            </a:extLst>
          </p:cNvPr>
          <p:cNvCxnSpPr/>
          <p:nvPr/>
        </p:nvCxnSpPr>
        <p:spPr>
          <a:xfrm>
            <a:off x="1859169" y="2729726"/>
            <a:ext cx="842962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81108" y="3050910"/>
            <a:ext cx="609600" cy="609600"/>
          </a:xfrm>
          <a:prstGeom prst="rect">
            <a:avLst/>
          </a:prstGeom>
        </p:spPr>
      </p:pic>
      <p:pic>
        <p:nvPicPr>
          <p:cNvPr id="7" name="Picture 6">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6179" y="3050910"/>
            <a:ext cx="609600" cy="609600"/>
          </a:xfrm>
          <a:prstGeom prst="rect">
            <a:avLst/>
          </a:prstGeom>
        </p:spPr>
      </p:pic>
      <p:pic>
        <p:nvPicPr>
          <p:cNvPr id="8" name="Picture 7">
            <a:extLs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7122" y="3050910"/>
            <a:ext cx="609600" cy="609600"/>
          </a:xfrm>
          <a:prstGeom prst="rect">
            <a:avLst/>
          </a:prstGeom>
        </p:spPr>
      </p:pic>
      <p:pic>
        <p:nvPicPr>
          <p:cNvPr id="9" name="Picture 8">
            <a:extLs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68065" y="3050910"/>
            <a:ext cx="609600" cy="609600"/>
          </a:xfrm>
          <a:prstGeom prst="rect">
            <a:avLst/>
          </a:prstGeom>
        </p:spPr>
      </p:pic>
    </p:spTree>
    <p:extLst>
      <p:ext uri="{BB962C8B-B14F-4D97-AF65-F5344CB8AC3E}">
        <p14:creationId xmlns:p14="http://schemas.microsoft.com/office/powerpoint/2010/main" val="20017146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What Is Macroeconomics?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5" name="Group 14" descr="Macroeconomics focuses on the economy as a whole and how whole economies interact.">
            <a:extLst>
              <a:ext uri="{FF2B5EF4-FFF2-40B4-BE49-F238E27FC236}">
                <a16:creationId xmlns:a16="http://schemas.microsoft.com/office/drawing/2014/main" id="{2DA71B46-6958-43B4-AAA4-197500337DA7}"/>
              </a:ext>
            </a:extLst>
          </p:cNvPr>
          <p:cNvGrpSpPr/>
          <p:nvPr/>
        </p:nvGrpSpPr>
        <p:grpSpPr>
          <a:xfrm>
            <a:off x="2066922" y="1585567"/>
            <a:ext cx="8058155" cy="806935"/>
            <a:chOff x="542922" y="1736761"/>
            <a:chExt cx="8058155" cy="806935"/>
          </a:xfrm>
          <a:solidFill>
            <a:srgbClr val="627981"/>
          </a:solidFill>
        </p:grpSpPr>
        <p:sp>
          <p:nvSpPr>
            <p:cNvPr id="16" name="Rectangle 15">
              <a:extLst>
                <a:ext uri="{FF2B5EF4-FFF2-40B4-BE49-F238E27FC236}">
                  <a16:creationId xmlns:a16="http://schemas.microsoft.com/office/drawing/2014/main" id="{43C4A821-3F83-4F02-8D70-DC6E0BFDAD21}"/>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159E4816-3F88-4598-A7AC-7282FD48D988}"/>
                </a:ext>
              </a:extLst>
            </p:cNvPr>
            <p:cNvSpPr txBox="1"/>
            <p:nvPr/>
          </p:nvSpPr>
          <p:spPr>
            <a:xfrm>
              <a:off x="542922" y="1783329"/>
              <a:ext cx="796198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Macroeconomics focuses on the economy as a whole and how whole economies interact.</a:t>
              </a:r>
            </a:p>
          </p:txBody>
        </p:sp>
      </p:grpSp>
      <p:grpSp>
        <p:nvGrpSpPr>
          <p:cNvPr id="28" name="Group 27" descr="The macroeconomy is a measure of how a country is performing and includes all production and consumption within every market.">
            <a:extLst>
              <a:ext uri="{FF2B5EF4-FFF2-40B4-BE49-F238E27FC236}">
                <a16:creationId xmlns:a16="http://schemas.microsoft.com/office/drawing/2014/main" id="{7B6BD57F-493B-4195-95ED-E38A78721ABC}"/>
              </a:ext>
            </a:extLst>
          </p:cNvPr>
          <p:cNvGrpSpPr/>
          <p:nvPr/>
        </p:nvGrpSpPr>
        <p:grpSpPr>
          <a:xfrm>
            <a:off x="2066922" y="2471278"/>
            <a:ext cx="8058155" cy="806935"/>
            <a:chOff x="542922" y="1736761"/>
            <a:chExt cx="8058155" cy="806935"/>
          </a:xfrm>
          <a:solidFill>
            <a:srgbClr val="627981"/>
          </a:solidFill>
        </p:grpSpPr>
        <p:sp>
          <p:nvSpPr>
            <p:cNvPr id="29" name="Rectangle 28">
              <a:extLst>
                <a:ext uri="{FF2B5EF4-FFF2-40B4-BE49-F238E27FC236}">
                  <a16:creationId xmlns:a16="http://schemas.microsoft.com/office/drawing/2014/main" id="{1DD0B19B-C55B-4D76-B369-420DC4A72671}"/>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TextBox 29">
              <a:extLst>
                <a:ext uri="{FF2B5EF4-FFF2-40B4-BE49-F238E27FC236}">
                  <a16:creationId xmlns:a16="http://schemas.microsoft.com/office/drawing/2014/main" id="{7451D819-E2AD-421A-8DB1-31058D7F15A3}"/>
                </a:ext>
              </a:extLst>
            </p:cNvPr>
            <p:cNvSpPr txBox="1"/>
            <p:nvPr/>
          </p:nvSpPr>
          <p:spPr>
            <a:xfrm>
              <a:off x="542922" y="1783329"/>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macroeconomy is a measure of how a country is performing and includes all production and consumption within every market.</a:t>
              </a:r>
            </a:p>
          </p:txBody>
        </p:sp>
      </p:grpSp>
      <p:grpSp>
        <p:nvGrpSpPr>
          <p:cNvPr id="18" name="Group 17" descr="There are three macroeconomic goals for every country: economic growth, low unemployment, and low inflation.">
            <a:extLst>
              <a:ext uri="{FF2B5EF4-FFF2-40B4-BE49-F238E27FC236}">
                <a16:creationId xmlns:a16="http://schemas.microsoft.com/office/drawing/2014/main" id="{91FB57CB-728A-4EDB-83B9-2EF1D662446F}"/>
              </a:ext>
            </a:extLst>
          </p:cNvPr>
          <p:cNvGrpSpPr/>
          <p:nvPr/>
        </p:nvGrpSpPr>
        <p:grpSpPr>
          <a:xfrm>
            <a:off x="2066922" y="3351076"/>
            <a:ext cx="8058154" cy="806935"/>
            <a:chOff x="542923" y="1736761"/>
            <a:chExt cx="8058154" cy="806935"/>
          </a:xfrm>
          <a:solidFill>
            <a:srgbClr val="627981"/>
          </a:solidFill>
        </p:grpSpPr>
        <p:sp>
          <p:nvSpPr>
            <p:cNvPr id="19" name="Rectangle 18">
              <a:extLst>
                <a:ext uri="{FF2B5EF4-FFF2-40B4-BE49-F238E27FC236}">
                  <a16:creationId xmlns:a16="http://schemas.microsoft.com/office/drawing/2014/main" id="{CFC62156-7197-4546-B134-B8F693FD4864}"/>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TextBox 26">
              <a:extLst>
                <a:ext uri="{FF2B5EF4-FFF2-40B4-BE49-F238E27FC236}">
                  <a16:creationId xmlns:a16="http://schemas.microsoft.com/office/drawing/2014/main" id="{C764EB38-D207-437D-B034-E954B79BE7B9}"/>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There are three macroeconomic goals for every country: economic growth, low unemployment, and low inflation.</a:t>
              </a:r>
            </a:p>
          </p:txBody>
        </p:sp>
      </p:grpSp>
    </p:spTree>
    <p:extLst>
      <p:ext uri="{BB962C8B-B14F-4D97-AF65-F5344CB8AC3E}">
        <p14:creationId xmlns:p14="http://schemas.microsoft.com/office/powerpoint/2010/main" val="27908283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Three Macroeconomic Goals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Economic growth: Economic growth determines the standard of living in a country, measured by the change in GDP adjusted for inflation. &#10;3% or more is good."/>
          <p:cNvGrpSpPr/>
          <p:nvPr/>
        </p:nvGrpSpPr>
        <p:grpSpPr>
          <a:xfrm>
            <a:off x="2066922" y="1507964"/>
            <a:ext cx="8058154" cy="1209357"/>
            <a:chOff x="542923" y="1663813"/>
            <a:chExt cx="8058154" cy="1209357"/>
          </a:xfrm>
          <a:solidFill>
            <a:srgbClr val="627981"/>
          </a:solidFill>
        </p:grpSpPr>
        <p:sp>
          <p:nvSpPr>
            <p:cNvPr id="9" name="Rectangle 8"/>
            <p:cNvSpPr/>
            <p:nvPr/>
          </p:nvSpPr>
          <p:spPr>
            <a:xfrm>
              <a:off x="542923" y="1663813"/>
              <a:ext cx="8058154" cy="120935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p:cNvSpPr txBox="1"/>
            <p:nvPr/>
          </p:nvSpPr>
          <p:spPr>
            <a:xfrm>
              <a:off x="633044" y="1711345"/>
              <a:ext cx="7807571" cy="1015663"/>
            </a:xfrm>
            <a:prstGeom prst="rect">
              <a:avLst/>
            </a:prstGeom>
            <a:grp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Economic growth: </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Economic growth determines the standard of living in a country, measured by the change in GDP adjusted for inflation.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3% or more is good.</a:t>
              </a:r>
            </a:p>
          </p:txBody>
        </p:sp>
      </p:grpSp>
      <p:grpSp>
        <p:nvGrpSpPr>
          <p:cNvPr id="20" name="Group 19" descr="Low unemployment: Unemployment is the percentage of the labor force without a job. &#10;5% or less is good."/>
          <p:cNvGrpSpPr/>
          <p:nvPr/>
        </p:nvGrpSpPr>
        <p:grpSpPr>
          <a:xfrm>
            <a:off x="2066923" y="2899244"/>
            <a:ext cx="8058154" cy="1209354"/>
            <a:chOff x="542923" y="1736761"/>
            <a:chExt cx="8058154" cy="1209354"/>
          </a:xfrm>
          <a:solidFill>
            <a:srgbClr val="627981"/>
          </a:solidFill>
        </p:grpSpPr>
        <p:sp>
          <p:nvSpPr>
            <p:cNvPr id="21" name="Rectangle 20"/>
            <p:cNvSpPr/>
            <p:nvPr/>
          </p:nvSpPr>
          <p:spPr>
            <a:xfrm>
              <a:off x="542923" y="1736761"/>
              <a:ext cx="8058154" cy="120935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TextBox 21"/>
            <p:cNvSpPr txBox="1"/>
            <p:nvPr/>
          </p:nvSpPr>
          <p:spPr>
            <a:xfrm>
              <a:off x="633044" y="1787017"/>
              <a:ext cx="7807571" cy="1015663"/>
            </a:xfrm>
            <a:prstGeom prst="rect">
              <a:avLst/>
            </a:prstGeom>
            <a:grp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Low unemployment: </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Unemployment is the percentage of the labor force without a job.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5% or less is good.</a:t>
              </a:r>
            </a:p>
          </p:txBody>
        </p:sp>
      </p:grpSp>
      <p:grpSp>
        <p:nvGrpSpPr>
          <p:cNvPr id="23" name="Group 22" descr="Low inflation: Inflation is the overall increase in the level of prices in an economy. Inflation is measured by the Consumer Price Index (CPI).&#10;The Federal Reserve maintains an inflation rate goal of around 2%."/>
          <p:cNvGrpSpPr/>
          <p:nvPr/>
        </p:nvGrpSpPr>
        <p:grpSpPr>
          <a:xfrm>
            <a:off x="2066922" y="4290521"/>
            <a:ext cx="8058154" cy="1209354"/>
            <a:chOff x="542923" y="1736761"/>
            <a:chExt cx="8058154" cy="1039177"/>
          </a:xfrm>
          <a:solidFill>
            <a:srgbClr val="627981"/>
          </a:solidFill>
        </p:grpSpPr>
        <p:sp>
          <p:nvSpPr>
            <p:cNvPr id="24" name="Rectangle 23"/>
            <p:cNvSpPr/>
            <p:nvPr/>
          </p:nvSpPr>
          <p:spPr>
            <a:xfrm>
              <a:off x="542923" y="1736761"/>
              <a:ext cx="8058154" cy="103917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TextBox 24"/>
            <p:cNvSpPr txBox="1"/>
            <p:nvPr/>
          </p:nvSpPr>
          <p:spPr>
            <a:xfrm>
              <a:off x="633043" y="1760275"/>
              <a:ext cx="7807571" cy="872742"/>
            </a:xfrm>
            <a:prstGeom prst="rect">
              <a:avLst/>
            </a:prstGeom>
            <a:grp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Low inflation: </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Inflation is the overall increase in the level of prices in an economy. Inflation is measured by the Consumer Price Index (CPI).</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Federal Reserve maintains an inflation rate goal of around 2%.</a:t>
              </a:r>
            </a:p>
          </p:txBody>
        </p:sp>
      </p:grpSp>
    </p:spTree>
    <p:extLst>
      <p:ext uri="{BB962C8B-B14F-4D97-AF65-F5344CB8AC3E}">
        <p14:creationId xmlns:p14="http://schemas.microsoft.com/office/powerpoint/2010/main" val="26302699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Frameworks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5" name="Group 14" descr="The principal tools that economists use are theories and models.">
            <a:extLst>
              <a:ext uri="{FF2B5EF4-FFF2-40B4-BE49-F238E27FC236}">
                <a16:creationId xmlns:a16="http://schemas.microsoft.com/office/drawing/2014/main" id="{2DA71B46-6958-43B4-AAA4-197500337DA7}"/>
              </a:ext>
            </a:extLst>
          </p:cNvPr>
          <p:cNvGrpSpPr/>
          <p:nvPr/>
        </p:nvGrpSpPr>
        <p:grpSpPr>
          <a:xfrm>
            <a:off x="2066922" y="1585567"/>
            <a:ext cx="8058155" cy="806935"/>
            <a:chOff x="542922" y="1736761"/>
            <a:chExt cx="8058155" cy="806935"/>
          </a:xfrm>
          <a:solidFill>
            <a:srgbClr val="627981"/>
          </a:solidFill>
        </p:grpSpPr>
        <p:sp>
          <p:nvSpPr>
            <p:cNvPr id="16" name="Rectangle 15">
              <a:extLst>
                <a:ext uri="{FF2B5EF4-FFF2-40B4-BE49-F238E27FC236}">
                  <a16:creationId xmlns:a16="http://schemas.microsoft.com/office/drawing/2014/main" id="{43C4A821-3F83-4F02-8D70-DC6E0BFDAD21}"/>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159E4816-3F88-4598-A7AC-7282FD48D988}"/>
                </a:ext>
              </a:extLst>
            </p:cNvPr>
            <p:cNvSpPr txBox="1"/>
            <p:nvPr/>
          </p:nvSpPr>
          <p:spPr>
            <a:xfrm>
              <a:off x="542922" y="1950165"/>
              <a:ext cx="7961981" cy="400110"/>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principal tools that economists use are theories and models.</a:t>
              </a:r>
            </a:p>
          </p:txBody>
        </p:sp>
      </p:grpSp>
      <p:grpSp>
        <p:nvGrpSpPr>
          <p:cNvPr id="28" name="Group 27" descr="In microeconomics, we use the theories of supply and demand.">
            <a:extLst>
              <a:ext uri="{FF2B5EF4-FFF2-40B4-BE49-F238E27FC236}">
                <a16:creationId xmlns:a16="http://schemas.microsoft.com/office/drawing/2014/main" id="{7B6BD57F-493B-4195-95ED-E38A78721ABC}"/>
              </a:ext>
            </a:extLst>
          </p:cNvPr>
          <p:cNvGrpSpPr/>
          <p:nvPr/>
        </p:nvGrpSpPr>
        <p:grpSpPr>
          <a:xfrm>
            <a:off x="2066921" y="2471278"/>
            <a:ext cx="8058156" cy="806935"/>
            <a:chOff x="542921" y="1736761"/>
            <a:chExt cx="8058156" cy="806935"/>
          </a:xfrm>
          <a:solidFill>
            <a:srgbClr val="627981"/>
          </a:solidFill>
        </p:grpSpPr>
        <p:sp>
          <p:nvSpPr>
            <p:cNvPr id="29" name="Rectangle 28">
              <a:extLst>
                <a:ext uri="{FF2B5EF4-FFF2-40B4-BE49-F238E27FC236}">
                  <a16:creationId xmlns:a16="http://schemas.microsoft.com/office/drawing/2014/main" id="{1DD0B19B-C55B-4D76-B369-420DC4A72671}"/>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TextBox 29">
              <a:extLst>
                <a:ext uri="{FF2B5EF4-FFF2-40B4-BE49-F238E27FC236}">
                  <a16:creationId xmlns:a16="http://schemas.microsoft.com/office/drawing/2014/main" id="{7451D819-E2AD-421A-8DB1-31058D7F15A3}"/>
                </a:ext>
              </a:extLst>
            </p:cNvPr>
            <p:cNvSpPr txBox="1"/>
            <p:nvPr/>
          </p:nvSpPr>
          <p:spPr>
            <a:xfrm>
              <a:off x="542921" y="1918937"/>
              <a:ext cx="7807571" cy="400110"/>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 microeconomics, we use the theories of supply and demand.</a:t>
              </a:r>
            </a:p>
          </p:txBody>
        </p:sp>
      </p:grpSp>
      <p:grpSp>
        <p:nvGrpSpPr>
          <p:cNvPr id="18" name="Group 17" descr="In macroeconomics, we use the theories of aggregate demand (AD) and aggregate supply (AS).">
            <a:extLst>
              <a:ext uri="{FF2B5EF4-FFF2-40B4-BE49-F238E27FC236}">
                <a16:creationId xmlns:a16="http://schemas.microsoft.com/office/drawing/2014/main" id="{91FB57CB-728A-4EDB-83B9-2EF1D662446F}"/>
              </a:ext>
            </a:extLst>
          </p:cNvPr>
          <p:cNvGrpSpPr/>
          <p:nvPr/>
        </p:nvGrpSpPr>
        <p:grpSpPr>
          <a:xfrm>
            <a:off x="2066922" y="3351076"/>
            <a:ext cx="8058154" cy="806935"/>
            <a:chOff x="542923" y="1736761"/>
            <a:chExt cx="8058154" cy="806935"/>
          </a:xfrm>
          <a:solidFill>
            <a:srgbClr val="627981"/>
          </a:solidFill>
        </p:grpSpPr>
        <p:sp>
          <p:nvSpPr>
            <p:cNvPr id="19" name="Rectangle 18">
              <a:extLst>
                <a:ext uri="{FF2B5EF4-FFF2-40B4-BE49-F238E27FC236}">
                  <a16:creationId xmlns:a16="http://schemas.microsoft.com/office/drawing/2014/main" id="{CFC62156-7197-4546-B134-B8F693FD4864}"/>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TextBox 26">
              <a:extLst>
                <a:ext uri="{FF2B5EF4-FFF2-40B4-BE49-F238E27FC236}">
                  <a16:creationId xmlns:a16="http://schemas.microsoft.com/office/drawing/2014/main" id="{C764EB38-D207-437D-B034-E954B79BE7B9}"/>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 macroeconomics, we use the theories of aggregate demand (AD) and aggregate supply (AS).</a:t>
              </a:r>
            </a:p>
          </p:txBody>
        </p:sp>
      </p:grpSp>
      <p:grpSp>
        <p:nvGrpSpPr>
          <p:cNvPr id="20" name="Group 19" descr="We will review two perspectives on macroeconomics: neoclassical and Keynesian.">
            <a:extLst>
              <a:ext uri="{FF2B5EF4-FFF2-40B4-BE49-F238E27FC236}">
                <a16:creationId xmlns:a16="http://schemas.microsoft.com/office/drawing/2014/main" id="{BFA79B50-2B49-4B48-873A-A14A1FEA0EC7}"/>
              </a:ext>
            </a:extLst>
          </p:cNvPr>
          <p:cNvGrpSpPr/>
          <p:nvPr/>
        </p:nvGrpSpPr>
        <p:grpSpPr>
          <a:xfrm>
            <a:off x="2066922" y="4244028"/>
            <a:ext cx="8058154" cy="806935"/>
            <a:chOff x="542923" y="1736761"/>
            <a:chExt cx="8058154" cy="806935"/>
          </a:xfrm>
          <a:solidFill>
            <a:srgbClr val="627981"/>
          </a:solidFill>
        </p:grpSpPr>
        <p:sp>
          <p:nvSpPr>
            <p:cNvPr id="21" name="Rectangle 20">
              <a:extLst>
                <a:ext uri="{FF2B5EF4-FFF2-40B4-BE49-F238E27FC236}">
                  <a16:creationId xmlns:a16="http://schemas.microsoft.com/office/drawing/2014/main" id="{DCA01C77-9769-411D-A53D-A150A6DB337D}"/>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TextBox 21">
              <a:extLst>
                <a:ext uri="{FF2B5EF4-FFF2-40B4-BE49-F238E27FC236}">
                  <a16:creationId xmlns:a16="http://schemas.microsoft.com/office/drawing/2014/main" id="{D8A9AE12-3FC9-491E-AA14-B7EF2F1737A0}"/>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We will review two perspectives on macroeconomics: neoclassical and Keynesian.</a:t>
              </a:r>
            </a:p>
          </p:txBody>
        </p:sp>
      </p:grpSp>
    </p:spTree>
    <p:extLst>
      <p:ext uri="{BB962C8B-B14F-4D97-AF65-F5344CB8AC3E}">
        <p14:creationId xmlns:p14="http://schemas.microsoft.com/office/powerpoint/2010/main" val="8084807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48277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Policy Tools</a:t>
            </a:r>
          </a:p>
        </p:txBody>
      </p:sp>
      <p:cxnSp>
        <p:nvCxnSpPr>
          <p:cNvPr id="14" name="Straight Connector 13">
            <a:extLst>
              <a:ext uri="{FF2B5EF4-FFF2-40B4-BE49-F238E27FC236}">
                <a16:creationId xmlns:a16="http://schemas.microsoft.com/office/drawing/2014/main" id="{2F51107B-062A-4131-B70D-1EDBEDCE3EF0}"/>
              </a:ex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ABD049B5-CAB5-4A89-AF6F-FA1BFE0EEAE8}"/>
              </a:ext>
            </a:extLst>
          </p:cNvPr>
          <p:cNvSpPr txBox="1"/>
          <p:nvPr/>
        </p:nvSpPr>
        <p:spPr>
          <a:xfrm>
            <a:off x="1350916" y="1482657"/>
            <a:ext cx="9572625" cy="67710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National governments have two tools for influencing the macroeconomy:</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6" name="Picture 5" descr="Monetary policy involves managing the money supply and interest rates. Fiscal policy involves changes in government spending or purchases and taxes.">
            <a:extLst>
              <a:ext uri="{FF2B5EF4-FFF2-40B4-BE49-F238E27FC236}">
                <a16:creationId xmlns:a16="http://schemas.microsoft.com/office/drawing/2014/main" id="{6A543367-52D5-93AA-19AA-8508379D0608}"/>
              </a:ext>
            </a:extLst>
          </p:cNvPr>
          <p:cNvPicPr>
            <a:picLocks noChangeAspect="1"/>
          </p:cNvPicPr>
          <p:nvPr/>
        </p:nvPicPr>
        <p:blipFill>
          <a:blip r:embed="rId2"/>
          <a:stretch>
            <a:fillRect/>
          </a:stretch>
        </p:blipFill>
        <p:spPr>
          <a:xfrm>
            <a:off x="2446914" y="2159765"/>
            <a:ext cx="7215713" cy="3135899"/>
          </a:xfrm>
          <a:prstGeom prst="rect">
            <a:avLst/>
          </a:prstGeom>
        </p:spPr>
      </p:pic>
    </p:spTree>
    <p:extLst>
      <p:ext uri="{BB962C8B-B14F-4D97-AF65-F5344CB8AC3E}">
        <p14:creationId xmlns:p14="http://schemas.microsoft.com/office/powerpoint/2010/main" val="41316498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10156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Measuring the Economy with Gross Domestic Product</a:t>
            </a:r>
          </a:p>
        </p:txBody>
      </p:sp>
      <p:cxnSp>
        <p:nvCxnSpPr>
          <p:cNvPr id="55" name="Straight Connector 54">
            <a:extLst>
              <a:ext uri="{C183D7F6-B498-43B3-948B-1728B52AA6E4}">
                <adec:decorative xmlns:adec="http://schemas.microsoft.com/office/drawing/2017/decorative" val="1"/>
              </a:ext>
            </a:extLst>
          </p:cNvPr>
          <p:cNvCxnSpPr/>
          <p:nvPr/>
        </p:nvCxnSpPr>
        <p:spPr>
          <a:xfrm>
            <a:off x="1881187" y="13541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Macroeconomics requires measuring data and observing trends, patterns, and changes."/>
          <p:cNvGrpSpPr/>
          <p:nvPr/>
        </p:nvGrpSpPr>
        <p:grpSpPr>
          <a:xfrm>
            <a:off x="2066922" y="1773655"/>
            <a:ext cx="8058154" cy="806935"/>
            <a:chOff x="542923" y="1736761"/>
            <a:chExt cx="8058154" cy="806935"/>
          </a:xfrm>
          <a:solidFill>
            <a:srgbClr val="627981"/>
          </a:solidFill>
        </p:grpSpPr>
        <p:sp>
          <p:nvSpPr>
            <p:cNvPr id="9" name="Rectangle 8"/>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p:cNvSpPr txBox="1"/>
            <p:nvPr/>
          </p:nvSpPr>
          <p:spPr>
            <a:xfrm>
              <a:off x="633044" y="1794715"/>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Macroeconomics requires measuring data and observing trends, patterns, and changes.</a:t>
              </a:r>
            </a:p>
          </p:txBody>
        </p:sp>
      </p:grpSp>
      <p:grpSp>
        <p:nvGrpSpPr>
          <p:cNvPr id="20" name="Group 19" descr="The first step in macroeconomics is measuring the overall economy."/>
          <p:cNvGrpSpPr/>
          <p:nvPr/>
        </p:nvGrpSpPr>
        <p:grpSpPr>
          <a:xfrm>
            <a:off x="2066921" y="2685638"/>
            <a:ext cx="8058154" cy="806935"/>
            <a:chOff x="542923" y="1736761"/>
            <a:chExt cx="8058154" cy="806935"/>
          </a:xfrm>
          <a:solidFill>
            <a:srgbClr val="627981"/>
          </a:solidFill>
        </p:grpSpPr>
        <p:sp>
          <p:nvSpPr>
            <p:cNvPr id="21" name="Rectangle 20"/>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TextBox 21"/>
            <p:cNvSpPr txBox="1"/>
            <p:nvPr/>
          </p:nvSpPr>
          <p:spPr>
            <a:xfrm>
              <a:off x="633044" y="1900317"/>
              <a:ext cx="7807571" cy="400110"/>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first step in macroeconomics is measuring the overall economy.</a:t>
              </a:r>
            </a:p>
          </p:txBody>
        </p:sp>
      </p:grpSp>
      <p:grpSp>
        <p:nvGrpSpPr>
          <p:cNvPr id="23" name="Group 22" descr="Economists typically measure the size of a nation’s overall economy by its gross domestic product (GDP), which is the value of all final goods and services produced within a country in a given year."/>
          <p:cNvGrpSpPr/>
          <p:nvPr/>
        </p:nvGrpSpPr>
        <p:grpSpPr>
          <a:xfrm>
            <a:off x="2066921" y="3597619"/>
            <a:ext cx="8058154" cy="1146965"/>
            <a:chOff x="542923" y="1736760"/>
            <a:chExt cx="8058154" cy="953669"/>
          </a:xfrm>
          <a:solidFill>
            <a:srgbClr val="627981"/>
          </a:solidFill>
        </p:grpSpPr>
        <p:sp>
          <p:nvSpPr>
            <p:cNvPr id="24" name="Rectangle 23"/>
            <p:cNvSpPr/>
            <p:nvPr/>
          </p:nvSpPr>
          <p:spPr>
            <a:xfrm>
              <a:off x="542923" y="1736760"/>
              <a:ext cx="8058154" cy="95366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TextBox 24"/>
            <p:cNvSpPr txBox="1"/>
            <p:nvPr/>
          </p:nvSpPr>
          <p:spPr>
            <a:xfrm>
              <a:off x="633044" y="1797763"/>
              <a:ext cx="7807571" cy="844495"/>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Economists typically measure the size of a nation’s overall economy by its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gross domestic product (GDP)</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which is</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value of all final goods and services produced within a country in a given year.</a:t>
              </a:r>
            </a:p>
          </p:txBody>
        </p:sp>
      </p:grpSp>
    </p:spTree>
    <p:extLst>
      <p:ext uri="{BB962C8B-B14F-4D97-AF65-F5344CB8AC3E}">
        <p14:creationId xmlns:p14="http://schemas.microsoft.com/office/powerpoint/2010/main" val="34468485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Three Ways to Measure GDP</a:t>
            </a:r>
          </a:p>
        </p:txBody>
      </p:sp>
      <p:cxnSp>
        <p:nvCxnSpPr>
          <p:cNvPr id="55" name="Straight Connector 54">
            <a:extLst>
              <a:ext uri="{C183D7F6-B498-43B3-948B-1728B52AA6E4}">
                <adec:decorative xmlns:adec="http://schemas.microsoft.com/office/drawing/2017/decorative" val="1"/>
              </a:ext>
            </a:extLst>
          </p:cNvPr>
          <p:cNvCxnSpPr/>
          <p:nvPr/>
        </p:nvCxnSpPr>
        <p:spPr>
          <a:xfrm>
            <a:off x="1881187" y="13541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1. By demand (what consumers purchase)"/>
          <p:cNvGrpSpPr/>
          <p:nvPr/>
        </p:nvGrpSpPr>
        <p:grpSpPr>
          <a:xfrm>
            <a:off x="2066923" y="1806471"/>
            <a:ext cx="8058154" cy="806935"/>
            <a:chOff x="542923" y="1736761"/>
            <a:chExt cx="8058154" cy="806935"/>
          </a:xfrm>
          <a:solidFill>
            <a:srgbClr val="627981"/>
          </a:solidFill>
        </p:grpSpPr>
        <p:sp>
          <p:nvSpPr>
            <p:cNvPr id="9" name="Rectangle 8"/>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p:cNvSpPr txBox="1"/>
            <p:nvPr/>
          </p:nvSpPr>
          <p:spPr>
            <a:xfrm>
              <a:off x="633042" y="1940173"/>
              <a:ext cx="7807571" cy="400110"/>
            </a:xfrm>
            <a:prstGeom prst="rect">
              <a:avLst/>
            </a:prstGeom>
            <a:grp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1. By demand (what consumers purchase)</a:t>
              </a:r>
            </a:p>
          </p:txBody>
        </p:sp>
      </p:grpSp>
      <p:grpSp>
        <p:nvGrpSpPr>
          <p:cNvPr id="20" name="Group 19" descr="2. By supply (what a country produces)"/>
          <p:cNvGrpSpPr/>
          <p:nvPr/>
        </p:nvGrpSpPr>
        <p:grpSpPr>
          <a:xfrm>
            <a:off x="2066923" y="2697823"/>
            <a:ext cx="8058154" cy="806935"/>
            <a:chOff x="542923" y="1736761"/>
            <a:chExt cx="8058154" cy="806935"/>
          </a:xfrm>
          <a:solidFill>
            <a:srgbClr val="627981"/>
          </a:solidFill>
        </p:grpSpPr>
        <p:sp>
          <p:nvSpPr>
            <p:cNvPr id="21" name="Rectangle 20"/>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TextBox 21"/>
            <p:cNvSpPr txBox="1"/>
            <p:nvPr/>
          </p:nvSpPr>
          <p:spPr>
            <a:xfrm>
              <a:off x="633042" y="1917305"/>
              <a:ext cx="7807571" cy="400110"/>
            </a:xfrm>
            <a:prstGeom prst="rect">
              <a:avLst/>
            </a:prstGeom>
            <a:grp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2. By supply (what a country produces)</a:t>
              </a:r>
            </a:p>
          </p:txBody>
        </p:sp>
      </p:grpSp>
      <p:grpSp>
        <p:nvGrpSpPr>
          <p:cNvPr id="23" name="Group 22" descr="3. The national income approach"/>
          <p:cNvGrpSpPr/>
          <p:nvPr/>
        </p:nvGrpSpPr>
        <p:grpSpPr>
          <a:xfrm>
            <a:off x="2066923" y="3589175"/>
            <a:ext cx="8058154" cy="806935"/>
            <a:chOff x="542923" y="1736761"/>
            <a:chExt cx="8058154" cy="806935"/>
          </a:xfrm>
          <a:solidFill>
            <a:srgbClr val="627981"/>
          </a:solidFill>
        </p:grpSpPr>
        <p:sp>
          <p:nvSpPr>
            <p:cNvPr id="24" name="Rectangle 23"/>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TextBox 24"/>
            <p:cNvSpPr txBox="1"/>
            <p:nvPr/>
          </p:nvSpPr>
          <p:spPr>
            <a:xfrm>
              <a:off x="633043" y="1900318"/>
              <a:ext cx="7807571" cy="400110"/>
            </a:xfrm>
            <a:prstGeom prst="rect">
              <a:avLst/>
            </a:prstGeom>
            <a:grp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3. The national income approach</a:t>
              </a:r>
            </a:p>
          </p:txBody>
        </p:sp>
      </p:grpSp>
    </p:spTree>
    <p:extLst>
      <p:ext uri="{BB962C8B-B14F-4D97-AF65-F5344CB8AC3E}">
        <p14:creationId xmlns:p14="http://schemas.microsoft.com/office/powerpoint/2010/main" val="4306383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Measuring GDP by Demand</a:t>
            </a:r>
          </a:p>
        </p:txBody>
      </p:sp>
      <p:cxnSp>
        <p:nvCxnSpPr>
          <p:cNvPr id="55" name="Straight Connector 54">
            <a:extLst>
              <a:ext uri="{C183D7F6-B498-43B3-948B-1728B52AA6E4}">
                <adec:decorative xmlns:adec="http://schemas.microsoft.com/office/drawing/2017/decorative" val="1"/>
              </a:ext>
            </a:extLst>
          </p:cNvPr>
          <p:cNvCxnSpPr/>
          <p:nvPr/>
        </p:nvCxnSpPr>
        <p:spPr>
          <a:xfrm>
            <a:off x="1881187" y="13541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3" name="Group 2" descr="Consumption &#10;(consumer spending)">
            <a:extLst>
              <a:ext uri="{FF2B5EF4-FFF2-40B4-BE49-F238E27FC236}">
                <a16:creationId xmlns:a16="http://schemas.microsoft.com/office/drawing/2014/main" id="{DF83014A-52DD-5CF3-2845-FC8F947C1D53}"/>
              </a:ext>
            </a:extLst>
          </p:cNvPr>
          <p:cNvGrpSpPr/>
          <p:nvPr/>
        </p:nvGrpSpPr>
        <p:grpSpPr>
          <a:xfrm>
            <a:off x="2188029" y="1957368"/>
            <a:ext cx="3249794" cy="1617913"/>
            <a:chOff x="2188029" y="1957368"/>
            <a:chExt cx="3249794" cy="1617913"/>
          </a:xfrm>
        </p:grpSpPr>
        <p:sp>
          <p:nvSpPr>
            <p:cNvPr id="9" name="Rectangle 8"/>
            <p:cNvSpPr/>
            <p:nvPr/>
          </p:nvSpPr>
          <p:spPr>
            <a:xfrm>
              <a:off x="2188031" y="1957368"/>
              <a:ext cx="3249792" cy="1617913"/>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p:cNvSpPr txBox="1"/>
            <p:nvPr/>
          </p:nvSpPr>
          <p:spPr>
            <a:xfrm>
              <a:off x="2188029" y="2233005"/>
              <a:ext cx="3249791" cy="1055545"/>
            </a:xfrm>
            <a:prstGeom prst="rect">
              <a:avLst/>
            </a:prstGeom>
            <a:solidFill>
              <a:srgbClr val="627981"/>
            </a:solidFill>
          </p:spPr>
          <p:txBody>
            <a:bodyPr wrap="square" rtlCol="0" anchor="ctr">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rPr>
                <a:t>Consumption </a:t>
              </a:r>
            </a:p>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rPr>
                <a:t>(consumer spending)</a:t>
              </a:r>
            </a:p>
          </p:txBody>
        </p:sp>
      </p:grpSp>
      <p:grpSp>
        <p:nvGrpSpPr>
          <p:cNvPr id="7" name="Group 6" descr="Investment (business spending)">
            <a:extLst>
              <a:ext uri="{FF2B5EF4-FFF2-40B4-BE49-F238E27FC236}">
                <a16:creationId xmlns:a16="http://schemas.microsoft.com/office/drawing/2014/main" id="{4541208F-40EF-7CD4-365E-CDEDB86FAB24}"/>
              </a:ext>
            </a:extLst>
          </p:cNvPr>
          <p:cNvGrpSpPr/>
          <p:nvPr/>
        </p:nvGrpSpPr>
        <p:grpSpPr>
          <a:xfrm>
            <a:off x="6754176" y="1933794"/>
            <a:ext cx="3249791" cy="1617913"/>
            <a:chOff x="6754176" y="1933794"/>
            <a:chExt cx="3249791" cy="1617913"/>
          </a:xfrm>
        </p:grpSpPr>
        <p:sp>
          <p:nvSpPr>
            <p:cNvPr id="24" name="Rectangle 23"/>
            <p:cNvSpPr/>
            <p:nvPr/>
          </p:nvSpPr>
          <p:spPr>
            <a:xfrm>
              <a:off x="6754179" y="1933794"/>
              <a:ext cx="3249788" cy="1617913"/>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TextBox 24"/>
            <p:cNvSpPr txBox="1"/>
            <p:nvPr/>
          </p:nvSpPr>
          <p:spPr>
            <a:xfrm>
              <a:off x="6754176" y="1955780"/>
              <a:ext cx="3249788" cy="1563377"/>
            </a:xfrm>
            <a:prstGeom prst="rect">
              <a:avLst/>
            </a:prstGeom>
            <a:solidFill>
              <a:srgbClr val="627981"/>
            </a:solidFill>
          </p:spPr>
          <p:txBody>
            <a:bodyPr wrap="square" rtlCol="0" anchor="ctr">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rPr>
                <a:t>Investment</a:t>
              </a:r>
            </a:p>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rPr>
                <a:t>(business spending)</a:t>
              </a:r>
            </a:p>
          </p:txBody>
        </p:sp>
      </p:grpSp>
      <p:grpSp>
        <p:nvGrpSpPr>
          <p:cNvPr id="5" name="Group 4" descr="Government spending on goods &amp; services">
            <a:extLst>
              <a:ext uri="{FF2B5EF4-FFF2-40B4-BE49-F238E27FC236}">
                <a16:creationId xmlns:a16="http://schemas.microsoft.com/office/drawing/2014/main" id="{FA92124C-56AF-8230-8581-D8867E2CD6D0}"/>
              </a:ext>
            </a:extLst>
          </p:cNvPr>
          <p:cNvGrpSpPr/>
          <p:nvPr/>
        </p:nvGrpSpPr>
        <p:grpSpPr>
          <a:xfrm>
            <a:off x="2183350" y="3985741"/>
            <a:ext cx="3249779" cy="1617913"/>
            <a:chOff x="2183350" y="3985741"/>
            <a:chExt cx="3249779" cy="1617913"/>
          </a:xfrm>
        </p:grpSpPr>
        <p:sp>
          <p:nvSpPr>
            <p:cNvPr id="12" name="Rectangle 11"/>
            <p:cNvSpPr/>
            <p:nvPr/>
          </p:nvSpPr>
          <p:spPr>
            <a:xfrm>
              <a:off x="2183350" y="4162784"/>
              <a:ext cx="3249779" cy="1263824"/>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TextBox 12"/>
            <p:cNvSpPr txBox="1"/>
            <p:nvPr/>
          </p:nvSpPr>
          <p:spPr>
            <a:xfrm>
              <a:off x="2183350" y="3985741"/>
              <a:ext cx="3249779" cy="1617913"/>
            </a:xfrm>
            <a:prstGeom prst="rect">
              <a:avLst/>
            </a:prstGeom>
            <a:solidFill>
              <a:srgbClr val="627981"/>
            </a:solidFill>
          </p:spPr>
          <p:txBody>
            <a:bodyPr wrap="square" rtlCol="0" anchor="ctr">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rPr>
                <a:t>Government spending on goods &amp; services</a:t>
              </a:r>
            </a:p>
          </p:txBody>
        </p:sp>
      </p:grpSp>
      <p:grpSp>
        <p:nvGrpSpPr>
          <p:cNvPr id="6" name="Group 5" descr="Spending on net exports (exports-imports)">
            <a:extLst>
              <a:ext uri="{FF2B5EF4-FFF2-40B4-BE49-F238E27FC236}">
                <a16:creationId xmlns:a16="http://schemas.microsoft.com/office/drawing/2014/main" id="{247CA91B-2ABF-C628-8259-81E168229E91}"/>
              </a:ext>
            </a:extLst>
          </p:cNvPr>
          <p:cNvGrpSpPr/>
          <p:nvPr/>
        </p:nvGrpSpPr>
        <p:grpSpPr>
          <a:xfrm>
            <a:off x="6754179" y="3985741"/>
            <a:ext cx="3249785" cy="1617913"/>
            <a:chOff x="6754179" y="3985741"/>
            <a:chExt cx="3249785" cy="1617913"/>
          </a:xfrm>
        </p:grpSpPr>
        <p:sp>
          <p:nvSpPr>
            <p:cNvPr id="18" name="Rectangle 17"/>
            <p:cNvSpPr/>
            <p:nvPr/>
          </p:nvSpPr>
          <p:spPr>
            <a:xfrm>
              <a:off x="6754179" y="3985741"/>
              <a:ext cx="3249785" cy="1617913"/>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TextBox 18"/>
            <p:cNvSpPr txBox="1"/>
            <p:nvPr/>
          </p:nvSpPr>
          <p:spPr>
            <a:xfrm>
              <a:off x="6754179" y="4266923"/>
              <a:ext cx="3249785" cy="1055545"/>
            </a:xfrm>
            <a:prstGeom prst="rect">
              <a:avLst/>
            </a:prstGeom>
            <a:solidFill>
              <a:srgbClr val="627981"/>
            </a:solidFill>
          </p:spPr>
          <p:txBody>
            <a:bodyPr wrap="square" rtlCol="0" anchor="ctr">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rPr>
                <a:t>Spending on net exports (exports</a:t>
              </a:r>
              <a:r>
                <a:rPr kumimoji="0" lang="en-US" sz="2200" b="0" i="0" u="none" strike="noStrike" kern="1200" cap="none" spc="0" normalizeH="0" baseline="0" noProof="0" dirty="0">
                  <a:ln>
                    <a:noFill/>
                  </a:ln>
                  <a:solidFill>
                    <a:prstClr val="white"/>
                  </a:solidFill>
                  <a:effectLst/>
                  <a:uLnTx/>
                  <a:uFillTx/>
                  <a:latin typeface="Lucida Sans Unicode" panose="020B0602030504020204" pitchFamily="34" charset="0"/>
                  <a:ea typeface="+mn-ea"/>
                  <a:cs typeface="Lucida Sans Unicode" panose="020B0602030504020204" pitchFamily="34" charset="0"/>
                </a:rPr>
                <a:t>−</a:t>
              </a:r>
              <a:r>
                <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rPr>
                <a:t>imports)</a:t>
              </a:r>
            </a:p>
          </p:txBody>
        </p:sp>
      </p:grpSp>
    </p:spTree>
    <p:extLst>
      <p:ext uri="{BB962C8B-B14F-4D97-AF65-F5344CB8AC3E}">
        <p14:creationId xmlns:p14="http://schemas.microsoft.com/office/powerpoint/2010/main" val="421185297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fdab59f7-c3a7-48e5-acd8-618ce834776e" xsi:nil="true"/>
    <lcf76f155ced4ddcb4097134ff3c332f xmlns="06d9c582-05c2-476b-83d2-72ab8b1380b2">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327C35045E9A749BE72BEEA1A150D0C" ma:contentTypeVersion="12" ma:contentTypeDescription="Create a new document." ma:contentTypeScope="" ma:versionID="bba5ca8172f8fd72482d4b836006c6ac">
  <xsd:schema xmlns:xsd="http://www.w3.org/2001/XMLSchema" xmlns:xs="http://www.w3.org/2001/XMLSchema" xmlns:p="http://schemas.microsoft.com/office/2006/metadata/properties" xmlns:ns2="06d9c582-05c2-476b-83d2-72ab8b1380b2" xmlns:ns3="fdab59f7-c3a7-48e5-acd8-618ce834776e" targetNamespace="http://schemas.microsoft.com/office/2006/metadata/properties" ma:root="true" ma:fieldsID="ece3d55297cd2342a1e3baaeeaf598d6" ns2:_="" ns3:_="">
    <xsd:import namespace="06d9c582-05c2-476b-83d2-72ab8b1380b2"/>
    <xsd:import namespace="fdab59f7-c3a7-48e5-acd8-618ce834776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d9c582-05c2-476b-83d2-72ab8b1380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033b2a-f064-4877-9db0-61a81d71035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ab59f7-c3a7-48e5-acd8-618ce834776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c102bf4-6fae-482a-8201-639cb6b5c521}" ma:internalName="TaxCatchAll" ma:showField="CatchAllData" ma:web="fdab59f7-c3a7-48e5-acd8-618ce83477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7B7E539-07CF-4C54-8508-B127A58A3EFD}">
  <ds:schemaRefs>
    <ds:schemaRef ds:uri="http://schemas.microsoft.com/sharepoint/v3/contenttype/forms"/>
  </ds:schemaRefs>
</ds:datastoreItem>
</file>

<file path=customXml/itemProps2.xml><?xml version="1.0" encoding="utf-8"?>
<ds:datastoreItem xmlns:ds="http://schemas.openxmlformats.org/officeDocument/2006/customXml" ds:itemID="{7D181EA6-D0B1-4B52-B67E-20E72B3400C3}">
  <ds:schemaRefs>
    <ds:schemaRef ds:uri="http://purl.org/dc/terms/"/>
    <ds:schemaRef ds:uri="06d9c582-05c2-476b-83d2-72ab8b1380b2"/>
    <ds:schemaRef ds:uri="http://purl.org/dc/dcmitype/"/>
    <ds:schemaRef ds:uri="http://purl.org/dc/elements/1.1/"/>
    <ds:schemaRef ds:uri="http://schemas.microsoft.com/office/2006/documentManagement/types"/>
    <ds:schemaRef ds:uri="http://www.w3.org/XML/1998/namespace"/>
    <ds:schemaRef ds:uri="http://schemas.openxmlformats.org/package/2006/metadata/core-properties"/>
    <ds:schemaRef ds:uri="http://schemas.microsoft.com/office/infopath/2007/PartnerControls"/>
    <ds:schemaRef ds:uri="fdab59f7-c3a7-48e5-acd8-618ce834776e"/>
    <ds:schemaRef ds:uri="http://schemas.microsoft.com/office/2006/metadata/properties"/>
  </ds:schemaRefs>
</ds:datastoreItem>
</file>

<file path=customXml/itemProps3.xml><?xml version="1.0" encoding="utf-8"?>
<ds:datastoreItem xmlns:ds="http://schemas.openxmlformats.org/officeDocument/2006/customXml" ds:itemID="{A5C9B887-A83D-48D8-B2EB-D960E68E720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d9c582-05c2-476b-83d2-72ab8b1380b2"/>
    <ds:schemaRef ds:uri="fdab59f7-c3a7-48e5-acd8-618ce83477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8976</TotalTime>
  <Words>2200</Words>
  <Application>Microsoft Office PowerPoint</Application>
  <PresentationFormat>Widescreen</PresentationFormat>
  <Paragraphs>166</Paragraphs>
  <Slides>21</Slides>
  <Notes>16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Arial</vt:lpstr>
      <vt:lpstr>Calibri</vt:lpstr>
      <vt:lpstr>Calibri Light</vt:lpstr>
      <vt:lpstr>Century Gothic</vt:lpstr>
      <vt:lpstr>Lucida Sans Unicode</vt:lpstr>
      <vt:lpstr>Office Theme</vt:lpstr>
      <vt:lpstr>Measuring the Size of the Economy: Gross Domestic Product</vt:lpstr>
      <vt:lpstr>Introduction</vt:lpstr>
      <vt:lpstr>What Is Macroeconomics?</vt:lpstr>
      <vt:lpstr>Three Macroeconomic Goals</vt:lpstr>
      <vt:lpstr>Frameworks</vt:lpstr>
      <vt:lpstr>Policy Tools</vt:lpstr>
      <vt:lpstr>Measuring the Economy with Gross Domestic Product</vt:lpstr>
      <vt:lpstr>Three Ways to Measure GDP</vt:lpstr>
      <vt:lpstr>Measuring GDP by Demand</vt:lpstr>
      <vt:lpstr>Consumption</vt:lpstr>
      <vt:lpstr>Investment</vt:lpstr>
      <vt:lpstr>Government Spending</vt:lpstr>
      <vt:lpstr>Exports and Imports</vt:lpstr>
      <vt:lpstr>Measuring GDP by Supply</vt:lpstr>
      <vt:lpstr>Measuring GDP by the National Income Approach</vt:lpstr>
      <vt:lpstr>The Problem of Double Counting</vt:lpstr>
      <vt:lpstr>Other Ways to Measure the Economy</vt:lpstr>
      <vt:lpstr>Real World Example1</vt:lpstr>
      <vt:lpstr>Real World Example2</vt:lpstr>
      <vt:lpstr>Summary</vt:lpstr>
      <vt:lpstr>HAWKES LEARNING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Macroeconomics, 2nd Edition</dc:title>
  <dc:creator>Hawkes Learning</dc:creator>
  <cp:lastModifiedBy>Caitlin Coleman</cp:lastModifiedBy>
  <cp:revision>173</cp:revision>
  <dcterms:created xsi:type="dcterms:W3CDTF">2014-11-06T15:36:04Z</dcterms:created>
  <dcterms:modified xsi:type="dcterms:W3CDTF">2026-02-05T13:05:36Z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0x010100B327C35045E9A749BE72BEEA1A150D0C</vt:lpwstr>
  </property>
  <property fmtid="{D5CDD505-2E9C-101B-9397-08002B2CF9AE}" pid="3" name="Order">
    <vt:r8>100</vt:r8>
  </property>
  <property fmtid="{D5CDD505-2E9C-101B-9397-08002B2CF9AE}" pid="4" name="MediaServiceImageTags">
    <vt:lpwstr/>
  </property>
</Properties>
</file>