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4"/>
  </p:sldMasterIdLst>
  <p:notesMasterIdLst>
    <p:notesMasterId r:id="rId18"/>
  </p:notesMasterIdLst>
  <p:sldIdLst>
    <p:sldId id="404" r:id="rId5"/>
    <p:sldId id="386" r:id="rId6"/>
    <p:sldId id="405" r:id="rId7"/>
    <p:sldId id="406" r:id="rId8"/>
    <p:sldId id="407" r:id="rId9"/>
    <p:sldId id="408" r:id="rId10"/>
    <p:sldId id="388" r:id="rId11"/>
    <p:sldId id="390" r:id="rId12"/>
    <p:sldId id="391" r:id="rId13"/>
    <p:sldId id="392" r:id="rId14"/>
    <p:sldId id="409" r:id="rId15"/>
    <p:sldId id="410" r:id="rId16"/>
    <p:sldId id="340"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hL+Z27j9r39csa1atuDoyq2eHwu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2" clrIdx="0">
    <p:extLst>
      <p:ext uri="{19B8F6BF-5375-455C-9EA6-DF929625EA0E}">
        <p15:presenceInfo xmlns:p15="http://schemas.microsoft.com/office/powerpoint/2012/main" userId="Nathan Mirmow" providerId="None"/>
      </p:ext>
    </p:extLst>
  </p:cmAuthor>
  <p:cmAuthor id="2" name="Caitlin Coleman" initials="CC" lastIdx="7"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1199A0-E5F1-4F43-8BBF-6BB86DC89749}" v="3" dt="2026-02-05T13:07:01.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70" autoAdjust="0"/>
  </p:normalViewPr>
  <p:slideViewPr>
    <p:cSldViewPr snapToGrid="0">
      <p:cViewPr varScale="1">
        <p:scale>
          <a:sx n="93" d="100"/>
          <a:sy n="93" d="100"/>
        </p:scale>
        <p:origin x="115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9" Type="http://customschemas.google.com/relationships/presentationmetadata" Target="metadata"/><Relationship Id="rId3" Type="http://schemas.openxmlformats.org/officeDocument/2006/relationships/customXml" Target="../customXml/item3.xml"/><Relationship Id="rId21" Type="http://schemas.openxmlformats.org/officeDocument/2006/relationships/font" Target="fonts/font3.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font" Target="fonts/font1.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15T20:42:58.491" v="5" actId="6549"/>
      <pc:docMkLst>
        <pc:docMk/>
      </pc:docMkLst>
      <pc:sldChg chg="add">
        <pc:chgData name="Caitlin Coleman" userId="96f87ca1-0e64-4ae8-8d77-98757b85df0b" providerId="ADAL" clId="{DDA6BCD5-DC0D-434C-93A0-51E2BCD25B34}" dt="2026-01-15T20:42:28.858" v="1"/>
        <pc:sldMkLst>
          <pc:docMk/>
          <pc:sldMk cId="1693029773" sldId="340"/>
        </pc:sldMkLst>
      </pc:sldChg>
      <pc:sldChg chg="modSp add mod">
        <pc:chgData name="Caitlin Coleman" userId="96f87ca1-0e64-4ae8-8d77-98757b85df0b" providerId="ADAL" clId="{DDA6BCD5-DC0D-434C-93A0-51E2BCD25B34}" dt="2026-01-15T20:42:40.415" v="3" actId="20577"/>
        <pc:sldMkLst>
          <pc:docMk/>
          <pc:sldMk cId="4127424321" sldId="386"/>
        </pc:sldMkLst>
        <pc:spChg chg="mod">
          <ac:chgData name="Caitlin Coleman" userId="96f87ca1-0e64-4ae8-8d77-98757b85df0b" providerId="ADAL" clId="{DDA6BCD5-DC0D-434C-93A0-51E2BCD25B34}" dt="2026-01-15T20:42:40.415" v="3" actId="20577"/>
          <ac:spMkLst>
            <pc:docMk/>
            <pc:sldMk cId="4127424321" sldId="386"/>
            <ac:spMk id="26" creationId="{00000000-0000-0000-0000-000000000000}"/>
          </ac:spMkLst>
        </pc:spChg>
      </pc:sldChg>
      <pc:sldChg chg="add">
        <pc:chgData name="Caitlin Coleman" userId="96f87ca1-0e64-4ae8-8d77-98757b85df0b" providerId="ADAL" clId="{DDA6BCD5-DC0D-434C-93A0-51E2BCD25B34}" dt="2026-01-15T20:42:15.916" v="0"/>
        <pc:sldMkLst>
          <pc:docMk/>
          <pc:sldMk cId="635800413" sldId="388"/>
        </pc:sldMkLst>
      </pc:sldChg>
      <pc:sldChg chg="add">
        <pc:chgData name="Caitlin Coleman" userId="96f87ca1-0e64-4ae8-8d77-98757b85df0b" providerId="ADAL" clId="{DDA6BCD5-DC0D-434C-93A0-51E2BCD25B34}" dt="2026-01-15T20:42:15.916" v="0"/>
        <pc:sldMkLst>
          <pc:docMk/>
          <pc:sldMk cId="99326654" sldId="390"/>
        </pc:sldMkLst>
      </pc:sldChg>
      <pc:sldChg chg="add">
        <pc:chgData name="Caitlin Coleman" userId="96f87ca1-0e64-4ae8-8d77-98757b85df0b" providerId="ADAL" clId="{DDA6BCD5-DC0D-434C-93A0-51E2BCD25B34}" dt="2026-01-15T20:42:15.916" v="0"/>
        <pc:sldMkLst>
          <pc:docMk/>
          <pc:sldMk cId="385099118" sldId="391"/>
        </pc:sldMkLst>
      </pc:sldChg>
      <pc:sldChg chg="add">
        <pc:chgData name="Caitlin Coleman" userId="96f87ca1-0e64-4ae8-8d77-98757b85df0b" providerId="ADAL" clId="{DDA6BCD5-DC0D-434C-93A0-51E2BCD25B34}" dt="2026-01-15T20:42:15.916" v="0"/>
        <pc:sldMkLst>
          <pc:docMk/>
          <pc:sldMk cId="1935889977" sldId="392"/>
        </pc:sldMkLst>
      </pc:sldChg>
      <pc:sldChg chg="add">
        <pc:chgData name="Caitlin Coleman" userId="96f87ca1-0e64-4ae8-8d77-98757b85df0b" providerId="ADAL" clId="{DDA6BCD5-DC0D-434C-93A0-51E2BCD25B34}" dt="2026-01-15T20:42:15.916" v="0"/>
        <pc:sldMkLst>
          <pc:docMk/>
          <pc:sldMk cId="20454738" sldId="404"/>
        </pc:sldMkLst>
      </pc:sldChg>
      <pc:sldChg chg="add">
        <pc:chgData name="Caitlin Coleman" userId="96f87ca1-0e64-4ae8-8d77-98757b85df0b" providerId="ADAL" clId="{DDA6BCD5-DC0D-434C-93A0-51E2BCD25B34}" dt="2026-01-15T20:42:15.916" v="0"/>
        <pc:sldMkLst>
          <pc:docMk/>
          <pc:sldMk cId="0" sldId="405"/>
        </pc:sldMkLst>
      </pc:sldChg>
      <pc:sldChg chg="add">
        <pc:chgData name="Caitlin Coleman" userId="96f87ca1-0e64-4ae8-8d77-98757b85df0b" providerId="ADAL" clId="{DDA6BCD5-DC0D-434C-93A0-51E2BCD25B34}" dt="2026-01-15T20:42:15.916" v="0"/>
        <pc:sldMkLst>
          <pc:docMk/>
          <pc:sldMk cId="2232668224" sldId="406"/>
        </pc:sldMkLst>
      </pc:sldChg>
      <pc:sldChg chg="add">
        <pc:chgData name="Caitlin Coleman" userId="96f87ca1-0e64-4ae8-8d77-98757b85df0b" providerId="ADAL" clId="{DDA6BCD5-DC0D-434C-93A0-51E2BCD25B34}" dt="2026-01-15T20:42:15.916" v="0"/>
        <pc:sldMkLst>
          <pc:docMk/>
          <pc:sldMk cId="869984221" sldId="407"/>
        </pc:sldMkLst>
      </pc:sldChg>
      <pc:sldChg chg="add">
        <pc:chgData name="Caitlin Coleman" userId="96f87ca1-0e64-4ae8-8d77-98757b85df0b" providerId="ADAL" clId="{DDA6BCD5-DC0D-434C-93A0-51E2BCD25B34}" dt="2026-01-15T20:42:15.916" v="0"/>
        <pc:sldMkLst>
          <pc:docMk/>
          <pc:sldMk cId="0" sldId="408"/>
        </pc:sldMkLst>
      </pc:sldChg>
      <pc:sldChg chg="modSp add mod">
        <pc:chgData name="Caitlin Coleman" userId="96f87ca1-0e64-4ae8-8d77-98757b85df0b" providerId="ADAL" clId="{DDA6BCD5-DC0D-434C-93A0-51E2BCD25B34}" dt="2026-01-15T20:42:53.114" v="4" actId="6549"/>
        <pc:sldMkLst>
          <pc:docMk/>
          <pc:sldMk cId="3087246757" sldId="409"/>
        </pc:sldMkLst>
        <pc:spChg chg="mod">
          <ac:chgData name="Caitlin Coleman" userId="96f87ca1-0e64-4ae8-8d77-98757b85df0b" providerId="ADAL" clId="{DDA6BCD5-DC0D-434C-93A0-51E2BCD25B34}" dt="2026-01-15T20:42:53.114" v="4" actId="6549"/>
          <ac:spMkLst>
            <pc:docMk/>
            <pc:sldMk cId="3087246757" sldId="409"/>
            <ac:spMk id="26" creationId="{D325EFBF-4A4B-3AFE-4307-05B5C91B0ACC}"/>
          </ac:spMkLst>
        </pc:spChg>
      </pc:sldChg>
      <pc:sldChg chg="modSp add mod">
        <pc:chgData name="Caitlin Coleman" userId="96f87ca1-0e64-4ae8-8d77-98757b85df0b" providerId="ADAL" clId="{DDA6BCD5-DC0D-434C-93A0-51E2BCD25B34}" dt="2026-01-15T20:42:58.491" v="5" actId="6549"/>
        <pc:sldMkLst>
          <pc:docMk/>
          <pc:sldMk cId="1967339445" sldId="410"/>
        </pc:sldMkLst>
        <pc:spChg chg="mod">
          <ac:chgData name="Caitlin Coleman" userId="96f87ca1-0e64-4ae8-8d77-98757b85df0b" providerId="ADAL" clId="{DDA6BCD5-DC0D-434C-93A0-51E2BCD25B34}" dt="2026-01-15T20:42:58.491" v="5" actId="6549"/>
          <ac:spMkLst>
            <pc:docMk/>
            <pc:sldMk cId="1967339445" sldId="410"/>
            <ac:spMk id="26" creationId="{3BFFBF54-B6D0-F93C-A520-DCBC29EA3D5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533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11FC9-9B78-1441-02D8-6965F7F99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28BE1-7779-D47A-C787-3A33B096902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443BE54-C193-F40A-F089-86DD1E5FC076}"/>
              </a:ext>
            </a:extLst>
          </p:cNvPr>
          <p:cNvSpPr>
            <a:spLocks noGrp="1"/>
          </p:cNvSpPr>
          <p:nvPr>
            <p:ph type="body" idx="1"/>
          </p:nvPr>
        </p:nvSpPr>
        <p:spPr/>
        <p:txBody>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endParaRPr lang="en-US" dirty="0"/>
          </a:p>
        </p:txBody>
      </p:sp>
      <p:sp>
        <p:nvSpPr>
          <p:cNvPr id="4" name="Slide Number Placeholder 3">
            <a:extLst>
              <a:ext uri="{FF2B5EF4-FFF2-40B4-BE49-F238E27FC236}">
                <a16:creationId xmlns:a16="http://schemas.microsoft.com/office/drawing/2014/main" id="{19674588-10F9-2B0F-EDC5-AE86DFF1BE4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0475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35D58242-9C7D-CE44-42D9-296E057F435E}"/>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3B41626F-E3BF-D30F-7A02-7ECCD39ABF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p:txBody>
      </p:sp>
      <p:sp>
        <p:nvSpPr>
          <p:cNvPr id="117" name="Google Shape;117;g94591cd2a1_0_5:notes">
            <a:extLst>
              <a:ext uri="{FF2B5EF4-FFF2-40B4-BE49-F238E27FC236}">
                <a16:creationId xmlns:a16="http://schemas.microsoft.com/office/drawing/2014/main" id="{C7F0016E-1094-A344-3266-844E97DC45F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572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1F6B58C7-1DAF-42BA-C285-0D132C66D6CC}"/>
            </a:ext>
          </a:extLst>
        </p:cNvPr>
        <p:cNvGrpSpPr/>
        <p:nvPr/>
      </p:nvGrpSpPr>
      <p:grpSpPr>
        <a:xfrm>
          <a:off x="0" y="0"/>
          <a:ext cx="0" cy="0"/>
          <a:chOff x="0" y="0"/>
          <a:chExt cx="0" cy="0"/>
        </a:xfrm>
      </p:grpSpPr>
      <p:sp>
        <p:nvSpPr>
          <p:cNvPr id="116" name="Google Shape;116;g94591cd2a1_0_5:notes">
            <a:extLst>
              <a:ext uri="{FF2B5EF4-FFF2-40B4-BE49-F238E27FC236}">
                <a16:creationId xmlns:a16="http://schemas.microsoft.com/office/drawing/2014/main" id="{05410CFB-9602-2183-3D5C-E0DAAE0B6DB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17" name="Google Shape;117;g94591cd2a1_0_5:notes">
            <a:extLst>
              <a:ext uri="{FF2B5EF4-FFF2-40B4-BE49-F238E27FC236}">
                <a16:creationId xmlns:a16="http://schemas.microsoft.com/office/drawing/2014/main" id="{53425523-260C-D405-DA69-8AFE198B4D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6222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8940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6589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13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79922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92621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5438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0019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11592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88505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0754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22749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0099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01008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15492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41105853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A52AF-DE76-FD45-B693-9BA98AFF44B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A7F0FA5-1509-8398-0A62-FD4C250FF266}"/>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5545AD77-9B24-6F5C-38C2-6B03204E7485}"/>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4A7D381A-A0C3-E09D-D8C7-11E0E7751983}"/>
              </a:ext>
            </a:extLst>
          </p:cNvPr>
          <p:cNvSpPr txBox="1">
            <a:spLocks noGrp="1"/>
          </p:cNvSpPr>
          <p:nvPr>
            <p:ph type="title" idx="4294967295"/>
          </p:nvPr>
        </p:nvSpPr>
        <p:spPr>
          <a:xfrm>
            <a:off x="1524000" y="2294954"/>
            <a:ext cx="9144000"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defTabSz="457200">
              <a:lnSpc>
                <a:spcPct val="100000"/>
              </a:lnSpc>
              <a:spcBef>
                <a:spcPts val="0"/>
              </a:spcBef>
              <a:defRPr/>
            </a:pPr>
            <a:r>
              <a:rPr lang="en-US" sz="4800" dirty="0">
                <a:solidFill>
                  <a:schemeClr val="dk1"/>
                </a:solidFill>
                <a:latin typeface="Century Gothic"/>
                <a:ea typeface="Century Gothic"/>
                <a:cs typeface="Century Gothic"/>
                <a:sym typeface="Century Gothic"/>
              </a:rPr>
              <a:t>Adjusting Nominal Values to Real Values</a:t>
            </a:r>
            <a:endParaRPr kumimoji="0" lang="en-US" sz="4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14" name="Straight Connector 13">
            <a:extLst>
              <a:ext uri="{FF2B5EF4-FFF2-40B4-BE49-F238E27FC236}">
                <a16:creationId xmlns:a16="http://schemas.microsoft.com/office/drawing/2014/main" id="{0EBB2FB7-CDAE-DBA9-D681-328CA438DAFA}"/>
              </a:ex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8E10893-3B82-595D-B34C-749429B48706}"/>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0454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business cycle runs from the height of the economy to the lowest point and back to the peak.">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business cycle runs from the height of the economy to the lowest point and back to the peak.</a:t>
              </a:r>
            </a:p>
          </p:txBody>
        </p:sp>
      </p:grpSp>
      <p:grpSp>
        <p:nvGrpSpPr>
          <p:cNvPr id="28" name="Group 27" descr="A recession lasts from peak to trough.">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recession lasts from peak to trough.</a:t>
              </a:r>
            </a:p>
          </p:txBody>
        </p:sp>
      </p:grpSp>
      <p:grpSp>
        <p:nvGrpSpPr>
          <p:cNvPr id="18" name="Group 17" descr="An economic upswing lasts from trough to peak.">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economic upswing lasts from trough to peak. </a:t>
              </a:r>
            </a:p>
          </p:txBody>
        </p:sp>
      </p:grpSp>
      <p:grpSp>
        <p:nvGrpSpPr>
          <p:cNvPr id="20" name="Group 19" descr="A longer and deeper decline is a depress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longer and deeper decline is a depression.</a:t>
              </a:r>
            </a:p>
          </p:txBody>
        </p:sp>
      </p:grpSp>
    </p:spTree>
    <p:extLst>
      <p:ext uri="{BB962C8B-B14F-4D97-AF65-F5344CB8AC3E}">
        <p14:creationId xmlns:p14="http://schemas.microsoft.com/office/powerpoint/2010/main" val="1935889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D301C-80CE-8D93-3E9A-AF85BB437E93}"/>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D325EFBF-4A4B-3AFE-4307-05B5C91B0AC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defTabSz="457200">
              <a:lnSpc>
                <a:spcPct val="100000"/>
              </a:lnSpc>
              <a:spcBef>
                <a:spcPts val="0"/>
              </a:spcBef>
              <a:defRPr/>
            </a:pPr>
            <a:r>
              <a:rPr lang="en-US" sz="3000" dirty="0">
                <a:solidFill>
                  <a:schemeClr val="dk1"/>
                </a:solidFill>
                <a:latin typeface="Century Gothic"/>
                <a:ea typeface="Century Gothic"/>
                <a:cs typeface="Century Gothic"/>
                <a:sym typeface="Century Gothic"/>
              </a:rPr>
              <a:t>Real World Example</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FF2B5EF4-FFF2-40B4-BE49-F238E27FC236}">
                <a16:creationId xmlns:a16="http://schemas.microsoft.com/office/drawing/2014/main" id="{BF9C3359-10A8-B68B-383F-5150B9B051E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history tells us, recessions come and go, and with them come ebbs and flows in the job market. Do you know people who lost their jobs due to a decline in real GDP? How did that impact them? How do you think you would react if this happened to you?">
            <a:extLst>
              <a:ext uri="{FF2B5EF4-FFF2-40B4-BE49-F238E27FC236}">
                <a16:creationId xmlns:a16="http://schemas.microsoft.com/office/drawing/2014/main" id="{1210CBB4-433C-BF8F-4133-7A5AEAA9A251}"/>
              </a:ext>
            </a:extLst>
          </p:cNvPr>
          <p:cNvGrpSpPr/>
          <p:nvPr/>
        </p:nvGrpSpPr>
        <p:grpSpPr>
          <a:xfrm>
            <a:off x="2066922" y="1585568"/>
            <a:ext cx="8058155" cy="1547926"/>
            <a:chOff x="542922" y="1736762"/>
            <a:chExt cx="8058155" cy="1547926"/>
          </a:xfrm>
          <a:solidFill>
            <a:srgbClr val="627981"/>
          </a:solidFill>
        </p:grpSpPr>
        <p:sp>
          <p:nvSpPr>
            <p:cNvPr id="16" name="Rectangle 15">
              <a:extLst>
                <a:ext uri="{FF2B5EF4-FFF2-40B4-BE49-F238E27FC236}">
                  <a16:creationId xmlns:a16="http://schemas.microsoft.com/office/drawing/2014/main" id="{F9876F14-F226-5326-0626-0847F8ADD4A2}"/>
                </a:ext>
              </a:extLst>
            </p:cNvPr>
            <p:cNvSpPr/>
            <p:nvPr/>
          </p:nvSpPr>
          <p:spPr>
            <a:xfrm>
              <a:off x="542923" y="1736762"/>
              <a:ext cx="8058154" cy="15479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21D607B-A379-8A24-742C-19026EBBA0D7}"/>
                </a:ext>
              </a:extLst>
            </p:cNvPr>
            <p:cNvSpPr txBox="1"/>
            <p:nvPr/>
          </p:nvSpPr>
          <p:spPr>
            <a:xfrm>
              <a:off x="542922" y="1783329"/>
              <a:ext cx="7961981"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p>
          </p:txBody>
        </p:sp>
      </p:gr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185815" y="3429000"/>
            <a:ext cx="5820369" cy="2883621"/>
          </a:xfrm>
          <a:prstGeom prst="rect">
            <a:avLst/>
          </a:prstGeom>
        </p:spPr>
      </p:pic>
    </p:spTree>
    <p:extLst>
      <p:ext uri="{BB962C8B-B14F-4D97-AF65-F5344CB8AC3E}">
        <p14:creationId xmlns:p14="http://schemas.microsoft.com/office/powerpoint/2010/main" val="3087246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A9118-1B4C-B24D-8A9A-E458237F3B5F}"/>
            </a:ext>
          </a:extLst>
        </p:cNvPr>
        <p:cNvGrpSpPr/>
        <p:nvPr/>
      </p:nvGrpSpPr>
      <p:grpSpPr>
        <a:xfrm>
          <a:off x="0" y="0"/>
          <a:ext cx="0" cy="0"/>
          <a:chOff x="0" y="0"/>
          <a:chExt cx="0" cy="0"/>
        </a:xfrm>
      </p:grpSpPr>
      <p:sp>
        <p:nvSpPr>
          <p:cNvPr id="26" name="Title 25">
            <a:extLst>
              <a:ext uri="{FF2B5EF4-FFF2-40B4-BE49-F238E27FC236}">
                <a16:creationId xmlns:a16="http://schemas.microsoft.com/office/drawing/2014/main" id="{3BFFBF54-B6D0-F93C-A520-DCBC29EA3D51}"/>
              </a:ext>
            </a:extLst>
          </p:cNvPr>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16" name="Straight Connector 15">
            <a:extLst>
              <a:ext uri="{FF2B5EF4-FFF2-40B4-BE49-F238E27FC236}">
                <a16:creationId xmlns:a16="http://schemas.microsoft.com/office/drawing/2014/main" id="{9974979E-5747-5F39-632B-B664316A64D3}"/>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9CF2490-156E-8A97-2D11-5A80685DD14A}"/>
              </a:ext>
            </a:extLst>
          </p:cNvPr>
          <p:cNvSpPr txBox="1"/>
          <p:nvPr/>
        </p:nvSpPr>
        <p:spPr>
          <a:xfrm>
            <a:off x="1459469" y="1451808"/>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nominal value </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of an economic statistic is the commonly announced value.</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real value </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is the value after adjusting for changes in inflation. </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In the long term, U.S. real GDP has increased dramatically, but GDP has not increased by the same amount each year. </a:t>
            </a:r>
          </a:p>
          <a:p>
            <a:pPr marL="101600" marR="0" lvl="0" indent="0" algn="l" defTabSz="457200" rtl="0" eaLnBrk="1" fontAlgn="auto" latinLnBrk="0" hangingPunct="1">
              <a:lnSpc>
                <a:spcPct val="100000"/>
              </a:lnSpc>
              <a:spcBef>
                <a:spcPts val="0"/>
              </a:spcBef>
              <a:spcAft>
                <a:spcPts val="0"/>
              </a:spcAft>
              <a:buClr>
                <a:prstClr val="white"/>
              </a:buClr>
              <a:buSzPts val="2000"/>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endParaRPr>
          </a:p>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speeding up and slowing down of GDP growth represents the business cycle with periods of economic highs and lows.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33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examining economic statistics, it's crucial to know how the data was measured and if it's been distorted by inflation.">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examining economic statistics, it's crucial to know how the data was measured and if it's been distorted by inflation.</a:t>
              </a:r>
            </a:p>
          </p:txBody>
        </p:sp>
      </p:grpSp>
      <p:grpSp>
        <p:nvGrpSpPr>
          <p:cNvPr id="28" name="Group 27" descr="It's difficult to determine if a rise in GDP is due mainly to a rise in the overall level of prices or to a rise in quantities of goods produced.">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It's difficult to determine if a rise in GDP is due mainly to a rise in the overall level of prices or to a rise in quantities of goods produced.</a:t>
              </a:r>
            </a:p>
          </p:txBody>
        </p:sp>
      </p:grpSp>
      <p:grpSp>
        <p:nvGrpSpPr>
          <p:cNvPr id="18" name="Group 17" descr="The nominal value of any economic statistic means that we measure the statistic in terms of actual prices that exist at the time.">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nominal value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 any economic statistic means that we measure the statistic in terms of actual prices that exist at the time.</a:t>
              </a:r>
            </a:p>
          </p:txBody>
        </p:sp>
      </p:grpSp>
      <p:grpSp>
        <p:nvGrpSpPr>
          <p:cNvPr id="20" name="Group 19" descr="The real value refers to the same statistic after it has been adjusted for inflation.">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real value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2" name="Title 25">
            <a:extLst>
              <a:ext uri="{FF2B5EF4-FFF2-40B4-BE49-F238E27FC236}">
                <a16:creationId xmlns:a16="http://schemas.microsoft.com/office/drawing/2014/main" id="{D6CBA0F1-28EA-EE7A-1CCC-936ABA5CD71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Nominal and Real GDP</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A526A56C-97E1-8BA1-5EAB-CDDA176E5C5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Nominal GDP is equal to the quantity of every good or service produced, multiplied by the price at which it was sold, summed up for all goods and services.">
            <a:extLst>
              <a:ext uri="{FF2B5EF4-FFF2-40B4-BE49-F238E27FC236}">
                <a16:creationId xmlns:a16="http://schemas.microsoft.com/office/drawing/2014/main" id="{21A5CADD-5558-477B-D389-0CF7BEFF5336}"/>
              </a:ext>
            </a:extLst>
          </p:cNvPr>
          <p:cNvGrpSpPr/>
          <p:nvPr/>
        </p:nvGrpSpPr>
        <p:grpSpPr>
          <a:xfrm>
            <a:off x="2067068" y="1667704"/>
            <a:ext cx="8058154" cy="1113698"/>
            <a:chOff x="542923" y="1736761"/>
            <a:chExt cx="8058154" cy="1113698"/>
          </a:xfrm>
          <a:solidFill>
            <a:srgbClr val="627981"/>
          </a:solidFill>
        </p:grpSpPr>
        <p:sp>
          <p:nvSpPr>
            <p:cNvPr id="7" name="Rectangle 6">
              <a:extLst>
                <a:ext uri="{FF2B5EF4-FFF2-40B4-BE49-F238E27FC236}">
                  <a16:creationId xmlns:a16="http://schemas.microsoft.com/office/drawing/2014/main" id="{119FA2A6-DE28-6E55-CFF1-74206C876EE0}"/>
                </a:ext>
              </a:extLst>
            </p:cNvPr>
            <p:cNvSpPr/>
            <p:nvPr/>
          </p:nvSpPr>
          <p:spPr>
            <a:xfrm>
              <a:off x="542923" y="1736761"/>
              <a:ext cx="8058154" cy="11136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434D41E-5B45-50A0-298A-CEA4C89D7992}"/>
                </a:ext>
              </a:extLst>
            </p:cNvPr>
            <p:cNvSpPr txBox="1"/>
            <p:nvPr/>
          </p:nvSpPr>
          <p:spPr>
            <a:xfrm>
              <a:off x="542923" y="1782589"/>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Nominal GDP is equal to the quantity of every good or service produced, multiplied by the price at which it was sold, summed up for all goods and services.</a:t>
              </a:r>
            </a:p>
          </p:txBody>
        </p:sp>
      </p:grpSp>
      <p:grpSp>
        <p:nvGrpSpPr>
          <p:cNvPr id="12" name="Group 11" descr="Real GDP is equal to nominal GDP divided by the price index, also known as the GDP deflator.">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 GDP is equal to nominal GDP divided by the price index, also known as the GDP deflator.</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194499A0-D469-5242-6E75-18E1FB48F92F}"/>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8D1C1060-3A1A-DD16-9BB2-5E674706FCED}"/>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1</a:t>
            </a:r>
            <a:endParaRPr lang="en-US" sz="3000" baseline="-25000" dirty="0"/>
          </a:p>
        </p:txBody>
      </p:sp>
      <p:cxnSp>
        <p:nvCxnSpPr>
          <p:cNvPr id="3" name="Straight Connector 2">
            <a:extLst>
              <a:ext uri="{FF2B5EF4-FFF2-40B4-BE49-F238E27FC236}">
                <a16:creationId xmlns:a16="http://schemas.microsoft.com/office/drawing/2014/main" id="{AFFAEF35-44B1-E78B-B1A4-8EC71084A7E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GDP deflator is a price index measuring the average prices of all final goods and services included in the economy.">
            <a:extLst>
              <a:ext uri="{FF2B5EF4-FFF2-40B4-BE49-F238E27FC236}">
                <a16:creationId xmlns:a16="http://schemas.microsoft.com/office/drawing/2014/main" id="{F0342647-3BFC-20D5-9D48-92B9FC62747E}"/>
              </a:ext>
            </a:extLst>
          </p:cNvPr>
          <p:cNvGrpSpPr/>
          <p:nvPr/>
        </p:nvGrpSpPr>
        <p:grpSpPr>
          <a:xfrm>
            <a:off x="2067067" y="1795801"/>
            <a:ext cx="8058152" cy="806931"/>
            <a:chOff x="542923" y="1736761"/>
            <a:chExt cx="8058154" cy="806931"/>
          </a:xfrm>
          <a:solidFill>
            <a:srgbClr val="627981"/>
          </a:solidFill>
        </p:grpSpPr>
        <p:sp>
          <p:nvSpPr>
            <p:cNvPr id="7" name="Rectangle 6">
              <a:extLst>
                <a:ext uri="{FF2B5EF4-FFF2-40B4-BE49-F238E27FC236}">
                  <a16:creationId xmlns:a16="http://schemas.microsoft.com/office/drawing/2014/main" id="{2D572B62-3C9C-8655-64AF-6E27DB29E51E}"/>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1C58883-DF45-A2E9-4A02-4E2A6EB8381E}"/>
                </a:ext>
              </a:extLst>
            </p:cNvPr>
            <p:cNvSpPr txBox="1"/>
            <p:nvPr/>
          </p:nvSpPr>
          <p:spPr>
            <a:xfrm>
              <a:off x="542923" y="1782589"/>
              <a:ext cx="7807571" cy="707886"/>
            </a:xfrm>
            <a:prstGeom prst="rect">
              <a:avLst/>
            </a:prstGeom>
            <a:grpFill/>
          </p:spPr>
          <p:txBody>
            <a:bodyPr wrap="square" rtlCol="0">
              <a:spAutoFit/>
            </a:bodyPr>
            <a:lstStyle/>
            <a:p>
              <a:pPr marL="457200" marR="0" lvl="0" indent="-355600" algn="l" defTabSz="457200" rtl="0" eaLnBrk="1" fontAlgn="auto" latinLnBrk="0" hangingPunct="1">
                <a:lnSpc>
                  <a:spcPct val="100000"/>
                </a:lnSpc>
                <a:spcBef>
                  <a:spcPts val="0"/>
                </a:spcBef>
                <a:spcAft>
                  <a:spcPts val="0"/>
                </a:spcAft>
                <a:buClr>
                  <a:prstClr val="white"/>
                </a:buClr>
                <a:buSzPts val="20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GDP deflator </a:t>
              </a: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is a price index measuring the average prices of all final goods and services included in the economy.</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5" name="Picture 4" descr="GDP deflator equals nominal GDP divided by real GDP all multiplied by 100.">
            <a:extLst>
              <a:ext uri="{FF2B5EF4-FFF2-40B4-BE49-F238E27FC236}">
                <a16:creationId xmlns:a16="http://schemas.microsoft.com/office/drawing/2014/main" id="{03A18AB8-1E27-6C55-8C08-9CBF442E31CD}"/>
              </a:ext>
            </a:extLst>
          </p:cNvPr>
          <p:cNvPicPr>
            <a:picLocks noChangeAspect="1"/>
          </p:cNvPicPr>
          <p:nvPr/>
        </p:nvPicPr>
        <p:blipFill>
          <a:blip r:embed="rId3"/>
          <a:srcRect l="1334" r="1105"/>
          <a:stretch>
            <a:fillRect/>
          </a:stretch>
        </p:blipFill>
        <p:spPr>
          <a:xfrm>
            <a:off x="2067067" y="3055706"/>
            <a:ext cx="8058152" cy="1097328"/>
          </a:xfrm>
          <a:prstGeom prst="rect">
            <a:avLst/>
          </a:prstGeom>
        </p:spPr>
      </p:pic>
      <p:pic>
        <p:nvPicPr>
          <p:cNvPr id="10" name="Picture 9" descr="real GDP equals nominal GDP divided by price index divided by 100.">
            <a:extLst>
              <a:ext uri="{FF2B5EF4-FFF2-40B4-BE49-F238E27FC236}">
                <a16:creationId xmlns:a16="http://schemas.microsoft.com/office/drawing/2014/main" id="{01F8302B-7466-5BAE-F0CF-CEC8F5B22365}"/>
              </a:ext>
            </a:extLst>
          </p:cNvPr>
          <p:cNvPicPr>
            <a:picLocks noChangeAspect="1"/>
          </p:cNvPicPr>
          <p:nvPr/>
        </p:nvPicPr>
        <p:blipFill>
          <a:blip r:embed="rId4"/>
          <a:srcRect l="1057" r="1106"/>
          <a:stretch>
            <a:fillRect/>
          </a:stretch>
        </p:blipFill>
        <p:spPr>
          <a:xfrm>
            <a:off x="2067067" y="4252051"/>
            <a:ext cx="8058152" cy="1130580"/>
          </a:xfrm>
          <a:prstGeom prst="rect">
            <a:avLst/>
          </a:prstGeom>
        </p:spPr>
      </p:pic>
    </p:spTree>
    <p:extLst>
      <p:ext uri="{BB962C8B-B14F-4D97-AF65-F5344CB8AC3E}">
        <p14:creationId xmlns:p14="http://schemas.microsoft.com/office/powerpoint/2010/main" val="2232668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384BA06A-BA4D-5D49-8BA1-41E4E2312CB4}"/>
            </a:ext>
          </a:extLst>
        </p:cNvPr>
        <p:cNvGrpSpPr/>
        <p:nvPr/>
      </p:nvGrpSpPr>
      <p:grpSpPr>
        <a:xfrm>
          <a:off x="0" y="0"/>
          <a:ext cx="0" cy="0"/>
          <a:chOff x="0" y="0"/>
          <a:chExt cx="0" cy="0"/>
        </a:xfrm>
      </p:grpSpPr>
      <p:sp>
        <p:nvSpPr>
          <p:cNvPr id="2" name="Title 25">
            <a:extLst>
              <a:ext uri="{FF2B5EF4-FFF2-40B4-BE49-F238E27FC236}">
                <a16:creationId xmlns:a16="http://schemas.microsoft.com/office/drawing/2014/main" id="{F48286C9-F9B5-C6C0-37F7-BEEEC05FF0D8}"/>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spcBef>
                <a:spcPts val="0"/>
              </a:spcBef>
            </a:pPr>
            <a:r>
              <a:rPr lang="en-US" sz="3000" dirty="0">
                <a:solidFill>
                  <a:schemeClr val="dk1"/>
                </a:solidFill>
                <a:latin typeface="Century Gothic"/>
                <a:ea typeface="Century Gothic"/>
                <a:cs typeface="Century Gothic"/>
                <a:sym typeface="Century Gothic"/>
              </a:rPr>
              <a:t>GDP Deflator</a:t>
            </a:r>
            <a:r>
              <a:rPr lang="en-US" sz="3000" baseline="-25000" dirty="0">
                <a:solidFill>
                  <a:schemeClr val="dk1"/>
                </a:solidFill>
                <a:latin typeface="Century Gothic"/>
                <a:ea typeface="Century Gothic"/>
                <a:cs typeface="Century Gothic"/>
                <a:sym typeface="Century Gothic"/>
              </a:rPr>
              <a:t>2</a:t>
            </a:r>
            <a:endParaRPr lang="en-US" sz="3000" baseline="-25000" dirty="0"/>
          </a:p>
        </p:txBody>
      </p:sp>
      <p:cxnSp>
        <p:nvCxnSpPr>
          <p:cNvPr id="3" name="Straight Connector 2">
            <a:extLst>
              <a:ext uri="{FF2B5EF4-FFF2-40B4-BE49-F238E27FC236}">
                <a16:creationId xmlns:a16="http://schemas.microsoft.com/office/drawing/2014/main" id="{59379CCF-D85E-F471-C70C-5AD1BA505F4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of the GDP deflator over time.">
            <a:extLst>
              <a:ext uri="{FF2B5EF4-FFF2-40B4-BE49-F238E27FC236}">
                <a16:creationId xmlns:a16="http://schemas.microsoft.com/office/drawing/2014/main" id="{0F1ED8ED-DCE6-73C2-C966-C1F7373FB2B4}"/>
              </a:ext>
            </a:extLst>
          </p:cNvPr>
          <p:cNvPicPr>
            <a:picLocks noChangeAspect="1"/>
          </p:cNvPicPr>
          <p:nvPr/>
        </p:nvPicPr>
        <p:blipFill rotWithShape="1">
          <a:blip r:embed="rId3"/>
          <a:srcRect l="3460" t="6166" r="1245" b="1956"/>
          <a:stretch/>
        </p:blipFill>
        <p:spPr>
          <a:xfrm>
            <a:off x="2066924" y="1429541"/>
            <a:ext cx="8032956" cy="4399607"/>
          </a:xfrm>
          <a:prstGeom prst="rect">
            <a:avLst/>
          </a:prstGeom>
        </p:spPr>
      </p:pic>
      <p:grpSp>
        <p:nvGrpSpPr>
          <p:cNvPr id="6" name="Group 5" descr="The GDP deflator from 1960 to 2020.">
            <a:extLst>
              <a:ext uri="{FF2B5EF4-FFF2-40B4-BE49-F238E27FC236}">
                <a16:creationId xmlns:a16="http://schemas.microsoft.com/office/drawing/2014/main" id="{DB83E353-E027-029F-1634-3E2C62553F97}"/>
              </a:ext>
            </a:extLst>
          </p:cNvPr>
          <p:cNvGrpSpPr/>
          <p:nvPr/>
        </p:nvGrpSpPr>
        <p:grpSpPr>
          <a:xfrm>
            <a:off x="2066924" y="6051071"/>
            <a:ext cx="8058152" cy="550452"/>
            <a:chOff x="542923" y="1736761"/>
            <a:chExt cx="8058154" cy="806931"/>
          </a:xfrm>
          <a:solidFill>
            <a:srgbClr val="627981"/>
          </a:solidFill>
        </p:grpSpPr>
        <p:sp>
          <p:nvSpPr>
            <p:cNvPr id="7" name="Rectangle 6">
              <a:extLst>
                <a:ext uri="{FF2B5EF4-FFF2-40B4-BE49-F238E27FC236}">
                  <a16:creationId xmlns:a16="http://schemas.microsoft.com/office/drawing/2014/main" id="{62287D0B-7EF0-B8A7-E934-BA2AE2638BEC}"/>
                </a:ext>
              </a:extLst>
            </p:cNvPr>
            <p:cNvSpPr/>
            <p:nvPr/>
          </p:nvSpPr>
          <p:spPr>
            <a:xfrm>
              <a:off x="542923" y="1736761"/>
              <a:ext cx="8058154" cy="806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A247FD1-0506-08E8-EFF4-2538C2FA0120}"/>
                </a:ext>
              </a:extLst>
            </p:cNvPr>
            <p:cNvSpPr txBox="1"/>
            <p:nvPr/>
          </p:nvSpPr>
          <p:spPr>
            <a:xfrm>
              <a:off x="668071" y="1926583"/>
              <a:ext cx="7807571" cy="400110"/>
            </a:xfrm>
            <a:prstGeom prst="rect">
              <a:avLst/>
            </a:prstGeom>
            <a:grpFill/>
          </p:spPr>
          <p:txBody>
            <a:bodyPr wrap="square" rtlCol="0" anchor="ctr">
              <a:spAutoFit/>
            </a:bodyPr>
            <a:lstStyle/>
            <a:p>
              <a:pPr marL="101600" marR="0" lvl="0" indent="0" algn="ctr" defTabSz="457200" rtl="0" eaLnBrk="1" fontAlgn="auto" latinLnBrk="0" hangingPunct="1">
                <a:lnSpc>
                  <a:spcPct val="100000"/>
                </a:lnSpc>
                <a:spcBef>
                  <a:spcPts val="0"/>
                </a:spcBef>
                <a:spcAft>
                  <a:spcPts val="0"/>
                </a:spcAft>
                <a:buClr>
                  <a:prstClr val="white"/>
                </a:buClr>
                <a:buSzPts val="2000"/>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The GDP deflator from 1960 to 2020.</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869984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le 25">
            <a:extLst>
              <a:ext uri="{FF2B5EF4-FFF2-40B4-BE49-F238E27FC236}">
                <a16:creationId xmlns:a16="http://schemas.microsoft.com/office/drawing/2014/main" id="{B432961A-4C92-51F3-2153-533C05A93B91}"/>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AEF8748E-047B-D135-1724-5CA26FDE1DAA}"/>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Whenever you compute a statistic in real terms instead of nominal terms across a period of time, one year/period plays a special role.">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Whenever you compute a statistic in real terms instead of nominal terms across a period of time, one year/period plays a special role.</a:t>
              </a:r>
            </a:p>
          </p:txBody>
        </p:sp>
      </p:grpSp>
      <p:grpSp>
        <p:nvGrpSpPr>
          <p:cNvPr id="15" name="Group 14" descr="We use the prices in the base year to compute the real statistic.">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use the prices in the base year to compute the real statistic.</a:t>
              </a:r>
            </a:p>
          </p:txBody>
        </p:sp>
      </p:grpSp>
      <p:grpSp>
        <p:nvGrpSpPr>
          <p:cNvPr id="21" name="Group 20" descr="To calculate real GDP, we take the quantities of goods and services produced in each year and multiply them by their base year price.">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calculate real GDP, we take the quantities of goods and services produced in each year and multiply them by their base year price.</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4" name="Title 25">
            <a:extLst>
              <a:ext uri="{FF2B5EF4-FFF2-40B4-BE49-F238E27FC236}">
                <a16:creationId xmlns:a16="http://schemas.microsoft.com/office/drawing/2014/main" id="{0539CB90-E360-96BF-6500-45A7F4478ACA}"/>
              </a:ext>
            </a:extLst>
          </p:cNvPr>
          <p:cNvSpPr txBox="1">
            <a:spLocks noGrp="1"/>
          </p:cNvSpPr>
          <p:nvPr>
            <p:ph type="title" idx="4294967295"/>
          </p:nvPr>
        </p:nvSpPr>
        <p:spPr>
          <a:xfrm>
            <a:off x="1524000" y="453220"/>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The Role of the Base Year</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D490A183-33D8-1F54-E95A-6C963A48F83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n this example, real GDP is constructed using prices that existed in 2012. Any year can be used as the base year. In 2012, the nominal GDP (in billions of dollars) was $16,197.0, and the price index was 100.">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example, real GDP is constructed using prices that existed in 2012. Any year can be used as the base year. In 2012, the nominal GDP (in billions of dollars) was $16,197.0, and the price index was 100.</a:t>
              </a:r>
            </a:p>
          </p:txBody>
        </p:sp>
      </p:grpSp>
      <p:pic>
        <p:nvPicPr>
          <p:cNvPr id="7" name="Picture 6" descr="GDP deflator equals nominal GDP divided by real GDP multiplied by 100. Rearrange the formula and use the data from 2012: real GDP equals nominal GDP divided by GDP deflator divided by 100. real GDP equals $16,197.0 billion divided by 100 divided by 100. real GDP equals $16,197.0 billion. Since the price index in the base year always has a value of 100 (by definition), nominal and real GDP are always the same in the base year.">
            <a:extLst>
              <a:ext uri="{FF2B5EF4-FFF2-40B4-BE49-F238E27FC236}">
                <a16:creationId xmlns:a16="http://schemas.microsoft.com/office/drawing/2014/main" id="{BA062112-9EF1-9282-5DE6-28DC1C439563}"/>
              </a:ext>
            </a:extLst>
          </p:cNvPr>
          <p:cNvPicPr>
            <a:picLocks noChangeAspect="1"/>
          </p:cNvPicPr>
          <p:nvPr/>
        </p:nvPicPr>
        <p:blipFill>
          <a:blip r:embed="rId3"/>
          <a:stretch>
            <a:fillRect/>
          </a:stretch>
        </p:blipFill>
        <p:spPr>
          <a:xfrm>
            <a:off x="2066920" y="2514701"/>
            <a:ext cx="8058153" cy="4252295"/>
          </a:xfrm>
          <a:prstGeom prst="rect">
            <a:avLst/>
          </a:prstGeom>
        </p:spPr>
      </p:pic>
    </p:spTree>
    <p:extLst>
      <p:ext uri="{BB962C8B-B14F-4D97-AF65-F5344CB8AC3E}">
        <p14:creationId xmlns:p14="http://schemas.microsoft.com/office/powerpoint/2010/main" val="635800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s long as inflation is positive, real GDP should be less than nominal GDP in any year after the base year.">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long as inflation is positive, real GDP should be less than nominal GDP in any year after the base year.</a:t>
              </a:r>
            </a:p>
          </p:txBody>
        </p:sp>
      </p:grpSp>
      <p:grpSp>
        <p:nvGrpSpPr>
          <p:cNvPr id="28" name="Group 27" descr="The value of nominal GDP is amplified by inflation.">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value of nominal GDP is amplified by inflation.</a:t>
              </a:r>
            </a:p>
          </p:txBody>
        </p:sp>
      </p:grpSp>
      <p:grpSp>
        <p:nvGrpSpPr>
          <p:cNvPr id="18" name="Group 17" descr="As long as inflation is positive, real GDP should be greater than nominal GDP in any year before the base year.">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long as inflation is positive, real GDP should be greater than nominal GDP in any year before the base year.</a:t>
              </a:r>
            </a:p>
          </p:txBody>
        </p:sp>
      </p:grpSp>
      <p:grpSp>
        <p:nvGrpSpPr>
          <p:cNvPr id="20" name="Group 19" descr="Nominal and real GDP will be equal in the base year.">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Nominal and real GDP will be equal in the base year.</a:t>
              </a:r>
            </a:p>
          </p:txBody>
        </p:sp>
      </p:grpSp>
    </p:spTree>
    <p:extLst>
      <p:ext uri="{BB962C8B-B14F-4D97-AF65-F5344CB8AC3E}">
        <p14:creationId xmlns:p14="http://schemas.microsoft.com/office/powerpoint/2010/main" val="99326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Nominal and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y converting nominal GDP to real GDP, we are better able to track GDP growth over time.">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By converting nominal GDP to real GDP, we are better able to track GDP growth over time.</a:t>
              </a:r>
            </a:p>
          </p:txBody>
        </p:sp>
      </p:grpSp>
      <p:pic>
        <p:nvPicPr>
          <p:cNvPr id="5" name="Picture 4" descr="real GDP growth rate equals current year real GDP minus base year real GDP divided by base year real GDP multiplied by 100.">
            <a:extLst>
              <a:ext uri="{FF2B5EF4-FFF2-40B4-BE49-F238E27FC236}">
                <a16:creationId xmlns:a16="http://schemas.microsoft.com/office/drawing/2014/main" id="{6865A126-6BBA-C766-0917-2DAF11C6EBAC}"/>
              </a:ext>
            </a:extLst>
          </p:cNvPr>
          <p:cNvPicPr>
            <a:picLocks noChangeAspect="1"/>
          </p:cNvPicPr>
          <p:nvPr/>
        </p:nvPicPr>
        <p:blipFill>
          <a:blip r:embed="rId3"/>
          <a:stretch>
            <a:fillRect/>
          </a:stretch>
        </p:blipFill>
        <p:spPr>
          <a:xfrm>
            <a:off x="1974056" y="2467831"/>
            <a:ext cx="8243889" cy="837794"/>
          </a:xfrm>
          <a:prstGeom prst="rect">
            <a:avLst/>
          </a:prstGeom>
        </p:spPr>
      </p:pic>
      <p:grpSp>
        <p:nvGrpSpPr>
          <p:cNvPr id="18" name="Group 17" descr="Real GDP is important because it is highly correlated with other measures of economic activity, like employment and unemployment.">
            <a:extLst>
              <a:ext uri="{FF2B5EF4-FFF2-40B4-BE49-F238E27FC236}">
                <a16:creationId xmlns:a16="http://schemas.microsoft.com/office/drawing/2014/main" id="{91FB57CB-728A-4EDB-83B9-2EF1D662446F}"/>
              </a:ext>
            </a:extLst>
          </p:cNvPr>
          <p:cNvGrpSpPr/>
          <p:nvPr/>
        </p:nvGrpSpPr>
        <p:grpSpPr>
          <a:xfrm>
            <a:off x="1974055" y="3380954"/>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 GDP is important because it is highly correlated with other measures of economic activity, like employment and unemployment.</a:t>
              </a:r>
            </a:p>
          </p:txBody>
        </p:sp>
      </p:grpSp>
    </p:spTree>
    <p:extLst>
      <p:ext uri="{BB962C8B-B14F-4D97-AF65-F5344CB8AC3E}">
        <p14:creationId xmlns:p14="http://schemas.microsoft.com/office/powerpoint/2010/main" val="385099118"/>
      </p:ext>
    </p:extLst>
  </p:cSld>
  <p:clrMapOvr>
    <a:masterClrMapping/>
  </p:clrMapOvr>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1A85C1-4593-4562-81F0-1B69432CC981}">
  <ds:schemaRefs>
    <ds:schemaRef ds:uri="fdab59f7-c3a7-48e5-acd8-618ce834776e"/>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purl.org/dc/elements/1.1/"/>
    <ds:schemaRef ds:uri="06d9c582-05c2-476b-83d2-72ab8b1380b2"/>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1F5521DE-981E-4B32-9F22-A462D9AB24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FB6E6DE-1044-4DA4-A9D3-1F5CBC2BE73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222</TotalTime>
  <Words>1201</Words>
  <Application>Microsoft Office PowerPoint</Application>
  <PresentationFormat>Widescreen</PresentationFormat>
  <Paragraphs>95</Paragraphs>
  <Slides>13</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 Light</vt:lpstr>
      <vt:lpstr>Century Gothic</vt:lpstr>
      <vt:lpstr>Arial</vt:lpstr>
      <vt:lpstr>Calibri</vt:lpstr>
      <vt:lpstr>2_Office Theme</vt:lpstr>
      <vt:lpstr>Adjusting Nominal Values to Real Values</vt:lpstr>
      <vt:lpstr>Introduction</vt:lpstr>
      <vt:lpstr>Nominal and Real GDP1</vt:lpstr>
      <vt:lpstr>GDP Deflator1</vt:lpstr>
      <vt:lpstr>GDP Deflator2</vt:lpstr>
      <vt:lpstr>The Role of the Base Year1</vt:lpstr>
      <vt:lpstr>The Role of the Base Year2</vt:lpstr>
      <vt:lpstr>Nominal and Real GDP2</vt:lpstr>
      <vt:lpstr>Nominal and Real GDP3</vt:lpstr>
      <vt:lpstr>Nominal and Real GDP4</vt:lpstr>
      <vt:lpstr>Real World Example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29</cp:revision>
  <dcterms:created xsi:type="dcterms:W3CDTF">2014-11-06T15:36:04Z</dcterms:created>
  <dcterms:modified xsi:type="dcterms:W3CDTF">2026-02-05T13:07:02Z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