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5"/>
  </p:notesMasterIdLst>
  <p:sldIdLst>
    <p:sldId id="256" r:id="rId6"/>
    <p:sldId id="367" r:id="rId7"/>
    <p:sldId id="299" r:id="rId8"/>
    <p:sldId id="257" r:id="rId9"/>
    <p:sldId id="289" r:id="rId10"/>
    <p:sldId id="290" r:id="rId11"/>
    <p:sldId id="401" r:id="rId12"/>
    <p:sldId id="365" r:id="rId13"/>
    <p:sldId id="366" r:id="rId14"/>
    <p:sldId id="292" r:id="rId15"/>
    <p:sldId id="294" r:id="rId16"/>
    <p:sldId id="295" r:id="rId17"/>
    <p:sldId id="296" r:id="rId18"/>
    <p:sldId id="371" r:id="rId19"/>
    <p:sldId id="369" r:id="rId20"/>
    <p:sldId id="370" r:id="rId21"/>
    <p:sldId id="298" r:id="rId22"/>
    <p:sldId id="364" r:id="rId23"/>
    <p:sldId id="372" r:id="rId24"/>
    <p:sldId id="373" r:id="rId25"/>
    <p:sldId id="374" r:id="rId26"/>
    <p:sldId id="375" r:id="rId27"/>
    <p:sldId id="376" r:id="rId28"/>
    <p:sldId id="377" r:id="rId29"/>
    <p:sldId id="378" r:id="rId30"/>
    <p:sldId id="379" r:id="rId31"/>
    <p:sldId id="380" r:id="rId32"/>
    <p:sldId id="291" r:id="rId33"/>
    <p:sldId id="293" r:id="rId34"/>
    <p:sldId id="368" r:id="rId35"/>
    <p:sldId id="382" r:id="rId36"/>
    <p:sldId id="383" r:id="rId37"/>
    <p:sldId id="301" r:id="rId38"/>
    <p:sldId id="384" r:id="rId39"/>
    <p:sldId id="385" r:id="rId40"/>
    <p:sldId id="386" r:id="rId41"/>
    <p:sldId id="387" r:id="rId42"/>
    <p:sldId id="388" r:id="rId43"/>
    <p:sldId id="389" r:id="rId44"/>
    <p:sldId id="302" r:id="rId45"/>
    <p:sldId id="303" r:id="rId46"/>
    <p:sldId id="304" r:id="rId47"/>
    <p:sldId id="305" r:id="rId48"/>
    <p:sldId id="306" r:id="rId49"/>
    <p:sldId id="390" r:id="rId50"/>
    <p:sldId id="391" r:id="rId51"/>
    <p:sldId id="307" r:id="rId52"/>
    <p:sldId id="392" r:id="rId53"/>
    <p:sldId id="393" r:id="rId54"/>
    <p:sldId id="394" r:id="rId55"/>
    <p:sldId id="395" r:id="rId56"/>
    <p:sldId id="396" r:id="rId57"/>
    <p:sldId id="297" r:id="rId58"/>
    <p:sldId id="397" r:id="rId59"/>
    <p:sldId id="398" r:id="rId60"/>
    <p:sldId id="399" r:id="rId61"/>
    <p:sldId id="300" r:id="rId62"/>
    <p:sldId id="400"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EFB0C1-42E6-40DC-94A0-D83E9987ADA3}" v="3" dt="2026-02-04T15:28:01.8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the price elasticity of demand and the price elasticity of supply.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8274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elasticity along a demand or supply curve, economists use the average percent change in both quantity and price. This is called the midpoint method for elasticity and is represented in the following equations.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Q1 is the quantity of Good 1, Q2 is the quantity of Good 2; P1 is the price of Good 1, and P2 is the price of Good 2.</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the price elasticity of demand between Points A and B as 0.45, an amount smaller than one, showing that the demand is inelastic in this interval. Price elasticities of demand are always negative since price and quantity demanded always move in opposite directions on the demand curve. Elasticities are given as positive numbers; that is why it is important to take the absolute value of all elasticity calculations.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225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change in the price will result in a smaller percentage change in the quantity demanded. If the price increases by 1%, the quantity demanded will decrease by 0.45%. If the price increases by 10%, the quantity demanded will decrease by 4.5%. If the price decreases by 10%, the quantity demanded will increase by 4.5%.</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26612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price elasticity of supply between Points A and B as 3.53, an amount greater than one, showing that the demand is elastic in this interval. Price elasticities of supply are always positive since price and quantity supplied move in the same direction on the supply curve. </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174586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case, if the price increases by 1%, the quantity supplied will increase by 3.53%. If the price increases by 10%, the quantity supplied will increase by 35.3%. If the price decreases by 10%, the quantity supplied will decrease by 35.3%.</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8575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29659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66720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important to note that elasticity is not slope. The slope is the rate of change in units along the curve, or the rise over run: the change in y over the change in x. The price elasticity, however, changes along the curve. Elasticity is the percentage change, which is a different calculation from the slope and has a different meaning. Now, you can calculate the price elasticity of demand, price elasticity of supply, and you can differentiate between price elasticity and slope.</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0333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differentiate between infinite and zero elasticity and analyze graphs in order to classify elasticity as constant unitary, infinite, or zero.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669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cases of elasticity: when elasticity equals zero and when it is infinite. A third case is that of constant unitary elasticity. Infinite elasticity refers to the case where either QD or QS changes by an infinite amount in response to any change in price at all. Zero elasticity refers to the case in which a percentage change in price, no matter how large, results in zero change in QD or QS.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perfectly elastic supply curves are for the most part unrealistic, goods with readily available inputs and whose production can easily expand will feature highly elastic supply curves. Examples include pizza, bread, books, and pencils. Similarly, perfectly elastic demand is an extreme example. However, luxury goods, items that take a large share of individuals' income, and goods with many substitutes are likely to have highly elastic demand curves. Examples of such luxury goods are Caribbean cruises and sports vehicles. An example of a good with many substitutes is a particular brand of bottled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horizontal lines show that an infinite quantity will be demanded or supplied at a specific price. This illustrates the cases of a perfectly (or infinitely) elastic demand curve and supply curve. The quantity supplied or demanded is extremely responsive to price changes, moving from zero for prices close to P to infinite when prices reach 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028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 perfectly inelastic supply is an extreme example, it can occur with goods that have a limited supply of inputs. Examples include diamond rings or housing in prime locations, such as apartments facing Central Park in New York City. Necessities with no close substitutes are likely to have highly inelastic demand curves. Since individuals often have no choice but to buy life-saving drugs or gasoline, these goods have highly inelastic demand curves.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530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vertical supply curve and vertical demand curve show that there will be zero percentage change in quantity (a) demanded or (b) supplied, regardless of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54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Constant unitary elasticity occurs when the percentage change in price and the percentage change in quantity are equal and offsetting. Constant unitary elasticity is also known as unit elasticity. A demand curve with unit elasticity moves from a steeper slope on the left to a flatter slope on the right—and a curved shape overall. Unlike the demand curve with unitary elasticity, the supply curve with unitary elasticity is represented by a straight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30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demand curve with constant unitary elasticity will be a curved line. Notice how price and quantity demanded change by an identical percentage amount between each pair of points on the demand curve.</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Unlike the demand curve with unitary elasticity, the supply curve with unitary elasticity is represented by a straight line, and that line goes through the origin. Along the constant unitary elasticity supply curve, the percentage quantity increases on the horizontal axis exactly match the percentage price increases on the vertical axis—so the supply curve has a constant unitary elasticity at all points. Now, you can differentiate between infinite elasticity, zero elasticity, and constant unitary elasticity and analyze their respective graphs. </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242144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demand states that a higher price will lead to a lower quantity demanded. Similarly, the law of supply states that a higher price will lead to a higher quantity supplied. What is unknown is exactly how much quantity demanded or quantity supplied will change following a change in price. Elasticity is an economics concept that measures responsiveness of one variable to changes in another variable.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how price elasticities impact revenue; evaluate how elasticity can cause shifts in demand and supply; explain how the elasticity of demand and supply determine the incidence of a tax on buyers and sellers; and predict how the long-run and short-run impacts of elasticity affect equilibrium.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1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Studying elasticities is useful for a number of reasons, pricing being most important. Elasticity relates to revenue and pricing, both in the long and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Revenue is calculated as price times quantity. Based on the elasticity of a good, a change in price will impact revenue in three different ways.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elastic at that price level, the band should cut the price because the percentage drop in price will result in an even larger percentage increase in the quantity sold, increasing total revenue.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2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841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approaches to maximizing profits: cut costs or increase total revenue. Most businesses face a day-to-day struggle to figure out ways to produce at a lower cost as a way to earn higher profits. However, if the cost of a key input rises, can the firm pass those higher costs along to consumers in the form of higher prices? Conversely, if new and less expensive ways of producing are invented, can the firm keep the benefits in the form of higher profits? The price elasticity of demand plays a key role in answering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technological breakthrough, firms are able to produce at a cheaper and efficient rate, causing the supply curve to shift right. If the produced good has a highly inelastic demand curve, the rightward shift in supply will lead to a substantially lower price for the product with relatively little increase in the quantity sold.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98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other hand, if the produced good has a highly elastic demand curve, the rightward shift in supply will lead to a substantially higher quantity sold with relatively little decrease in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30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demand and supply curve show the relationship between price and the number of units demanded or supplied. Price elasticity is the ratio between the percentage change in the quantity demanded or supplied and the corresponding percent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Elasticity also reveals whether firms can pass higher costs that they incur on to consumers. Addictive substances with highly inelastic demand, like cigarettes, are products for which producers can pass higher costs on to consumers. Economic research suggests that increasing cigarette prices by 10% leads to about a 3% reduction in the quantity of cigarettes purchased. Higher taxes on cigarettes will raise tax revenue for the government, but they will not affect the quantity of smoking very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899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of cigarette taxes demonstrated that because demand is inelastic, taxes are not effective at reducing the equilibrium quantity of smoking, and they mainly pass along to consumers in the form of higher prices. The analysis, or manner, of how a tax burden is divided between consumers and producers is called tax incidence. Typically, the tax incidence, or burden, falls both on the consumers and producers of the taxed good. However, if one wants to predict which group will bear most of the burden, all one needs to do is examine the elasticity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6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inelastic, and supply is relatively elastic, consumers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elastic, and supply is relatively inelastic, suppliers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203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supply curve is inelastic and demand is elastic, the burden is passed on to producers and taxes do not greatly affect the equilibrium quantity. The graph displays the disproportionate tax burden on producers.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912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when the demand curve is inelastic, consumers are not very responsive to price changes, and the quantity demanded reduces only modestly when the tax is introduced. Producers can then pass the tax burden along to consumers in the form of higher prices without much of a decline in the equilibrium quantity. The graphs display the disproportionate tax burden on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708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Elasticities are often lower (more inelastic) in the short run than in the long run. On the demand side of the market, it can sometimes be difficult to change quantity demanded in the short run but easier in the long run. For example, in the short run, it is not easy for a person to make substantial changes in energy consumption, like gas usage. However, in the long run, perhaps you can purchase a car that gets more miles to the gallon or choose a job that is closer to where you live.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864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On the supply side of the market, producers of goods and services typically find it easier to expand production in the long term of several years rather than in the short run of a few months. For example, in the short run, it can be costly or difficult to build a new factory, hire many new workers, or open new stores. However, over a few years, these changes are possible. In most markets for goods and services, prices fluctuate more than quantities in the short run, but quantities often adjust more than prices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0459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tax incidence depends on the relative price elasticity of supply and demand: when supply is more elastic than demand, buyers bear most of the tax burden, and when demand is more elastic than supply, producers bear most of the cost of the tax.</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Tax revenue is larger the more inelastic the demand and supply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13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calculate income elasticity of demand, cross-price elasticity of demand, and elasticity in labor and financial capital markets.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79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basic idea of elasticity does not just apply to the responsiveness of </a:t>
            </a:r>
            <a:r>
              <a:rPr lang="en-US" sz="1200" dirty="0">
                <a:solidFill>
                  <a:schemeClr val="bg1"/>
                </a:solidFill>
              </a:rPr>
              <a:t>quantity supplied and demanded </a:t>
            </a:r>
            <a:r>
              <a:rPr lang="en-US" sz="1200" kern="1200" dirty="0">
                <a:solidFill>
                  <a:schemeClr val="tx1"/>
                </a:solidFill>
                <a:effectLst/>
                <a:latin typeface="+mn-lt"/>
                <a:ea typeface="+mn-ea"/>
                <a:cs typeface="+mn-cs"/>
              </a:rPr>
              <a:t>to changes in the price of a product. Quantity demanded depends on income, tastes and preferences, the prices of related goods, and so on, as well as price. Quantity supplied depends on factors such as the cost of production, as well as price. Elasticity can be measured for any determinant of quantity supplied and quantity demanded, not just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demand is the absolute value of the percentage change in the quantity demanded of a good or service divided by the percentage change in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love pancakes, an increase in your income will increase your demand for pancakes, meaning it is a normal good to you. If you like pancakes, but really prefer expensive croissants, an increase in your income will reduce your demand for pancakes, as you choose to purchase more croissants. This would make pancakes an inferior good to you.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432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Substitute goods have positive cross-price elasticities of demand: if Good A is a substitute for Good B, a higher price for B will mean a greater quantity consumed of A. Complement goods have negative cross-price elasticities: if Good A is a complement for Good B, a higher price for B will mean a lower quantity consumed of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165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society where people love to eat peanut butter and jelly sandwiches and refuse to eat one good without the other, an increase in the price of one of the goods will decrease the demand for the other. This means the cross-price elasticity of demand between peanut butter and jelly is negative, indicating the two goods are complements.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99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1423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Elasticity refers to the change of one variable divided by the percentage change of a related variable that we can apply to many economic connections.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income elasticity of demand is the percentage change in quantity demanded divided by the percentage change in income.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cross-price elasticity of demand is the percentage change in the quantity demanded of a good divided by the percentage change in the price of another good.</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wage elasticity of labor supply is the percentage change in the quantity of hours supplied divided by the percentage change in the wage.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elasticity of savings with respect to interest rates is the percentage change in the quantity of savings divided by the percentage change in interest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99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supply is absolute value of the percentage change in quantity supplied divided by the percentage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usefully divide elasticities into three broad categories: elastic, inelastic, and unitary. An elastic demand or elastic supply is a curve in which the elasticity is greater than one, indicating a high responsiveness to price changes. An inelastic demand or inelastic supply is a curve in which the elasticity less than one, indicating a low responsiveness to price changes. Unitary elasticity is equal to one and indicates proportional responsiveness of either demand or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42212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 Id="rId5" Type="http://schemas.openxmlformats.org/officeDocument/2006/relationships/image" Target="../media/image50.png"/><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62686" y="2214037"/>
            <a:ext cx="9666628"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Elasticity of Demand and Price Elasticity of Supply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Midpoint Method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B7AA2F62-1C03-4FDB-A90E-AE76FEEC3807}"/>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2" name="Rectangle 11">
            <a:extLst>
              <a:ext uri="{FF2B5EF4-FFF2-40B4-BE49-F238E27FC236}">
                <a16:creationId xmlns:a16="http://schemas.microsoft.com/office/drawing/2014/main" id="{226F4D99-7043-4642-8EFA-D2F3BBB893CA}"/>
              </a:ext>
            </a:extLst>
          </p:cNvPr>
          <p:cNvSpPr/>
          <p:nvPr/>
        </p:nvSpPr>
        <p:spPr>
          <a:xfrm>
            <a:off x="6882154" y="1774617"/>
            <a:ext cx="4698283" cy="1603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 calculate elasticity along a demand or supply curve, economists use the average percent change in both quantity and price. This is called the midpoint method for elasticity and is represented in the following equations:</a:t>
            </a:r>
          </a:p>
        </p:txBody>
      </p:sp>
      <p:pic>
        <p:nvPicPr>
          <p:cNvPr id="4" name="Picture 3" descr="percent change in quantity equals the quantity of good 2 minus the quantity of good 1 divided by the quantity of good 2 plus the quantity of good 1 divided by 2, then multiply that entire total by 100">
            <a:extLst>
              <a:ext uri="{FF2B5EF4-FFF2-40B4-BE49-F238E27FC236}">
                <a16:creationId xmlns:a16="http://schemas.microsoft.com/office/drawing/2014/main" id="{FD910B2A-CB81-9AFB-EE91-5B918B665238}"/>
              </a:ext>
            </a:extLst>
          </p:cNvPr>
          <p:cNvPicPr>
            <a:picLocks noChangeAspect="1"/>
          </p:cNvPicPr>
          <p:nvPr/>
        </p:nvPicPr>
        <p:blipFill>
          <a:blip r:embed="rId4"/>
          <a:srcRect l="3164" t="13465" r="4923" b="5461"/>
          <a:stretch>
            <a:fillRect/>
          </a:stretch>
        </p:blipFill>
        <p:spPr>
          <a:xfrm>
            <a:off x="6882154" y="3480342"/>
            <a:ext cx="4698283" cy="721413"/>
          </a:xfrm>
          <a:prstGeom prst="rect">
            <a:avLst/>
          </a:prstGeom>
        </p:spPr>
      </p:pic>
      <p:pic>
        <p:nvPicPr>
          <p:cNvPr id="8" name="Picture 7" descr="percent change in price equals the price of good 2 minus the price of good 1 divided by the price of good 2 plus the price of good 1 divided by 2, then multiply that entire total by 100">
            <a:extLst>
              <a:ext uri="{FF2B5EF4-FFF2-40B4-BE49-F238E27FC236}">
                <a16:creationId xmlns:a16="http://schemas.microsoft.com/office/drawing/2014/main" id="{B527FFCD-9165-E4E4-1DFA-CF072BBE7BC8}"/>
              </a:ext>
            </a:extLst>
          </p:cNvPr>
          <p:cNvPicPr>
            <a:picLocks noChangeAspect="1"/>
          </p:cNvPicPr>
          <p:nvPr/>
        </p:nvPicPr>
        <p:blipFill>
          <a:blip r:embed="rId5"/>
          <a:stretch>
            <a:fillRect/>
          </a:stretch>
        </p:blipFill>
        <p:spPr>
          <a:xfrm>
            <a:off x="6882154" y="4304438"/>
            <a:ext cx="4698283" cy="66553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E8B6B804-87D6-5BA0-0990-31840550845A}"/>
              </a:ext>
            </a:extLst>
          </p:cNvPr>
          <p:cNvGrpSpPr/>
          <p:nvPr/>
        </p:nvGrpSpPr>
        <p:grpSpPr>
          <a:xfrm>
            <a:off x="725059" y="1524851"/>
            <a:ext cx="5868135" cy="4046989"/>
            <a:chOff x="725059" y="1524851"/>
            <a:chExt cx="5868135" cy="4046989"/>
          </a:xfrm>
        </p:grpSpPr>
        <p:pic>
          <p:nvPicPr>
            <p:cNvPr id="12" name="Picture 11"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8F19E9DD-3345-41B2-9052-1944EB94C8A4}"/>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5" name="Arrow: Down 14">
              <a:extLst>
                <a:ext uri="{FF2B5EF4-FFF2-40B4-BE49-F238E27FC236}">
                  <a16:creationId xmlns:a16="http://schemas.microsoft.com/office/drawing/2014/main" id="{99A05580-CC62-4173-B611-6FF6174E4790}"/>
                </a:ext>
              </a:extLst>
            </p:cNvPr>
            <p:cNvSpPr/>
            <p:nvPr/>
          </p:nvSpPr>
          <p:spPr>
            <a:xfrm>
              <a:off x="5840361" y="2926477"/>
              <a:ext cx="353961" cy="4511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Calculate the price elasticity of demand between Points A and B. &#10;Percent change in quantity equals three thousand minus two thousand eight hundred divided by three thousand plus two thousand eight hundred divided by 2 and then multiplied by one hundred &#10;&#10;which equals two hundred divided by two thousand nine hundred multiplied by one hundred, which equals six point nine.&#10;&#10;Percent change in price equals sixty minus seventy divided by sixty plus seventy divided by two and then multiplied by one hundred &#10;&#10;which equals negative ten divided by sixty-five multiplied by one hundred, which equals negative fifteen point four.&#10;&#10;Price elasticity of demand equals the absolute value of six point nine percent divided by negative fifteen point four percent, which equals zero point four five.">
            <a:extLst>
              <a:ext uri="{FF2B5EF4-FFF2-40B4-BE49-F238E27FC236}">
                <a16:creationId xmlns:a16="http://schemas.microsoft.com/office/drawing/2014/main" id="{0A53DADB-A2D0-1F63-03AF-AB6901AA8FB5}"/>
              </a:ext>
            </a:extLst>
          </p:cNvPr>
          <p:cNvPicPr>
            <a:picLocks noChangeAspect="1"/>
          </p:cNvPicPr>
          <p:nvPr/>
        </p:nvPicPr>
        <p:blipFill>
          <a:blip r:embed="rId4"/>
          <a:stretch>
            <a:fillRect/>
          </a:stretch>
        </p:blipFill>
        <p:spPr>
          <a:xfrm>
            <a:off x="6504572" y="1286160"/>
            <a:ext cx="5435790" cy="5467891"/>
          </a:xfrm>
          <a:prstGeom prst="rect">
            <a:avLst/>
          </a:prstGeom>
        </p:spPr>
      </p:pic>
    </p:spTree>
    <p:extLst>
      <p:ext uri="{BB962C8B-B14F-4D97-AF65-F5344CB8AC3E}">
        <p14:creationId xmlns:p14="http://schemas.microsoft.com/office/powerpoint/2010/main" val="320997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43012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demand</m:t>
                      </m:r>
                      <m:r>
                        <a:rPr lang="en-US" sz="2400" b="0" i="1" smtClean="0">
                          <a:latin typeface="Cambria Math" panose="02040503050406030204" pitchFamily="18" charset="0"/>
                        </a:rPr>
                        <m:t>=0.45</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430124" cy="369332"/>
              </a:xfrm>
              <a:prstGeom prst="rect">
                <a:avLst/>
              </a:prstGeom>
              <a:blipFill>
                <a:blip r:embed="rId3"/>
                <a:stretch>
                  <a:fillRect l="-1238" r="-1376" b="-35000"/>
                </a:stretch>
              </a:blipFill>
            </p:spPr>
            <p:txBody>
              <a:bodyPr/>
              <a:lstStyle/>
              <a:p>
                <a:r>
                  <a:rPr lang="en-US">
                    <a:noFill/>
                  </a:rPr>
                  <a:t> </a:t>
                </a:r>
              </a:p>
            </p:txBody>
          </p:sp>
        </mc:Fallback>
      </mc:AlternateContent>
      <p:pic>
        <p:nvPicPr>
          <p:cNvPr id="4" name="Picture 3" descr="If price increases by one percent, then quantity demanded decreases by zero point four five percent.&#10;If price increases by ten percent, then quantity demanded decreases by four point five percent.&#10;If price decreases by ten percent, the quantity demanded increases by four point five percent.">
            <a:extLst>
              <a:ext uri="{FF2B5EF4-FFF2-40B4-BE49-F238E27FC236}">
                <a16:creationId xmlns:a16="http://schemas.microsoft.com/office/drawing/2014/main" id="{0BECF0AB-2D53-E2B2-DE56-25FC75440276}"/>
              </a:ext>
            </a:extLst>
          </p:cNvPr>
          <p:cNvPicPr>
            <a:picLocks noChangeAspect="1"/>
          </p:cNvPicPr>
          <p:nvPr/>
        </p:nvPicPr>
        <p:blipFill>
          <a:blip r:embed="rId4"/>
          <a:stretch>
            <a:fillRect/>
          </a:stretch>
        </p:blipFill>
        <p:spPr>
          <a:xfrm>
            <a:off x="1250683" y="2389299"/>
            <a:ext cx="9690633" cy="3330793"/>
          </a:xfrm>
          <a:prstGeom prst="rect">
            <a:avLst/>
          </a:prstGeom>
        </p:spPr>
      </p:pic>
    </p:spTree>
    <p:extLst>
      <p:ext uri="{BB962C8B-B14F-4D97-AF65-F5344CB8AC3E}">
        <p14:creationId xmlns:p14="http://schemas.microsoft.com/office/powerpoint/2010/main" val="2646962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5F86B8CF-59AB-4224-BE2F-1203C1A4A216}"/>
              </a:ext>
            </a:extLst>
          </p:cNvPr>
          <p:cNvPicPr>
            <a:picLocks noChangeAspect="1"/>
          </p:cNvPicPr>
          <p:nvPr/>
        </p:nvPicPr>
        <p:blipFill rotWithShape="1">
          <a:blip r:embed="rId3"/>
          <a:srcRect t="3298"/>
          <a:stretch/>
        </p:blipFill>
        <p:spPr>
          <a:xfrm>
            <a:off x="1062978" y="1417888"/>
            <a:ext cx="4799116" cy="4881025"/>
          </a:xfrm>
          <a:prstGeom prst="rect">
            <a:avLst/>
          </a:prstGeom>
        </p:spPr>
      </p:pic>
      <p:pic>
        <p:nvPicPr>
          <p:cNvPr id="3" name="Picture 2" descr="Calculate the price elasticity of supply between Points A and B. &#10;Percent change in quantity equals thirteen thousand minus ten thousand divided by thirteen thousand plus ten thousand divided by two and then multiplied by one hundred&#10;&#10;which equals three thousand divided by eleven thousand five hundred and then multiplied by one hundred, which equals twenty-six point one.&#10;&#10;Percent change in price equals seven hundred dollars minus six hundred fifty dollars divided by seven hundred dollars plus six hundred fifty dollars divided by two and then multiplied by one hundred&#10;&#10;which equals fifty divided by six hundred seventy-five multiplied by one hundred, which equals seven point four.&#10;&#10;Price elasticity of supply equals the absolute value of twenty-six point one percent divided by seven point four percent, which equals three point five three">
            <a:extLst>
              <a:ext uri="{FF2B5EF4-FFF2-40B4-BE49-F238E27FC236}">
                <a16:creationId xmlns:a16="http://schemas.microsoft.com/office/drawing/2014/main" id="{C002E08C-2838-B85F-93D6-244E593C6913}"/>
              </a:ext>
            </a:extLst>
          </p:cNvPr>
          <p:cNvPicPr>
            <a:picLocks noChangeAspect="1"/>
          </p:cNvPicPr>
          <p:nvPr/>
        </p:nvPicPr>
        <p:blipFill>
          <a:blip r:embed="rId4"/>
          <a:stretch>
            <a:fillRect/>
          </a:stretch>
        </p:blipFill>
        <p:spPr>
          <a:xfrm>
            <a:off x="6175331" y="1383374"/>
            <a:ext cx="5518211" cy="5136181"/>
          </a:xfrm>
          <a:prstGeom prst="rect">
            <a:avLst/>
          </a:prstGeom>
        </p:spPr>
      </p:pic>
    </p:spTree>
    <p:extLst>
      <p:ext uri="{BB962C8B-B14F-4D97-AF65-F5344CB8AC3E}">
        <p14:creationId xmlns:p14="http://schemas.microsoft.com/office/powerpoint/2010/main" val="1008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24257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supply</m:t>
                      </m:r>
                      <m:r>
                        <a:rPr lang="en-US" sz="2400" b="0" i="1" smtClean="0">
                          <a:latin typeface="Cambria Math" panose="02040503050406030204" pitchFamily="18" charset="0"/>
                        </a:rPr>
                        <m:t>=3.53</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242572" cy="369332"/>
              </a:xfrm>
              <a:prstGeom prst="rect">
                <a:avLst/>
              </a:prstGeom>
              <a:blipFill>
                <a:blip r:embed="rId3"/>
                <a:stretch>
                  <a:fillRect l="-1293" r="-1293" b="-35000"/>
                </a:stretch>
              </a:blipFill>
            </p:spPr>
            <p:txBody>
              <a:bodyPr/>
              <a:lstStyle/>
              <a:p>
                <a:r>
                  <a:rPr lang="en-US">
                    <a:noFill/>
                  </a:rPr>
                  <a:t> </a:t>
                </a:r>
              </a:p>
            </p:txBody>
          </p:sp>
        </mc:Fallback>
      </mc:AlternateContent>
      <p:pic>
        <p:nvPicPr>
          <p:cNvPr id="4" name="Picture 3" descr="If price increases by one percent, then quantity supplied increases by three point five three percent.&#10;If price increases by ten percent, then quantity supplied increases by thirty-five point three percent.&#10;If price decreases by ten percent, the quantity supplied decreases by thirty-five point three percent.">
            <a:extLst>
              <a:ext uri="{FF2B5EF4-FFF2-40B4-BE49-F238E27FC236}">
                <a16:creationId xmlns:a16="http://schemas.microsoft.com/office/drawing/2014/main" id="{D2F223C1-ECD8-6536-2957-EEC60297C8E0}"/>
              </a:ext>
            </a:extLst>
          </p:cNvPr>
          <p:cNvPicPr>
            <a:picLocks noChangeAspect="1"/>
          </p:cNvPicPr>
          <p:nvPr/>
        </p:nvPicPr>
        <p:blipFill>
          <a:blip r:embed="rId4"/>
          <a:stretch>
            <a:fillRect/>
          </a:stretch>
        </p:blipFill>
        <p:spPr>
          <a:xfrm>
            <a:off x="1369481" y="2354326"/>
            <a:ext cx="9453038" cy="3195867"/>
          </a:xfrm>
          <a:prstGeom prst="rect">
            <a:avLst/>
          </a:prstGeom>
        </p:spPr>
      </p:pic>
    </p:spTree>
    <p:extLst>
      <p:ext uri="{BB962C8B-B14F-4D97-AF65-F5344CB8AC3E}">
        <p14:creationId xmlns:p14="http://schemas.microsoft.com/office/powerpoint/2010/main" val="3134213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83492"/>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pic>
        <p:nvPicPr>
          <p:cNvPr id="6" name="Picture 5" descr="A person putting gasoline into a vehicle">
            <a:extLst>
              <a:ext uri="{FF2B5EF4-FFF2-40B4-BE49-F238E27FC236}">
                <a16:creationId xmlns:a16="http://schemas.microsoft.com/office/drawing/2014/main" id="{194C6B2D-7E86-4111-B6F8-0C6C9D88F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329" y="3755072"/>
            <a:ext cx="4015843" cy="2764483"/>
          </a:xfrm>
          <a:prstGeom prst="rect">
            <a:avLst/>
          </a:prstGeom>
        </p:spPr>
      </p:pic>
      <p:pic>
        <p:nvPicPr>
          <p:cNvPr id="5" name="Picture 4" descr="A hotel room">
            <a:extLst>
              <a:ext uri="{FF2B5EF4-FFF2-40B4-BE49-F238E27FC236}">
                <a16:creationId xmlns:a16="http://schemas.microsoft.com/office/drawing/2014/main" id="{C95C3C52-3856-407D-A5AF-D47DE57738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5829" y="3755071"/>
            <a:ext cx="4015842" cy="2764484"/>
          </a:xfrm>
          <a:prstGeom prst="rect">
            <a:avLst/>
          </a:prstGeom>
        </p:spPr>
      </p:pic>
    </p:spTree>
    <p:extLst>
      <p:ext uri="{BB962C8B-B14F-4D97-AF65-F5344CB8AC3E}">
        <p14:creationId xmlns:p14="http://schemas.microsoft.com/office/powerpoint/2010/main" val="3214182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4893647"/>
          </a:xfrm>
          <a:prstGeom prst="rect">
            <a:avLst/>
          </a:prstGeom>
          <a:solidFill>
            <a:srgbClr val="627981"/>
          </a:solidFill>
        </p:spPr>
        <p:txBody>
          <a:bodyPr wrap="square" rtlCol="0" anchor="ctr">
            <a:spAutoFit/>
          </a:bodyPr>
          <a:lstStyle/>
          <a:p>
            <a:pPr algn="ctr"/>
            <a:endParaRPr lang="en-US" sz="2400" dirty="0">
              <a:solidFill>
                <a:schemeClr val="bg1"/>
              </a:solidFill>
            </a:endParaRPr>
          </a:p>
          <a:p>
            <a:pPr algn="ctr"/>
            <a:r>
              <a:rPr lang="en-US" sz="2400" dirty="0">
                <a:solidFill>
                  <a:schemeClr val="bg1"/>
                </a:solidFill>
              </a:rPr>
              <a:t>The price elasticities of demand for medicine and gasoline are inelastic, while the price elasticities of demand for restaurant meals and hotel rooms in resorts are usually elastic. Can you think of other</a:t>
            </a:r>
          </a:p>
          <a:p>
            <a:pPr algn="ctr"/>
            <a:r>
              <a:rPr lang="en-US" sz="2400" dirty="0">
                <a:solidFill>
                  <a:schemeClr val="bg1"/>
                </a:solidFill>
              </a:rPr>
              <a:t>goods whose price elasticities of demand are likely to be inelastic or elastic?</a:t>
            </a:r>
          </a:p>
          <a:p>
            <a:pPr algn="ctr"/>
            <a:endParaRPr lang="en-US" sz="2400" dirty="0">
              <a:solidFill>
                <a:schemeClr val="bg1"/>
              </a:solidFill>
            </a:endParaRPr>
          </a:p>
          <a:p>
            <a:pPr algn="ctr"/>
            <a:r>
              <a:rPr lang="en-US" sz="2400" i="1" dirty="0">
                <a:solidFill>
                  <a:schemeClr val="bg1"/>
                </a:solidFill>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a:p>
            <a:pPr algn="ctr"/>
            <a:endParaRPr lang="en-US" sz="2400" i="1" dirty="0">
              <a:solidFill>
                <a:schemeClr val="bg1"/>
              </a:solidFill>
            </a:endParaRPr>
          </a:p>
        </p:txBody>
      </p:sp>
    </p:spTree>
    <p:extLst>
      <p:ext uri="{BB962C8B-B14F-4D97-AF65-F5344CB8AC3E}">
        <p14:creationId xmlns:p14="http://schemas.microsoft.com/office/powerpoint/2010/main" val="1576837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Not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slope is the rate of change in units along the curve, or the rise over run: the change in y over the change in x.">
            <a:extLst>
              <a:ext uri="{FF2B5EF4-FFF2-40B4-BE49-F238E27FC236}">
                <a16:creationId xmlns:a16="http://schemas.microsoft.com/office/drawing/2014/main" id="{1BD4C9AE-C058-4986-9CC1-763360BC8D57}"/>
              </a:ext>
            </a:extLst>
          </p:cNvPr>
          <p:cNvGrpSpPr/>
          <p:nvPr/>
        </p:nvGrpSpPr>
        <p:grpSpPr>
          <a:xfrm>
            <a:off x="2066922" y="1585567"/>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9EF360C9-4173-4880-A0CC-71393DECE8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EA3BD10-B878-40B1-B2C9-46BB953AE81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is the rate of change in units along the curve, or the rise over run: the change in y over the change in x. </a:t>
              </a:r>
            </a:p>
          </p:txBody>
        </p:sp>
      </p:grpSp>
      <p:grpSp>
        <p:nvGrpSpPr>
          <p:cNvPr id="13" name="Group 12" descr="Elasticity is the percentage change, which is a different calculation from the slope and has a different meaning.">
            <a:extLst>
              <a:ext uri="{FF2B5EF4-FFF2-40B4-BE49-F238E27FC236}">
                <a16:creationId xmlns:a16="http://schemas.microsoft.com/office/drawing/2014/main" id="{2965CF46-581F-4115-AB47-36B4E5928D00}"/>
              </a:ext>
            </a:extLst>
          </p:cNvPr>
          <p:cNvGrpSpPr/>
          <p:nvPr/>
        </p:nvGrpSpPr>
        <p:grpSpPr>
          <a:xfrm>
            <a:off x="2066922" y="247397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2B7C45-F435-4F91-BDAD-7785E4500F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AD3101A-5672-4E1C-A050-24ED652378E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Elasticity is the percentage change, which is a different calculation from the slope and has a different meaning. </a:t>
              </a:r>
            </a:p>
          </p:txBody>
        </p:sp>
      </p:gr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929F6CBD-533B-40C5-BA11-C7C27E8D369A}"/>
              </a:ext>
            </a:extLst>
          </p:cNvPr>
          <p:cNvPicPr>
            <a:picLocks noChangeAspect="1"/>
          </p:cNvPicPr>
          <p:nvPr/>
        </p:nvPicPr>
        <p:blipFill>
          <a:blip r:embed="rId3"/>
          <a:stretch>
            <a:fillRect/>
          </a:stretch>
        </p:blipFill>
        <p:spPr>
          <a:xfrm>
            <a:off x="3521237" y="3362385"/>
            <a:ext cx="4777189" cy="3321193"/>
          </a:xfrm>
          <a:prstGeom prst="rect">
            <a:avLst/>
          </a:prstGeom>
        </p:spPr>
      </p:pic>
    </p:spTree>
    <p:extLst>
      <p:ext uri="{BB962C8B-B14F-4D97-AF65-F5344CB8AC3E}">
        <p14:creationId xmlns:p14="http://schemas.microsoft.com/office/powerpoint/2010/main" val="3910489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elasticity measures the responsiveness of the quantity demanded or supplied of a good to a change in its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Elasticity is computed as the absolute value of the percentage change in quantity demanded (or supplied) divided by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 demand or supply curves indicate that quantity demanded or supplied respond to price changes in a greater-than-proportional manner (the percentage change in quantity outweighs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inelastic demand or supply curve is one in which a given percentage change in price will cause a smaller percentage change in quantity demanded or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unitary elasticity means that a given percentage change in price leads to an equal percentage change in quantity demanded or supplied.</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Polar Cases of Elasticity and Constant Elasticity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30808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anvil">
            <a:extLst>
              <a:ext uri="{FF2B5EF4-FFF2-40B4-BE49-F238E27FC236}">
                <a16:creationId xmlns:a16="http://schemas.microsoft.com/office/drawing/2014/main" id="{937CD2F3-0DDB-4014-8042-ED10505BE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9" y="1574056"/>
            <a:ext cx="3752028" cy="2617072"/>
          </a:xfrm>
          <a:prstGeom prst="rect">
            <a:avLst/>
          </a:prstGeom>
        </p:spPr>
      </p:pic>
      <p:pic>
        <p:nvPicPr>
          <p:cNvPr id="5" name="Picture 4" descr="A bouncing tennis ball">
            <a:extLst>
              <a:ext uri="{FF2B5EF4-FFF2-40B4-BE49-F238E27FC236}">
                <a16:creationId xmlns:a16="http://schemas.microsoft.com/office/drawing/2014/main" id="{F0AEBD01-978A-4CDC-B9C8-3E2B7C30B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5" y="1574056"/>
            <a:ext cx="3752028" cy="2617070"/>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6" y="4627275"/>
            <a:ext cx="7998448" cy="1708160"/>
          </a:xfrm>
          <a:prstGeom prst="rect">
            <a:avLst/>
          </a:prstGeom>
          <a:solidFill>
            <a:srgbClr val="627981"/>
          </a:solidFill>
        </p:spPr>
        <p:txBody>
          <a:bodyPr wrap="square" rtlCol="0">
            <a:spAutoFit/>
          </a:bodyPr>
          <a:lstStyle/>
          <a:p>
            <a:pPr algn="ctr"/>
            <a:r>
              <a:rPr lang="en-US" sz="2100" dirty="0">
                <a:solidFill>
                  <a:schemeClr val="bg1"/>
                </a:solidFill>
              </a:rPr>
              <a:t>Elasticity is an economics concept that measures responsiveness of one variable to changes in another variable. Suppose you drop two items from a rooftop. The first item is an anvil. The second item is a tennis ball. Which will bounce higher? Obviously, the tennis ball. We would say that the tennis ball has greater elasticity.</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re are two extreme cases of elasticity: when elasticity equals zero and when it is infinite.">
            <a:extLst>
              <a:ext uri="{FF2B5EF4-FFF2-40B4-BE49-F238E27FC236}">
                <a16:creationId xmlns:a16="http://schemas.microsoft.com/office/drawing/2014/main" id="{C701C1EC-BB29-4203-8CB2-FC611650807D}"/>
              </a:ext>
            </a:extLst>
          </p:cNvPr>
          <p:cNvGrpSpPr/>
          <p:nvPr/>
        </p:nvGrpSpPr>
        <p:grpSpPr>
          <a:xfrm>
            <a:off x="2066922" y="1585567"/>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C90D129C-DE73-4E3B-B431-8E02EA7383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4338EB9-1BBB-4C28-BEBA-3D813B53D925}"/>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extreme cases of elasticity: when elasticity equals zero and when it is infinite.</a:t>
              </a:r>
            </a:p>
          </p:txBody>
        </p:sp>
      </p:grpSp>
      <p:grpSp>
        <p:nvGrpSpPr>
          <p:cNvPr id="13" name="Group 12" descr="A third case is that of constant unitary elasticity.">
            <a:extLst>
              <a:ext uri="{FF2B5EF4-FFF2-40B4-BE49-F238E27FC236}">
                <a16:creationId xmlns:a16="http://schemas.microsoft.com/office/drawing/2014/main" id="{467A8293-F13A-4FAE-B1A6-B8FCF944329A}"/>
              </a:ext>
            </a:extLst>
          </p:cNvPr>
          <p:cNvGrpSpPr/>
          <p:nvPr/>
        </p:nvGrpSpPr>
        <p:grpSpPr>
          <a:xfrm>
            <a:off x="2066922" y="250447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2E840970-C8B7-4D8F-A3EC-D4CEF31DBF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BF2DF0-CE5B-41BB-8DEC-54284C165CA1}"/>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third case is that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22" name="Group 21" descr="Infinite elasticity refers to the case where either Q sub d or Q sub s changes by an infinite amount in response to any change in price at all.">
            <a:extLst>
              <a:ext uri="{FF2B5EF4-FFF2-40B4-BE49-F238E27FC236}">
                <a16:creationId xmlns:a16="http://schemas.microsoft.com/office/drawing/2014/main" id="{8A45CF2B-F8F7-4BB7-87F2-25AB12D096BD}"/>
              </a:ext>
            </a:extLst>
          </p:cNvPr>
          <p:cNvGrpSpPr/>
          <p:nvPr/>
        </p:nvGrpSpPr>
        <p:grpSpPr>
          <a:xfrm>
            <a:off x="2066923" y="342729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56E278B-B07C-4F47-98C3-9BE2BA4E922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312C04C-D3F9-4947-82D2-F7419D096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where either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changes by an infinite amount in response to any change in price at all.</a:t>
              </a:r>
            </a:p>
          </p:txBody>
        </p:sp>
      </p:grpSp>
      <p:grpSp>
        <p:nvGrpSpPr>
          <p:cNvPr id="16" name="Group 15" descr="Zero elasticity refers to the case in which a percentage change in price, no matter how large, results in zero change in Q sub d or Q sub s.">
            <a:extLst>
              <a:ext uri="{FF2B5EF4-FFF2-40B4-BE49-F238E27FC236}">
                <a16:creationId xmlns:a16="http://schemas.microsoft.com/office/drawing/2014/main" id="{AFE679C9-504A-4E35-8A27-E0E05CEC402D}"/>
              </a:ext>
            </a:extLst>
          </p:cNvPr>
          <p:cNvGrpSpPr/>
          <p:nvPr/>
        </p:nvGrpSpPr>
        <p:grpSpPr>
          <a:xfrm>
            <a:off x="2066922" y="43501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146BCE3-BA62-4963-9562-445763196D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9B593C-A78A-4C03-8B61-E2B5E9AF800D}"/>
                </a:ext>
              </a:extLst>
            </p:cNvPr>
            <p:cNvSpPr txBox="1"/>
            <p:nvPr/>
          </p:nvSpPr>
          <p:spPr>
            <a:xfrm>
              <a:off x="542923" y="181823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Zero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in which a percentage change in price, no matter how large, results in zero change in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030412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finite elasticity, or perfect elasticity, is depicted with a horizontal demand or supply curve.">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perfect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depicted with a horizontal demand or supply curve.</a:t>
              </a:r>
            </a:p>
          </p:txBody>
        </p:sp>
      </p:grpSp>
      <p:grpSp>
        <p:nvGrpSpPr>
          <p:cNvPr id="8" name="Group 7" descr="Perfectly elastic supply curves can occur with goods with readily available inputs and whose production can easily expand.">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Perfectly elastic supply curves can occur with goods with readily available inputs and whose production can easily expand.</a:t>
              </a:r>
            </a:p>
          </p:txBody>
        </p:sp>
      </p:grpSp>
      <p:grpSp>
        <p:nvGrpSpPr>
          <p:cNvPr id="14" name="Group 13" descr="Examples of goods with perfectly elastic supply could include pizza, bread, books, and pencil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goods with perfectly elastic supply could include pizza, bread, books, and pencils.</a:t>
              </a:r>
            </a:p>
          </p:txBody>
        </p:sp>
      </p:grpSp>
      <p:grpSp>
        <p:nvGrpSpPr>
          <p:cNvPr id="17" name="Group 16" descr="Luxury goods, items that take a large share of individuals' income, and goods with many substitutes can have highly elastic demand curves.">
            <a:extLst>
              <a:ext uri="{FF2B5EF4-FFF2-40B4-BE49-F238E27FC236}">
                <a16:creationId xmlns:a16="http://schemas.microsoft.com/office/drawing/2014/main" id="{1EF39292-3596-4B44-8E9A-FF9061D64601}"/>
              </a:ext>
            </a:extLst>
          </p:cNvPr>
          <p:cNvGrpSpPr/>
          <p:nvPr/>
        </p:nvGrpSpPr>
        <p:grpSpPr>
          <a:xfrm>
            <a:off x="2066920" y="4319739"/>
            <a:ext cx="8058157" cy="806935"/>
            <a:chOff x="542920" y="1736761"/>
            <a:chExt cx="8058157" cy="806935"/>
          </a:xfrm>
          <a:solidFill>
            <a:srgbClr val="627981"/>
          </a:solidFill>
        </p:grpSpPr>
        <p:sp>
          <p:nvSpPr>
            <p:cNvPr id="18" name="Rectangle 17">
              <a:extLst>
                <a:ext uri="{FF2B5EF4-FFF2-40B4-BE49-F238E27FC236}">
                  <a16:creationId xmlns:a16="http://schemas.microsoft.com/office/drawing/2014/main" id="{ACEBA8EB-6173-417F-B0AF-47E9E44244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B61FFEB7-AAAA-440E-842D-37F9EB01DD43}"/>
                </a:ext>
              </a:extLst>
            </p:cNvPr>
            <p:cNvSpPr txBox="1"/>
            <p:nvPr/>
          </p:nvSpPr>
          <p:spPr>
            <a:xfrm>
              <a:off x="542920" y="176890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Luxury goods, items that take a large share of individuals' income, and goods with many substitutes can have highly elastic demand curves.</a:t>
              </a:r>
            </a:p>
          </p:txBody>
        </p:sp>
      </p:grpSp>
      <p:grpSp>
        <p:nvGrpSpPr>
          <p:cNvPr id="20" name="Group 19" descr="An example of a luxury good is a Caribbean cruise, while an example of a good with many substitutes is a particular brand of bottled water.">
            <a:extLst>
              <a:ext uri="{FF2B5EF4-FFF2-40B4-BE49-F238E27FC236}">
                <a16:creationId xmlns:a16="http://schemas.microsoft.com/office/drawing/2014/main" id="{60D0D3F6-4517-43CB-8A31-3196D5426C1D}"/>
              </a:ext>
            </a:extLst>
          </p:cNvPr>
          <p:cNvGrpSpPr/>
          <p:nvPr/>
        </p:nvGrpSpPr>
        <p:grpSpPr>
          <a:xfrm>
            <a:off x="2066921" y="523554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B1DDA7A1-7563-443D-B137-1B3FE4B72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3298593-E877-4794-811F-36CCFF5498AD}"/>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a luxury good is a Caribbean cruise, while an example of a good with many substitutes is a particular brand of bottled water.</a:t>
              </a:r>
            </a:p>
          </p:txBody>
        </p:sp>
      </p:grpSp>
    </p:spTree>
    <p:extLst>
      <p:ext uri="{BB962C8B-B14F-4D97-AF65-F5344CB8AC3E}">
        <p14:creationId xmlns:p14="http://schemas.microsoft.com/office/powerpoint/2010/main" val="2321188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elastic demand and perfectly elastic supply depicted by perfectly horizontal lines on two graphs with quantity on the x-axis and price on the y-axis.">
            <a:extLst>
              <a:ext uri="{FF2B5EF4-FFF2-40B4-BE49-F238E27FC236}">
                <a16:creationId xmlns:a16="http://schemas.microsoft.com/office/drawing/2014/main" id="{AA8F4F26-0361-4B17-865B-C3C605F40DF1}"/>
              </a:ext>
            </a:extLst>
          </p:cNvPr>
          <p:cNvPicPr>
            <a:picLocks noChangeAspect="1"/>
          </p:cNvPicPr>
          <p:nvPr/>
        </p:nvPicPr>
        <p:blipFill>
          <a:blip r:embed="rId3"/>
          <a:stretch>
            <a:fillRect/>
          </a:stretch>
        </p:blipFill>
        <p:spPr>
          <a:xfrm>
            <a:off x="2674470" y="1284919"/>
            <a:ext cx="6843058" cy="3456410"/>
          </a:xfrm>
          <a:prstGeom prst="rect">
            <a:avLst/>
          </a:prstGeom>
        </p:spPr>
      </p:pic>
      <p:sp>
        <p:nvSpPr>
          <p:cNvPr id="13" name="TextBox 12">
            <a:extLst>
              <a:ext uri="{FF2B5EF4-FFF2-40B4-BE49-F238E27FC236}">
                <a16:creationId xmlns:a16="http://schemas.microsoft.com/office/drawing/2014/main" id="{7A33DD8C-DD1E-47CC-A470-E05DA3885DF7}"/>
              </a:ext>
            </a:extLst>
          </p:cNvPr>
          <p:cNvSpPr txBox="1"/>
          <p:nvPr/>
        </p:nvSpPr>
        <p:spPr>
          <a:xfrm>
            <a:off x="2192214" y="4888339"/>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horizontal lines show that an infinite quantity will be demanded or supplied at a specific price. This illustrates the cases of a perfectly (or infinitely) elastic demand curve and supply curve. The quantity demanded or supplied is extremely responsive to price changes, moving from zero for prices close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infinite when prices reach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830901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Clear Disposable Water Bottle on Black Surface">
            <a:extLst>
              <a:ext uri="{FF2B5EF4-FFF2-40B4-BE49-F238E27FC236}">
                <a16:creationId xmlns:a16="http://schemas.microsoft.com/office/drawing/2014/main" id="{C9CAD9D6-1147-42CE-BCCC-314D2E303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610" y="1383374"/>
            <a:ext cx="5116778" cy="286702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Tree>
    <p:extLst>
      <p:ext uri="{BB962C8B-B14F-4D97-AF65-F5344CB8AC3E}">
        <p14:creationId xmlns:p14="http://schemas.microsoft.com/office/powerpoint/2010/main" val="143773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While a perfectly inelastic supply is an extreme example, it can occur with goods that have a limited supply of inputs.">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perfectly inelastic supply is an extreme example, it can occur with goods that have a limited supply of inputs.</a:t>
              </a:r>
            </a:p>
          </p:txBody>
        </p:sp>
      </p:grpSp>
      <p:grpSp>
        <p:nvGrpSpPr>
          <p:cNvPr id="8" name="Group 7" descr="Examples include diamond rings or housing in prime locations, such as apartments facing Central Park in New York City.">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include diamond rings or housing in prime locations, such as apartments facing Central Park in New York City.</a:t>
              </a:r>
            </a:p>
          </p:txBody>
        </p:sp>
      </p:grpSp>
      <p:grpSp>
        <p:nvGrpSpPr>
          <p:cNvPr id="14" name="Group 13" descr="Necessities with no close substitutes are likely to have highly inelastic demand curve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Necessities with no close substitutes are likely to have highly inelastic demand curves.</a:t>
              </a:r>
            </a:p>
          </p:txBody>
        </p:sp>
      </p:grpSp>
      <p:grpSp>
        <p:nvGrpSpPr>
          <p:cNvPr id="23" name="Group 22" descr="Since individuals often have no choice but to buy life-saving drugs or gasoline, these goods have highly inelastic demand curves.">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individuals often have no choice but to buy life-saving drugs or gasoline, these goods have highly inelastic demand curves.</a:t>
              </a:r>
            </a:p>
          </p:txBody>
        </p:sp>
      </p:grpSp>
    </p:spTree>
    <p:extLst>
      <p:ext uri="{BB962C8B-B14F-4D97-AF65-F5344CB8AC3E}">
        <p14:creationId xmlns:p14="http://schemas.microsoft.com/office/powerpoint/2010/main" val="2766306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21927EC-4CD1-42F7-9127-90333C275CAE}"/>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inelastic demand and perfectly inelastic supply depicted by perfectly vertical lines on a graph with quantity on the x-axis and price on the y-axis.">
            <a:extLst>
              <a:ext uri="{FF2B5EF4-FFF2-40B4-BE49-F238E27FC236}">
                <a16:creationId xmlns:a16="http://schemas.microsoft.com/office/drawing/2014/main" id="{4BA5ABCA-9C5E-487E-BD04-B6DE6FEA9AF7}"/>
              </a:ext>
            </a:extLst>
          </p:cNvPr>
          <p:cNvPicPr>
            <a:picLocks noChangeAspect="1"/>
          </p:cNvPicPr>
          <p:nvPr/>
        </p:nvPicPr>
        <p:blipFill>
          <a:blip r:embed="rId3"/>
          <a:stretch>
            <a:fillRect/>
          </a:stretch>
        </p:blipFill>
        <p:spPr>
          <a:xfrm>
            <a:off x="2350659" y="1259961"/>
            <a:ext cx="7490681" cy="3814613"/>
          </a:xfrm>
          <a:prstGeom prst="rect">
            <a:avLst/>
          </a:prstGeom>
        </p:spPr>
      </p:pic>
      <p:sp>
        <p:nvSpPr>
          <p:cNvPr id="8" name="TextBox 7">
            <a:extLst>
              <a:ext uri="{FF2B5EF4-FFF2-40B4-BE49-F238E27FC236}">
                <a16:creationId xmlns:a16="http://schemas.microsoft.com/office/drawing/2014/main" id="{2C9E72AC-1DAE-4F46-9B46-13BA9164338B}"/>
              </a:ext>
            </a:extLst>
          </p:cNvPr>
          <p:cNvSpPr txBox="1"/>
          <p:nvPr/>
        </p:nvSpPr>
        <p:spPr>
          <a:xfrm>
            <a:off x="2192215" y="5320040"/>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vertical demand curve and vertical supply curve show that there will be zero percentage change in quantity (a) demanded or (b) supplied, regardless of the price.</a:t>
            </a:r>
          </a:p>
        </p:txBody>
      </p:sp>
    </p:spTree>
    <p:extLst>
      <p:ext uri="{BB962C8B-B14F-4D97-AF65-F5344CB8AC3E}">
        <p14:creationId xmlns:p14="http://schemas.microsoft.com/office/powerpoint/2010/main" val="463249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8" name="Picture 4" descr="A photograph of two vials of insulin and a needle">
            <a:extLst>
              <a:ext uri="{FF2B5EF4-FFF2-40B4-BE49-F238E27FC236}">
                <a16:creationId xmlns:a16="http://schemas.microsoft.com/office/drawing/2014/main" id="{C577E348-2AAD-4F89-9338-8A274C623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892" y="1375491"/>
            <a:ext cx="4288215" cy="285881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that are necessities with no close substitutes, such as insulin, have highly inelastic demand curves. Individuals who demand insulin need it to survive, meaning that they will demand the same quantity regardless of price.</a:t>
            </a:r>
          </a:p>
        </p:txBody>
      </p:sp>
    </p:spTree>
    <p:extLst>
      <p:ext uri="{BB962C8B-B14F-4D97-AF65-F5344CB8AC3E}">
        <p14:creationId xmlns:p14="http://schemas.microsoft.com/office/powerpoint/2010/main" val="1844188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nstant unitary elasticity occurs when the percentage change in price and the percentage change in quantity are equal and offsetting.">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occurs when the percentage change in price and the percentage change in quantity are equal and offsetting.</a:t>
              </a:r>
            </a:p>
          </p:txBody>
        </p:sp>
      </p:grpSp>
      <p:grpSp>
        <p:nvGrpSpPr>
          <p:cNvPr id="8" name="Group 7" descr="Constant unitary elasticity is also known as unit elasticity.">
            <a:extLst>
              <a:ext uri="{FF2B5EF4-FFF2-40B4-BE49-F238E27FC236}">
                <a16:creationId xmlns:a16="http://schemas.microsoft.com/office/drawing/2014/main" id="{628E3F56-383E-4054-A8C1-4CF6BEDFFC44}"/>
              </a:ext>
            </a:extLst>
          </p:cNvPr>
          <p:cNvGrpSpPr/>
          <p:nvPr/>
        </p:nvGrpSpPr>
        <p:grpSpPr>
          <a:xfrm>
            <a:off x="2066919" y="2504479"/>
            <a:ext cx="8058158" cy="806935"/>
            <a:chOff x="542919" y="1736761"/>
            <a:chExt cx="8058158"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19" y="191895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is also known as unit elasticity.</a:t>
              </a:r>
            </a:p>
          </p:txBody>
        </p:sp>
      </p:grpSp>
      <p:grpSp>
        <p:nvGrpSpPr>
          <p:cNvPr id="14" name="Group 13" descr="A demand curve with unit elasticity moves from a steeper slope on the left to a flatter slope on the right—and a curved shape overall.">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unit elasticity moves from a steeper slope on the left to a flatter slope on the right—and a curved shape overall.</a:t>
              </a:r>
            </a:p>
          </p:txBody>
        </p:sp>
      </p:grpSp>
      <p:grpSp>
        <p:nvGrpSpPr>
          <p:cNvPr id="23" name="Group 22" descr="Unlike the demand curve with unitary elasticity, the supply curve with unitary elasticity is represented by a straight line.">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the demand curve with unitary elasticity, the supply curve with unitary elasticity is represented by a straight line.</a:t>
              </a:r>
            </a:p>
          </p:txBody>
        </p:sp>
      </p:grpSp>
    </p:spTree>
    <p:extLst>
      <p:ext uri="{BB962C8B-B14F-4D97-AF65-F5344CB8AC3E}">
        <p14:creationId xmlns:p14="http://schemas.microsoft.com/office/powerpoint/2010/main" val="3442619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graph shows how a demand curve with unitary elasticity at all points will always be a curved line.">
            <a:extLst>
              <a:ext uri="{FF2B5EF4-FFF2-40B4-BE49-F238E27FC236}">
                <a16:creationId xmlns:a16="http://schemas.microsoft.com/office/drawing/2014/main" id="{2E5D6A8C-65D3-D977-E471-4B79D5596D27}"/>
              </a:ext>
            </a:extLst>
          </p:cNvPr>
          <p:cNvPicPr>
            <a:picLocks noChangeAspect="1"/>
          </p:cNvPicPr>
          <p:nvPr/>
        </p:nvPicPr>
        <p:blipFill>
          <a:blip r:embed="rId3"/>
          <a:stretch>
            <a:fillRect/>
          </a:stretch>
        </p:blipFill>
        <p:spPr>
          <a:xfrm>
            <a:off x="3238656" y="1260950"/>
            <a:ext cx="5714683" cy="3988173"/>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5372164"/>
            <a:ext cx="7807571" cy="1015663"/>
          </a:xfrm>
          <a:prstGeom prst="rect">
            <a:avLst/>
          </a:prstGeom>
          <a:solidFill>
            <a:srgbClr val="627981"/>
          </a:solidFill>
        </p:spPr>
        <p:txBody>
          <a:bodyPr wrap="square" rtlCol="0">
            <a:spAutoFit/>
          </a:bodyPr>
          <a:lstStyle/>
          <a:p>
            <a:pPr algn="ctr"/>
            <a:r>
              <a:rPr lang="en-US" sz="2000" dirty="0">
                <a:solidFill>
                  <a:schemeClr val="bg1"/>
                </a:solidFill>
              </a:rPr>
              <a:t>A demand curve with constant unitary elasticity will be a curved line. Notice how price and quantity demanded change by an identical percentage amount between each pair of points on the demand curve.</a:t>
            </a:r>
          </a:p>
        </p:txBody>
      </p:sp>
    </p:spTree>
    <p:extLst>
      <p:ext uri="{BB962C8B-B14F-4D97-AF65-F5344CB8AC3E}">
        <p14:creationId xmlns:p14="http://schemas.microsoft.com/office/powerpoint/2010/main" val="1336995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D287883F-F9B5-AD4E-38E6-DFC82EB8C391}"/>
              </a:ext>
            </a:extLst>
          </p:cNvPr>
          <p:cNvPicPr>
            <a:picLocks noChangeAspect="1"/>
          </p:cNvPicPr>
          <p:nvPr/>
        </p:nvPicPr>
        <p:blipFill>
          <a:blip r:embed="rId3"/>
          <a:stretch>
            <a:fillRect/>
          </a:stretch>
        </p:blipFill>
        <p:spPr>
          <a:xfrm>
            <a:off x="3102769" y="1302094"/>
            <a:ext cx="5986462" cy="4002000"/>
          </a:xfrm>
          <a:prstGeom prst="rect">
            <a:avLst/>
          </a:prstGeom>
        </p:spPr>
      </p:pic>
      <p:sp>
        <p:nvSpPr>
          <p:cNvPr id="5" name="TextBox 4">
            <a:extLst>
              <a:ext uri="{FF2B5EF4-FFF2-40B4-BE49-F238E27FC236}">
                <a16:creationId xmlns:a16="http://schemas.microsoft.com/office/drawing/2014/main" id="{3574F5D8-46D9-4BA6-AE45-14C5510737B8}"/>
              </a:ext>
            </a:extLst>
          </p:cNvPr>
          <p:cNvSpPr txBox="1"/>
          <p:nvPr/>
        </p:nvSpPr>
        <p:spPr>
          <a:xfrm>
            <a:off x="2192213" y="5462472"/>
            <a:ext cx="7807571" cy="1015663"/>
          </a:xfrm>
          <a:prstGeom prst="rect">
            <a:avLst/>
          </a:prstGeom>
          <a:solidFill>
            <a:srgbClr val="627981"/>
          </a:solidFill>
        </p:spPr>
        <p:txBody>
          <a:bodyPr wrap="square" rtlCol="0">
            <a:spAutoFit/>
          </a:bodyPr>
          <a:lstStyle/>
          <a:p>
            <a:pPr algn="ctr"/>
            <a:r>
              <a:rPr lang="en-US" sz="2000" dirty="0">
                <a:solidFill>
                  <a:schemeClr val="bg1"/>
                </a:solidFill>
              </a:rPr>
              <a:t>A constant unitary elasticity supply curve is a straight line reaching up from the origin. Between each pair of points, the percentage increase in quantity supplied is the same as the percentage increase in price.</a:t>
            </a:r>
          </a:p>
        </p:txBody>
      </p:sp>
    </p:spTree>
    <p:extLst>
      <p:ext uri="{BB962C8B-B14F-4D97-AF65-F5344CB8AC3E}">
        <p14:creationId xmlns:p14="http://schemas.microsoft.com/office/powerpoint/2010/main" val="89227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 to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law of demand states that a higher price will lead to a lower quantity demanded.">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 of demand states that a higher price will lead to a lower quantity demanded.</a:t>
              </a:r>
            </a:p>
          </p:txBody>
        </p:sp>
      </p:grpSp>
      <p:grpSp>
        <p:nvGrpSpPr>
          <p:cNvPr id="14" name="Group 13" descr="Similarly, the law of supply states that a higher price will lead to a higher quantity supplied.">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law of supply states that a higher price will lead to a higher quantity supplied.</a:t>
              </a:r>
            </a:p>
          </p:txBody>
        </p:sp>
      </p:grpSp>
      <p:grpSp>
        <p:nvGrpSpPr>
          <p:cNvPr id="8" name="Group 7" descr="What is unknown is exactly how much quantity demanded or quantity supplied will change following a change in price.">
            <a:extLst>
              <a:ext uri="{FF2B5EF4-FFF2-40B4-BE49-F238E27FC236}">
                <a16:creationId xmlns:a16="http://schemas.microsoft.com/office/drawing/2014/main" id="{09C361C3-BB4F-4080-ACB8-B5AE9852BEC9}"/>
              </a:ext>
            </a:extLst>
          </p:cNvPr>
          <p:cNvGrpSpPr/>
          <p:nvPr/>
        </p:nvGrpSpPr>
        <p:grpSpPr>
          <a:xfrm>
            <a:off x="2066922" y="3362385"/>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9857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 is unknown is exactly how much quantity demanded or quantity supplied will change following a change in price.</a:t>
              </a:r>
            </a:p>
          </p:txBody>
        </p:sp>
      </p:grpSp>
      <p:grpSp>
        <p:nvGrpSpPr>
          <p:cNvPr id="5" name="Group 4" descr="Elasticity is an economics concept that measures responsiveness of one variable to changes in another variable.">
            <a:extLst>
              <a:ext uri="{FF2B5EF4-FFF2-40B4-BE49-F238E27FC236}">
                <a16:creationId xmlns:a16="http://schemas.microsoft.com/office/drawing/2014/main" id="{BF9BC562-FEA1-4791-B7C5-81140931F5EE}"/>
              </a:ext>
            </a:extLst>
          </p:cNvPr>
          <p:cNvGrpSpPr/>
          <p:nvPr/>
        </p:nvGrpSpPr>
        <p:grpSpPr>
          <a:xfrm>
            <a:off x="2066922" y="425079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Elasticity</a:t>
              </a:r>
              <a:r>
                <a:rPr lang="en-US" sz="2000" dirty="0">
                  <a:solidFill>
                    <a:schemeClr val="bg1"/>
                  </a:solidFill>
                </a:rPr>
                <a:t> is an economics concept that measures responsiveness of one variable to changes in another variable.</a:t>
              </a:r>
            </a:p>
          </p:txBody>
        </p:sp>
      </p:grpSp>
    </p:spTree>
    <p:extLst>
      <p:ext uri="{BB962C8B-B14F-4D97-AF65-F5344CB8AC3E}">
        <p14:creationId xmlns:p14="http://schemas.microsoft.com/office/powerpoint/2010/main" val="4151288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28840"/>
            <a:ext cx="8851342" cy="230832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Tree>
    <p:extLst>
      <p:ext uri="{BB962C8B-B14F-4D97-AF65-F5344CB8AC3E}">
        <p14:creationId xmlns:p14="http://schemas.microsoft.com/office/powerpoint/2010/main" val="2572799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75832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Infinite or perfect elasticity refers to the extreme case where either the percentage change in quantity demanded or supplied changes by an infinite amount in response to any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 inelasticity refers to the extreme case in which a percentage change in price, no matter how large, results in no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in either a supply or demand curve refers to a situation where a price change of one percent results in an equal and offsetting percentage change in quantity.</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59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018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2941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and Pricing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66274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Studying elasticities is useful for a number of reasons, pricing being most important.">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Studying elasticities is useful for a number of reasons, pricing being most important.</a:t>
              </a:r>
            </a:p>
          </p:txBody>
        </p:sp>
      </p:grpSp>
      <p:grpSp>
        <p:nvGrpSpPr>
          <p:cNvPr id="14" name="Group 13" descr="Elasticity relates to revenue and pricing, both in the long and short run.">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relates to revenue and pricing, both in the long and short run.</a:t>
              </a:r>
            </a:p>
          </p:txBody>
        </p:sp>
      </p:grpSp>
      <p:pic>
        <p:nvPicPr>
          <p:cNvPr id="3" name="Picture 2" descr="Various goods in a store">
            <a:extLst>
              <a:ext uri="{FF2B5EF4-FFF2-40B4-BE49-F238E27FC236}">
                <a16:creationId xmlns:a16="http://schemas.microsoft.com/office/drawing/2014/main" id="{6359277C-A5BF-4490-B656-66DAFCA50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772" y="3577090"/>
            <a:ext cx="6836454" cy="3019272"/>
          </a:xfrm>
          <a:prstGeom prst="rect">
            <a:avLst/>
          </a:prstGeom>
        </p:spPr>
      </p:pic>
    </p:spTree>
    <p:extLst>
      <p:ext uri="{BB962C8B-B14F-4D97-AF65-F5344CB8AC3E}">
        <p14:creationId xmlns:p14="http://schemas.microsoft.com/office/powerpoint/2010/main" val="1056323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5EBFB8D-F1CF-445F-8D8C-EDA615A2DA80}"/>
                  </a:ext>
                </a:extLst>
              </p:cNvPr>
              <p:cNvSpPr txBox="1"/>
              <p:nvPr/>
            </p:nvSpPr>
            <p:spPr>
              <a:xfrm>
                <a:off x="3337232" y="1771950"/>
                <a:ext cx="5517536" cy="553998"/>
              </a:xfrm>
              <a:prstGeom prst="rect">
                <a:avLst/>
              </a:prstGeom>
              <a:solidFill>
                <a:srgbClr val="62798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quantity</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revenue</m:t>
                      </m:r>
                    </m:oMath>
                  </m:oMathPara>
                </a14:m>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15EBFB8D-F1CF-445F-8D8C-EDA615A2DA80}"/>
                  </a:ext>
                </a:extLst>
              </p:cNvPr>
              <p:cNvSpPr txBox="1">
                <a:spLocks noRot="1" noChangeAspect="1" noMove="1" noResize="1" noEditPoints="1" noAdjustHandles="1" noChangeArrowheads="1" noChangeShapeType="1" noTextEdit="1"/>
              </p:cNvSpPr>
              <p:nvPr/>
            </p:nvSpPr>
            <p:spPr>
              <a:xfrm>
                <a:off x="3337232" y="1771950"/>
                <a:ext cx="5517536" cy="553998"/>
              </a:xfrm>
              <a:prstGeom prst="rect">
                <a:avLst/>
              </a:prstGeom>
              <a:blipFill>
                <a:blip r:embed="rId3"/>
                <a:stretch>
                  <a:fillRect/>
                </a:stretch>
              </a:blipFill>
            </p:spPr>
            <p:txBody>
              <a:bodyPr/>
              <a:lstStyle/>
              <a:p>
                <a:r>
                  <a:rPr lang="en-US">
                    <a:noFill/>
                  </a:rPr>
                  <a:t> </a:t>
                </a:r>
              </a:p>
            </p:txBody>
          </p:sp>
        </mc:Fallback>
      </mc:AlternateContent>
      <p:grpSp>
        <p:nvGrpSpPr>
          <p:cNvPr id="5" name="Group 4" descr="Elastic">
            <a:extLst>
              <a:ext uri="{FF2B5EF4-FFF2-40B4-BE49-F238E27FC236}">
                <a16:creationId xmlns:a16="http://schemas.microsoft.com/office/drawing/2014/main" id="{284AF041-AC02-44B7-AD04-2D8FBDEA998A}"/>
              </a:ext>
            </a:extLst>
          </p:cNvPr>
          <p:cNvGrpSpPr/>
          <p:nvPr/>
        </p:nvGrpSpPr>
        <p:grpSpPr>
          <a:xfrm>
            <a:off x="2626692" y="2971082"/>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0FA3DD1D-7FE6-4DC6-A328-0D22E7B27F9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E19F5FE-D035-4E3C-BF7D-BF2BED3B8DBA}"/>
                </a:ext>
              </a:extLst>
            </p:cNvPr>
            <p:cNvSpPr txBox="1"/>
            <p:nvPr/>
          </p:nvSpPr>
          <p:spPr>
            <a:xfrm>
              <a:off x="1357203" y="222072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Elastic</a:t>
              </a:r>
            </a:p>
          </p:txBody>
        </p:sp>
      </p:grpSp>
      <p:grpSp>
        <p:nvGrpSpPr>
          <p:cNvPr id="11" name="Group 10" descr="Unitary">
            <a:extLst>
              <a:ext uri="{FF2B5EF4-FFF2-40B4-BE49-F238E27FC236}">
                <a16:creationId xmlns:a16="http://schemas.microsoft.com/office/drawing/2014/main" id="{D90CAABF-57D6-4067-9006-308318C338AF}"/>
              </a:ext>
            </a:extLst>
          </p:cNvPr>
          <p:cNvGrpSpPr/>
          <p:nvPr/>
        </p:nvGrpSpPr>
        <p:grpSpPr>
          <a:xfrm>
            <a:off x="5009228" y="296553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2A8ED404-5F3D-4DF5-B38C-3472F3D36DB6}"/>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87DE8964-5C78-4E2C-87C4-A72E5D71486E}"/>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Unitary</a:t>
              </a:r>
            </a:p>
          </p:txBody>
        </p:sp>
      </p:grpSp>
      <p:grpSp>
        <p:nvGrpSpPr>
          <p:cNvPr id="8" name="Group 7" descr="Inelastic">
            <a:extLst>
              <a:ext uri="{FF2B5EF4-FFF2-40B4-BE49-F238E27FC236}">
                <a16:creationId xmlns:a16="http://schemas.microsoft.com/office/drawing/2014/main" id="{F5584382-4A4C-4F8C-B827-058641238F5A}"/>
              </a:ext>
            </a:extLst>
          </p:cNvPr>
          <p:cNvGrpSpPr/>
          <p:nvPr/>
        </p:nvGrpSpPr>
        <p:grpSpPr>
          <a:xfrm>
            <a:off x="7391764" y="2965535"/>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6EF177F9-26CF-4A0D-9107-097EC71354E0}"/>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8970C15-AFFC-468E-A8AA-EAFF88584D05}"/>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Inelastic</a:t>
              </a:r>
            </a:p>
          </p:txBody>
        </p:sp>
      </p:grpSp>
      <p:sp>
        <p:nvSpPr>
          <p:cNvPr id="14" name="TextBox 13">
            <a:extLst>
              <a:ext uri="{FF2B5EF4-FFF2-40B4-BE49-F238E27FC236}">
                <a16:creationId xmlns:a16="http://schemas.microsoft.com/office/drawing/2014/main" id="{3CA5404C-6BF8-4F00-B11A-6B96F40D2401}"/>
              </a:ext>
            </a:extLst>
          </p:cNvPr>
          <p:cNvSpPr txBox="1"/>
          <p:nvPr/>
        </p:nvSpPr>
        <p:spPr>
          <a:xfrm>
            <a:off x="2626692" y="5050932"/>
            <a:ext cx="6851794"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elasticity of a good, a change in price will impact revenue in three different ways.</a:t>
            </a:r>
          </a:p>
        </p:txBody>
      </p:sp>
    </p:spTree>
    <p:extLst>
      <p:ext uri="{BB962C8B-B14F-4D97-AF65-F5344CB8AC3E}">
        <p14:creationId xmlns:p14="http://schemas.microsoft.com/office/powerpoint/2010/main" val="178950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crowd of people at a concert&#10;">
            <a:extLst>
              <a:ext uri="{FF2B5EF4-FFF2-40B4-BE49-F238E27FC236}">
                <a16:creationId xmlns:a16="http://schemas.microsoft.com/office/drawing/2014/main" id="{29306BAD-21D2-4841-8D08-843DF4404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144" y="1290231"/>
            <a:ext cx="5271707" cy="351447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4957024"/>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Tree>
    <p:extLst>
      <p:ext uri="{BB962C8B-B14F-4D97-AF65-F5344CB8AC3E}">
        <p14:creationId xmlns:p14="http://schemas.microsoft.com/office/powerpoint/2010/main" val="41882306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elastic is circled and reads as follows: Elastic demand is when percent change in quantity demanded is greater than percent change in price. A given percent rise in price will be more than offset by a larger percent fall in quantity so that total revenue, which is price multiplied by quantity, falls.">
            <a:extLst>
              <a:ext uri="{FF2B5EF4-FFF2-40B4-BE49-F238E27FC236}">
                <a16:creationId xmlns:a16="http://schemas.microsoft.com/office/drawing/2014/main" id="{9FE41C61-BC4B-BB25-E5F1-71044B9ECBE6}"/>
              </a:ext>
            </a:extLst>
          </p:cNvPr>
          <p:cNvPicPr>
            <a:picLocks noChangeAspect="1"/>
          </p:cNvPicPr>
          <p:nvPr/>
        </p:nvPicPr>
        <p:blipFill>
          <a:blip r:embed="rId3"/>
          <a:stretch>
            <a:fillRect/>
          </a:stretch>
        </p:blipFill>
        <p:spPr>
          <a:xfrm>
            <a:off x="430920" y="1356853"/>
            <a:ext cx="11330159" cy="3120367"/>
          </a:xfrm>
          <a:prstGeom prst="rect">
            <a:avLst/>
          </a:prstGeom>
        </p:spPr>
      </p:pic>
      <p:sp>
        <p:nvSpPr>
          <p:cNvPr id="8" name="TextBox 7">
            <a:extLst>
              <a:ext uri="{FF2B5EF4-FFF2-40B4-BE49-F238E27FC236}">
                <a16:creationId xmlns:a16="http://schemas.microsoft.com/office/drawing/2014/main" id="{339B8CE2-9682-4DF6-B184-0E0D3D6B545C}"/>
              </a:ext>
            </a:extLst>
          </p:cNvPr>
          <p:cNvSpPr txBox="1"/>
          <p:nvPr/>
        </p:nvSpPr>
        <p:spPr>
          <a:xfrm>
            <a:off x="2066922" y="4959725"/>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elastic at that price level, the band should cut the price because the percentage drop in price will result in an even larger percentage increase in the quantity sold, increasing total revenue.</a:t>
            </a:r>
          </a:p>
        </p:txBody>
      </p:sp>
    </p:spTree>
    <p:extLst>
      <p:ext uri="{BB962C8B-B14F-4D97-AF65-F5344CB8AC3E}">
        <p14:creationId xmlns:p14="http://schemas.microsoft.com/office/powerpoint/2010/main" val="1962749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inelastic is circled and reads as follows: Inelastic demand is when percent change in quantity demanded is less than percent change in price. A given percent rise in price will cause a smaller percent fall in quantity so that total revenue, which is price multiplied by quantity, rises.">
            <a:extLst>
              <a:ext uri="{FF2B5EF4-FFF2-40B4-BE49-F238E27FC236}">
                <a16:creationId xmlns:a16="http://schemas.microsoft.com/office/drawing/2014/main" id="{9E9EB03B-B0F2-1EB2-75E0-8D161A507BCA}"/>
              </a:ext>
            </a:extLst>
          </p:cNvPr>
          <p:cNvPicPr>
            <a:picLocks noChangeAspect="1"/>
          </p:cNvPicPr>
          <p:nvPr/>
        </p:nvPicPr>
        <p:blipFill>
          <a:blip r:embed="rId3"/>
          <a:stretch>
            <a:fillRect/>
          </a:stretch>
        </p:blipFill>
        <p:spPr>
          <a:xfrm>
            <a:off x="297825" y="1300305"/>
            <a:ext cx="11596350" cy="3107956"/>
          </a:xfrm>
          <a:prstGeom prst="rect">
            <a:avLst/>
          </a:prstGeom>
        </p:spPr>
      </p:pic>
      <p:sp>
        <p:nvSpPr>
          <p:cNvPr id="7" name="TextBox 6">
            <a:extLst>
              <a:ext uri="{FF2B5EF4-FFF2-40B4-BE49-F238E27FC236}">
                <a16:creationId xmlns:a16="http://schemas.microsoft.com/office/drawing/2014/main" id="{3CFE5BA6-9A0D-4552-B7A2-131E694394F0}"/>
              </a:ext>
            </a:extLst>
          </p:cNvPr>
          <p:cNvSpPr txBox="1"/>
          <p:nvPr/>
        </p:nvSpPr>
        <p:spPr>
          <a:xfrm>
            <a:off x="2192213" y="4802239"/>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p:txBody>
      </p:sp>
    </p:spTree>
    <p:extLst>
      <p:ext uri="{BB962C8B-B14F-4D97-AF65-F5344CB8AC3E}">
        <p14:creationId xmlns:p14="http://schemas.microsoft.com/office/powerpoint/2010/main" val="2066558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Unitary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unitary is circled and reads as follows: Unitary elasticity is when percent change in quantity demanded is equal to percent change in price. A given percent rise in price will be exactly offset by an equal percent fall in quantity so that total revenue, which is price multiplied by quantity, is unchanged.">
            <a:extLst>
              <a:ext uri="{FF2B5EF4-FFF2-40B4-BE49-F238E27FC236}">
                <a16:creationId xmlns:a16="http://schemas.microsoft.com/office/drawing/2014/main" id="{4DC5C8BD-7F5E-C038-E753-34D4FAA06870}"/>
              </a:ext>
            </a:extLst>
          </p:cNvPr>
          <p:cNvPicPr>
            <a:picLocks noChangeAspect="1"/>
          </p:cNvPicPr>
          <p:nvPr/>
        </p:nvPicPr>
        <p:blipFill>
          <a:blip r:embed="rId3"/>
          <a:stretch>
            <a:fillRect/>
          </a:stretch>
        </p:blipFill>
        <p:spPr>
          <a:xfrm>
            <a:off x="378679" y="1504952"/>
            <a:ext cx="11434642" cy="3000178"/>
          </a:xfrm>
          <a:prstGeom prst="rect">
            <a:avLst/>
          </a:prstGeom>
        </p:spPr>
      </p:pic>
      <p:sp>
        <p:nvSpPr>
          <p:cNvPr id="7" name="TextBox 6">
            <a:extLst>
              <a:ext uri="{FF2B5EF4-FFF2-40B4-BE49-F238E27FC236}">
                <a16:creationId xmlns:a16="http://schemas.microsoft.com/office/drawing/2014/main" id="{E67E92BB-434C-41B5-881A-3B13226A70C6}"/>
              </a:ext>
            </a:extLst>
          </p:cNvPr>
          <p:cNvSpPr txBox="1"/>
          <p:nvPr/>
        </p:nvSpPr>
        <p:spPr>
          <a:xfrm>
            <a:off x="2192214" y="4750596"/>
            <a:ext cx="7807571"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Tree>
    <p:extLst>
      <p:ext uri="{BB962C8B-B14F-4D97-AF65-F5344CB8AC3E}">
        <p14:creationId xmlns:p14="http://schemas.microsoft.com/office/powerpoint/2010/main" val="4124542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re are two approaches to maximizing profits: cut costs or increase total revenue.">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approaches to maximizing profits: cut costs or increase total revenue.</a:t>
              </a:r>
            </a:p>
          </p:txBody>
        </p:sp>
      </p:grpSp>
      <p:grpSp>
        <p:nvGrpSpPr>
          <p:cNvPr id="25" name="Group 24" descr="Most businesses face a day-to-day struggle to figure out ways to produce at a lower cost as a way to earn higher profit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businesses face a day-to-day struggle to figure out ways to produce at a lower cost as a way to earn higher profits.</a:t>
              </a:r>
            </a:p>
          </p:txBody>
        </p:sp>
      </p:grpSp>
      <p:grpSp>
        <p:nvGrpSpPr>
          <p:cNvPr id="32" name="Group 31" descr="However, if the cost of a key input rises, can the firm pass those higher costs along to consumers in the form of higher prices?">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the cost of a key input rises, can the firm pass those higher costs along to consumers in the form of higher prices?</a:t>
              </a:r>
            </a:p>
          </p:txBody>
        </p:sp>
      </p:grpSp>
      <p:grpSp>
        <p:nvGrpSpPr>
          <p:cNvPr id="35" name="Group 34" descr="Conversely, if new and less expensive ways of producing are invented, can the firm keep the benefits in the form of higher profits?">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if new and less expensive ways of producing are invented, can the firm keep the benefits in the form of higher profits?</a:t>
              </a:r>
            </a:p>
          </p:txBody>
        </p:sp>
      </p:grpSp>
      <p:grpSp>
        <p:nvGrpSpPr>
          <p:cNvPr id="38" name="Group 37" descr="The price elasticity of demand plays a key role in answering these questions.">
            <a:extLst>
              <a:ext uri="{FF2B5EF4-FFF2-40B4-BE49-F238E27FC236}">
                <a16:creationId xmlns:a16="http://schemas.microsoft.com/office/drawing/2014/main" id="{23D7DA40-28BC-42F5-9CE8-479005788A92}"/>
              </a:ext>
            </a:extLst>
          </p:cNvPr>
          <p:cNvGrpSpPr/>
          <p:nvPr/>
        </p:nvGrpSpPr>
        <p:grpSpPr>
          <a:xfrm>
            <a:off x="2066922" y="5133807"/>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7666607-5EEC-4684-B9F4-6CB2BF8B84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84716FF-4677-44DC-BF54-3E5A8C636EB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plays a key role in answering these questions.</a:t>
              </a:r>
            </a:p>
          </p:txBody>
        </p:sp>
      </p:grpSp>
    </p:spTree>
    <p:extLst>
      <p:ext uri="{BB962C8B-B14F-4D97-AF65-F5344CB8AC3E}">
        <p14:creationId xmlns:p14="http://schemas.microsoft.com/office/powerpoint/2010/main" val="200810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5B55D7C-99EF-4CF6-B5A6-E6D42F004C34}"/>
              </a:ext>
              <a:ext uri="{C183D7F6-B498-43B3-948B-1728B52AA6E4}">
                <adec:decorative xmlns:adec="http://schemas.microsoft.com/office/drawing/2017/decorative" val="1"/>
              </a:ext>
            </a:extLst>
          </p:cNvPr>
          <p:cNvSpPr/>
          <p:nvPr/>
        </p:nvSpPr>
        <p:spPr>
          <a:xfrm>
            <a:off x="3279342" y="1896390"/>
            <a:ext cx="5633316" cy="1158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percent change in quantity divided by percent change in price">
            <a:extLst>
              <a:ext uri="{FF2B5EF4-FFF2-40B4-BE49-F238E27FC236}">
                <a16:creationId xmlns:a16="http://schemas.microsoft.com/office/drawing/2014/main" id="{22D2D50D-6F3C-C344-C444-D815DD24C47D}"/>
              </a:ext>
            </a:extLst>
          </p:cNvPr>
          <p:cNvPicPr>
            <a:picLocks noChangeAspect="1"/>
          </p:cNvPicPr>
          <p:nvPr/>
        </p:nvPicPr>
        <p:blipFill>
          <a:blip r:embed="rId3"/>
          <a:stretch>
            <a:fillRect/>
          </a:stretch>
        </p:blipFill>
        <p:spPr>
          <a:xfrm>
            <a:off x="4383251" y="2001132"/>
            <a:ext cx="3425497" cy="948600"/>
          </a:xfrm>
          <a:prstGeom prst="rect">
            <a:avLst/>
          </a:prstGeom>
        </p:spPr>
      </p:pic>
      <p:grpSp>
        <p:nvGrpSpPr>
          <p:cNvPr id="3" name="Group 2" descr="Price Elasticity of Demand Price Elasticity of Supply">
            <a:extLst>
              <a:ext uri="{FF2B5EF4-FFF2-40B4-BE49-F238E27FC236}">
                <a16:creationId xmlns:a16="http://schemas.microsoft.com/office/drawing/2014/main" id="{CB94A945-B757-41DD-AD33-E1DDFC62F5C7}"/>
              </a:ext>
            </a:extLst>
          </p:cNvPr>
          <p:cNvGrpSpPr/>
          <p:nvPr/>
        </p:nvGrpSpPr>
        <p:grpSpPr>
          <a:xfrm>
            <a:off x="3279343" y="3293508"/>
            <a:ext cx="5633316" cy="2011680"/>
            <a:chOff x="3279343" y="3293508"/>
            <a:chExt cx="5633316" cy="2011680"/>
          </a:xfrm>
          <a:solidFill>
            <a:srgbClr val="627981"/>
          </a:solidFill>
        </p:grpSpPr>
        <p:grpSp>
          <p:nvGrpSpPr>
            <p:cNvPr id="5" name="Group 4">
              <a:extLst>
                <a:ext uri="{FF2B5EF4-FFF2-40B4-BE49-F238E27FC236}">
                  <a16:creationId xmlns:a16="http://schemas.microsoft.com/office/drawing/2014/main" id="{12F2E71C-24A9-45C6-98BD-284C7CB8D747}"/>
                </a:ext>
              </a:extLst>
            </p:cNvPr>
            <p:cNvGrpSpPr/>
            <p:nvPr/>
          </p:nvGrpSpPr>
          <p:grpSpPr>
            <a:xfrm>
              <a:off x="3279343" y="3293508"/>
              <a:ext cx="2586652" cy="2011680"/>
              <a:chOff x="-1062969" y="1326654"/>
              <a:chExt cx="2586652" cy="2011680"/>
            </a:xfrm>
            <a:grpFill/>
          </p:grpSpPr>
          <p:sp>
            <p:nvSpPr>
              <p:cNvPr id="6" name="Rectangle 5">
                <a:extLst>
                  <a:ext uri="{FF2B5EF4-FFF2-40B4-BE49-F238E27FC236}">
                    <a16:creationId xmlns:a16="http://schemas.microsoft.com/office/drawing/2014/main" id="{89ACDC2E-4F49-41E6-96B0-163FEDEB85DD}"/>
                  </a:ext>
                </a:extLst>
              </p:cNvPr>
              <p:cNvSpPr>
                <a:spLocks noChangeAspect="1"/>
              </p:cNvSpPr>
              <p:nvPr/>
            </p:nvSpPr>
            <p:spPr>
              <a:xfrm>
                <a:off x="-1062969" y="1326654"/>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A21819C3-EBE3-4FFB-9088-0886E8124DBB}"/>
                  </a:ext>
                </a:extLst>
              </p:cNvPr>
              <p:cNvSpPr txBox="1"/>
              <p:nvPr/>
            </p:nvSpPr>
            <p:spPr>
              <a:xfrm>
                <a:off x="-757984" y="1652804"/>
                <a:ext cx="1976681"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Demand</a:t>
                </a:r>
              </a:p>
            </p:txBody>
          </p:sp>
        </p:grpSp>
        <p:grpSp>
          <p:nvGrpSpPr>
            <p:cNvPr id="8" name="Group 7">
              <a:extLst>
                <a:ext uri="{FF2B5EF4-FFF2-40B4-BE49-F238E27FC236}">
                  <a16:creationId xmlns:a16="http://schemas.microsoft.com/office/drawing/2014/main" id="{FE3542D5-DA1D-483E-8433-F3121C9D61C5}"/>
                </a:ext>
              </a:extLst>
            </p:cNvPr>
            <p:cNvGrpSpPr/>
            <p:nvPr/>
          </p:nvGrpSpPr>
          <p:grpSpPr>
            <a:xfrm>
              <a:off x="6326007" y="3293508"/>
              <a:ext cx="2586652" cy="2011680"/>
              <a:chOff x="3531825" y="1747689"/>
              <a:chExt cx="2586652" cy="2011680"/>
            </a:xfrm>
            <a:grpFill/>
          </p:grpSpPr>
          <p:sp>
            <p:nvSpPr>
              <p:cNvPr id="9" name="Rectangle 8">
                <a:extLst>
                  <a:ext uri="{FF2B5EF4-FFF2-40B4-BE49-F238E27FC236}">
                    <a16:creationId xmlns:a16="http://schemas.microsoft.com/office/drawing/2014/main" id="{31D3A111-37A9-4B52-8A3D-2E2163F4A67E}"/>
                  </a:ext>
                </a:extLst>
              </p:cNvPr>
              <p:cNvSpPr>
                <a:spLocks noChangeAspect="1"/>
              </p:cNvSpPr>
              <p:nvPr/>
            </p:nvSpPr>
            <p:spPr>
              <a:xfrm>
                <a:off x="3531825" y="1747689"/>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E21600C8-C061-4D3E-88AC-F1F8BECD3FB4}"/>
                  </a:ext>
                </a:extLst>
              </p:cNvPr>
              <p:cNvSpPr txBox="1"/>
              <p:nvPr/>
            </p:nvSpPr>
            <p:spPr>
              <a:xfrm>
                <a:off x="3833969" y="2073839"/>
                <a:ext cx="1982364"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Supply</a:t>
                </a:r>
              </a:p>
            </p:txBody>
          </p:sp>
        </p:grpSp>
      </p:gr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impact of a shift in supply with a highly inelastic demand curve.">
            <a:extLst>
              <a:ext uri="{FF2B5EF4-FFF2-40B4-BE49-F238E27FC236}">
                <a16:creationId xmlns:a16="http://schemas.microsoft.com/office/drawing/2014/main" id="{C58639A7-0C77-4F44-B52D-09DF15F7A39B}"/>
              </a:ext>
            </a:extLst>
          </p:cNvPr>
          <p:cNvPicPr>
            <a:picLocks noChangeAspect="1"/>
          </p:cNvPicPr>
          <p:nvPr/>
        </p:nvPicPr>
        <p:blipFill>
          <a:blip r:embed="rId3"/>
          <a:stretch>
            <a:fillRect/>
          </a:stretch>
        </p:blipFill>
        <p:spPr>
          <a:xfrm>
            <a:off x="1524001" y="1383374"/>
            <a:ext cx="4322311" cy="5007668"/>
          </a:xfrm>
          <a:prstGeom prst="rect">
            <a:avLst/>
          </a:prstGeom>
        </p:spPr>
      </p:pic>
      <p:sp>
        <p:nvSpPr>
          <p:cNvPr id="12" name="TextBox 11">
            <a:extLst>
              <a:ext uri="{FF2B5EF4-FFF2-40B4-BE49-F238E27FC236}">
                <a16:creationId xmlns:a16="http://schemas.microsoft.com/office/drawing/2014/main" id="{B12D8E42-B35D-4238-A183-D76E562ED4F4}"/>
              </a:ext>
            </a:extLst>
          </p:cNvPr>
          <p:cNvSpPr txBox="1"/>
          <p:nvPr/>
        </p:nvSpPr>
        <p:spPr>
          <a:xfrm>
            <a:off x="6345690" y="1480155"/>
            <a:ext cx="3889691" cy="409342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technological breakthrough, firms are able to produce at a cheaper and more efficient rate, causing the supply curve to shift right.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produced good has a highly inelastic demand curve, the rightward shift in supply will lead to a substantially lower price for the product with relatively little increase in the quantity sold. </a:t>
            </a:r>
          </a:p>
        </p:txBody>
      </p:sp>
    </p:spTree>
    <p:extLst>
      <p:ext uri="{BB962C8B-B14F-4D97-AF65-F5344CB8AC3E}">
        <p14:creationId xmlns:p14="http://schemas.microsoft.com/office/powerpoint/2010/main" val="1112197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hift in supply with a highly elastic demand curve.">
            <a:extLst>
              <a:ext uri="{FF2B5EF4-FFF2-40B4-BE49-F238E27FC236}">
                <a16:creationId xmlns:a16="http://schemas.microsoft.com/office/drawing/2014/main" id="{557F44B6-F325-436C-B059-7FC7C32A7891}"/>
              </a:ext>
            </a:extLst>
          </p:cNvPr>
          <p:cNvPicPr>
            <a:picLocks noChangeAspect="1"/>
          </p:cNvPicPr>
          <p:nvPr/>
        </p:nvPicPr>
        <p:blipFill>
          <a:blip r:embed="rId3"/>
          <a:stretch>
            <a:fillRect/>
          </a:stretch>
        </p:blipFill>
        <p:spPr>
          <a:xfrm>
            <a:off x="1524001" y="1383374"/>
            <a:ext cx="4270248" cy="5010912"/>
          </a:xfrm>
          <a:prstGeom prst="rect">
            <a:avLst/>
          </a:prstGeom>
        </p:spPr>
      </p:pic>
      <p:sp>
        <p:nvSpPr>
          <p:cNvPr id="9" name="TextBox 8">
            <a:extLst>
              <a:ext uri="{FF2B5EF4-FFF2-40B4-BE49-F238E27FC236}">
                <a16:creationId xmlns:a16="http://schemas.microsoft.com/office/drawing/2014/main" id="{12FCAB31-F60D-458A-8A05-16429A4530F0}"/>
              </a:ext>
            </a:extLst>
          </p:cNvPr>
          <p:cNvSpPr txBox="1"/>
          <p:nvPr/>
        </p:nvSpPr>
        <p:spPr>
          <a:xfrm>
            <a:off x="6345690" y="1480155"/>
            <a:ext cx="3889691" cy="224676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if the produced good has a highly elastic demand curve, the rightward shift in supply will lead to a substantially higher quantity sold with relatively little decrease in the price.</a:t>
            </a:r>
          </a:p>
        </p:txBody>
      </p:sp>
    </p:spTree>
    <p:extLst>
      <p:ext uri="{BB962C8B-B14F-4D97-AF65-F5344CB8AC3E}">
        <p14:creationId xmlns:p14="http://schemas.microsoft.com/office/powerpoint/2010/main" val="2568616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Can Businesses Pass Costs on to Consumers?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y also reveals whether firms can pass higher costs that they incur on to consumers.">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also reveals whether firms can pass higher costs that they incur on to consumers. </a:t>
              </a:r>
            </a:p>
          </p:txBody>
        </p:sp>
      </p:grpSp>
      <p:grpSp>
        <p:nvGrpSpPr>
          <p:cNvPr id="25" name="Group 24" descr="Addictive substances with highly inelastic demand, like cigarettes, are products for which producers can pass higher costs on to consumer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Addictive substances with highly inelastic demand, like cigarettes, are products for which producers can pass higher costs on to consumers.</a:t>
              </a:r>
            </a:p>
          </p:txBody>
        </p:sp>
      </p:grpSp>
      <p:grpSp>
        <p:nvGrpSpPr>
          <p:cNvPr id="32" name="Group 31" descr="Economic research suggests that increasing cigarette prices by 10% leads to about a 3% reduction in the quantity of cigarettes purchased.">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 suggests that increasing cigarette prices by 10% leads to about a 3% reduction in the quantity of cigarettes purchased.</a:t>
              </a:r>
            </a:p>
          </p:txBody>
        </p:sp>
      </p:grpSp>
      <p:grpSp>
        <p:nvGrpSpPr>
          <p:cNvPr id="35" name="Group 34" descr="Higher taxes on cigarettes will raise tax revenue for the government, but they will not affect the quantity of smoking very much.">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taxes on cigarettes will raise tax revenue for the government, but they will not affect the quantity of smoking very much.</a:t>
              </a:r>
            </a:p>
          </p:txBody>
        </p:sp>
      </p:grpSp>
    </p:spTree>
    <p:extLst>
      <p:ext uri="{BB962C8B-B14F-4D97-AF65-F5344CB8AC3E}">
        <p14:creationId xmlns:p14="http://schemas.microsoft.com/office/powerpoint/2010/main" val="450184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example of cigarette taxes demonstrated that because demand is inelastic, taxes are not effective at reducing the quantity of smoking.">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example of cigarette taxes demonstrated that because demand is inelastic, taxes are not effective at reducing the quantity of smoking.</a:t>
              </a:r>
            </a:p>
          </p:txBody>
        </p:sp>
      </p:grpSp>
      <p:grpSp>
        <p:nvGrpSpPr>
          <p:cNvPr id="25" name="Group 24" descr="Cigarette taxes mainly affect consumers in the form of higher prices.">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9697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Cigarette taxes mainly affect consumers in the form of higher prices.</a:t>
              </a:r>
            </a:p>
          </p:txBody>
        </p:sp>
      </p:grpSp>
      <p:grpSp>
        <p:nvGrpSpPr>
          <p:cNvPr id="32" name="Group 31" descr="The analysis, or manner, of how a tax burden is divided between consumers and producers is called tax incidenc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or manner, of how a tax burden is divided between consumers and producers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tax incidence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35" name="Group 34" descr="Typically, the tax incidence, or burden, falls both on the consumers and producers of the taxed good.">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Typically, the tax incidence, or burden, falls both on the consumers and producers of the taxed good. </a:t>
              </a:r>
            </a:p>
          </p:txBody>
        </p:sp>
      </p:grpSp>
      <p:grpSp>
        <p:nvGrpSpPr>
          <p:cNvPr id="16" name="Group 15" descr="If one wants to predict which group will bear most of the burden, all one needs to do is examine the elasticity of demand and supply.">
            <a:extLst>
              <a:ext uri="{FF2B5EF4-FFF2-40B4-BE49-F238E27FC236}">
                <a16:creationId xmlns:a16="http://schemas.microsoft.com/office/drawing/2014/main" id="{017EA323-20C2-41EC-ABCA-E126C211994B}"/>
              </a:ext>
            </a:extLst>
          </p:cNvPr>
          <p:cNvGrpSpPr/>
          <p:nvPr/>
        </p:nvGrpSpPr>
        <p:grpSpPr>
          <a:xfrm>
            <a:off x="2066921" y="513593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331DA78-162A-4F39-B4A0-FD1834BD25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3B768F6-0AA8-430B-A131-16E49F32154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one wants to predict which group will bear most of the burden, all one needs to do is examine the elasticity of demand and supply. </a:t>
              </a:r>
            </a:p>
          </p:txBody>
        </p:sp>
      </p:grpSp>
    </p:spTree>
    <p:extLst>
      <p:ext uri="{BB962C8B-B14F-4D97-AF65-F5344CB8AC3E}">
        <p14:creationId xmlns:p14="http://schemas.microsoft.com/office/powerpoint/2010/main" val="3350739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f demand is relatively inelastic, and supply is relatively elastic, consumers bear a majority of the tax burden.">
            <a:extLst>
              <a:ext uri="{FF2B5EF4-FFF2-40B4-BE49-F238E27FC236}">
                <a16:creationId xmlns:a16="http://schemas.microsoft.com/office/drawing/2014/main" id="{E42D9A71-FF49-C2D0-AAEA-F9DDA5959428}"/>
              </a:ext>
            </a:extLst>
          </p:cNvPr>
          <p:cNvGrpSpPr/>
          <p:nvPr/>
        </p:nvGrpSpPr>
        <p:grpSpPr>
          <a:xfrm>
            <a:off x="2890182" y="1493661"/>
            <a:ext cx="2943060" cy="5025894"/>
            <a:chOff x="2890182" y="1493661"/>
            <a:chExt cx="2943060" cy="5025894"/>
          </a:xfrm>
        </p:grpSpPr>
        <p:sp>
          <p:nvSpPr>
            <p:cNvPr id="2" name="Rectangle 1">
              <a:extLst>
                <a:ext uri="{FF2B5EF4-FFF2-40B4-BE49-F238E27FC236}">
                  <a16:creationId xmlns:a16="http://schemas.microsoft.com/office/drawing/2014/main" id="{2D1584B3-C3AB-4B25-B4A0-5D08CB9BC8AC}"/>
                </a:ext>
              </a:extLst>
            </p:cNvPr>
            <p:cNvSpPr/>
            <p:nvPr/>
          </p:nvSpPr>
          <p:spPr>
            <a:xfrm>
              <a:off x="2890182"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inelastic, and</a:t>
              </a:r>
            </a:p>
          </p:txBody>
        </p:sp>
        <p:sp>
          <p:nvSpPr>
            <p:cNvPr id="20" name="Rectangle 19">
              <a:extLst>
                <a:ext uri="{FF2B5EF4-FFF2-40B4-BE49-F238E27FC236}">
                  <a16:creationId xmlns:a16="http://schemas.microsoft.com/office/drawing/2014/main" id="{ED002238-8569-403D-BE11-1B40373C1F6B}"/>
                </a:ext>
              </a:extLst>
            </p:cNvPr>
            <p:cNvSpPr/>
            <p:nvPr/>
          </p:nvSpPr>
          <p:spPr>
            <a:xfrm>
              <a:off x="2890182"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elastic,</a:t>
              </a:r>
            </a:p>
          </p:txBody>
        </p:sp>
        <p:sp>
          <p:nvSpPr>
            <p:cNvPr id="23" name="Rectangle 22">
              <a:extLst>
                <a:ext uri="{FF2B5EF4-FFF2-40B4-BE49-F238E27FC236}">
                  <a16:creationId xmlns:a16="http://schemas.microsoft.com/office/drawing/2014/main" id="{1D909006-97F5-4ED5-A0C9-20FEEA64FEA4}"/>
                </a:ext>
              </a:extLst>
            </p:cNvPr>
            <p:cNvSpPr/>
            <p:nvPr/>
          </p:nvSpPr>
          <p:spPr>
            <a:xfrm>
              <a:off x="2890182"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bear a majority of the tax burden</a:t>
              </a:r>
            </a:p>
          </p:txBody>
        </p:sp>
        <p:sp>
          <p:nvSpPr>
            <p:cNvPr id="3" name="Arrow: Down 2">
              <a:extLst>
                <a:ext uri="{FF2B5EF4-FFF2-40B4-BE49-F238E27FC236}">
                  <a16:creationId xmlns:a16="http://schemas.microsoft.com/office/drawing/2014/main" id="{99E78403-AFBD-4CC4-930C-8DE11C3FAD2A}"/>
                </a:ext>
              </a:extLst>
            </p:cNvPr>
            <p:cNvSpPr/>
            <p:nvPr/>
          </p:nvSpPr>
          <p:spPr>
            <a:xfrm>
              <a:off x="4164643"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Down 26">
              <a:extLst>
                <a:ext uri="{FF2B5EF4-FFF2-40B4-BE49-F238E27FC236}">
                  <a16:creationId xmlns:a16="http://schemas.microsoft.com/office/drawing/2014/main" id="{AE648518-210A-48CB-BB49-21966DB1AE3F}"/>
                </a:ext>
              </a:extLst>
            </p:cNvPr>
            <p:cNvSpPr/>
            <p:nvPr/>
          </p:nvSpPr>
          <p:spPr>
            <a:xfrm>
              <a:off x="4167189"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 name="Group 4" descr="If demand is relatively elastic, and supply is relatively inelastic, suppliers bear a majority of the tax burden.">
            <a:extLst>
              <a:ext uri="{FF2B5EF4-FFF2-40B4-BE49-F238E27FC236}">
                <a16:creationId xmlns:a16="http://schemas.microsoft.com/office/drawing/2014/main" id="{69DB6134-C6E0-2355-8E5F-DA5C20FEF64D}"/>
              </a:ext>
            </a:extLst>
          </p:cNvPr>
          <p:cNvGrpSpPr/>
          <p:nvPr/>
        </p:nvGrpSpPr>
        <p:grpSpPr>
          <a:xfrm>
            <a:off x="6358760" y="1493661"/>
            <a:ext cx="2943060" cy="5025894"/>
            <a:chOff x="6358760" y="1493661"/>
            <a:chExt cx="2943060" cy="5025894"/>
          </a:xfrm>
        </p:grpSpPr>
        <p:sp>
          <p:nvSpPr>
            <p:cNvPr id="28" name="Rectangle 27">
              <a:extLst>
                <a:ext uri="{FF2B5EF4-FFF2-40B4-BE49-F238E27FC236}">
                  <a16:creationId xmlns:a16="http://schemas.microsoft.com/office/drawing/2014/main" id="{A420248E-3005-4678-834D-518C889CB358}"/>
                </a:ext>
              </a:extLst>
            </p:cNvPr>
            <p:cNvSpPr/>
            <p:nvPr/>
          </p:nvSpPr>
          <p:spPr>
            <a:xfrm>
              <a:off x="6358760"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elastic, and</a:t>
              </a:r>
            </a:p>
          </p:txBody>
        </p:sp>
        <p:sp>
          <p:nvSpPr>
            <p:cNvPr id="29" name="Rectangle 28">
              <a:extLst>
                <a:ext uri="{FF2B5EF4-FFF2-40B4-BE49-F238E27FC236}">
                  <a16:creationId xmlns:a16="http://schemas.microsoft.com/office/drawing/2014/main" id="{EF66863E-F7EA-4548-92EB-88BA38BC5F67}"/>
                </a:ext>
              </a:extLst>
            </p:cNvPr>
            <p:cNvSpPr/>
            <p:nvPr/>
          </p:nvSpPr>
          <p:spPr>
            <a:xfrm>
              <a:off x="6358760"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inelastic,</a:t>
              </a:r>
            </a:p>
          </p:txBody>
        </p:sp>
        <p:sp>
          <p:nvSpPr>
            <p:cNvPr id="38" name="Rectangle 37">
              <a:extLst>
                <a:ext uri="{FF2B5EF4-FFF2-40B4-BE49-F238E27FC236}">
                  <a16:creationId xmlns:a16="http://schemas.microsoft.com/office/drawing/2014/main" id="{CD3571BC-83E8-4804-A0A0-C78675368428}"/>
                </a:ext>
              </a:extLst>
            </p:cNvPr>
            <p:cNvSpPr/>
            <p:nvPr/>
          </p:nvSpPr>
          <p:spPr>
            <a:xfrm>
              <a:off x="6358760"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suppliers bear a majority of the tax burden</a:t>
              </a:r>
            </a:p>
          </p:txBody>
        </p:sp>
        <p:sp>
          <p:nvSpPr>
            <p:cNvPr id="39" name="Arrow: Down 38">
              <a:extLst>
                <a:ext uri="{FF2B5EF4-FFF2-40B4-BE49-F238E27FC236}">
                  <a16:creationId xmlns:a16="http://schemas.microsoft.com/office/drawing/2014/main" id="{404C9274-2A3C-4650-98E8-CBCCE131852A}"/>
                </a:ext>
              </a:extLst>
            </p:cNvPr>
            <p:cNvSpPr/>
            <p:nvPr/>
          </p:nvSpPr>
          <p:spPr>
            <a:xfrm>
              <a:off x="7633221"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Down 39">
              <a:extLst>
                <a:ext uri="{FF2B5EF4-FFF2-40B4-BE49-F238E27FC236}">
                  <a16:creationId xmlns:a16="http://schemas.microsoft.com/office/drawing/2014/main" id="{3BA166DA-14D6-4156-AFFA-BB7AE9F07B72}"/>
                </a:ext>
              </a:extLst>
            </p:cNvPr>
            <p:cNvSpPr/>
            <p:nvPr/>
          </p:nvSpPr>
          <p:spPr>
            <a:xfrm>
              <a:off x="7635767"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8835330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Demand, Inelastic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demand curve is elastic and the supply curve is inelastic.">
            <a:extLst>
              <a:ext uri="{FF2B5EF4-FFF2-40B4-BE49-F238E27FC236}">
                <a16:creationId xmlns:a16="http://schemas.microsoft.com/office/drawing/2014/main" id="{984F3D8F-0A93-4A4A-B890-CB15BECF7958}"/>
              </a:ext>
            </a:extLst>
          </p:cNvPr>
          <p:cNvPicPr>
            <a:picLocks noChangeAspect="1"/>
          </p:cNvPicPr>
          <p:nvPr/>
        </p:nvPicPr>
        <p:blipFill>
          <a:blip r:embed="rId3"/>
          <a:stretch>
            <a:fillRect/>
          </a:stretch>
        </p:blipFill>
        <p:spPr>
          <a:xfrm>
            <a:off x="3610099" y="1314137"/>
            <a:ext cx="4322872" cy="4034681"/>
          </a:xfrm>
          <a:prstGeom prst="rect">
            <a:avLst/>
          </a:prstGeom>
        </p:spPr>
      </p:pic>
      <p:sp>
        <p:nvSpPr>
          <p:cNvPr id="8" name="TextBox 7" descr="An excise tax introduces a wedge between the price paid by consumers (P sub c) and the price received by producers (P sub p). When the supply curve is inelastic and demand is elastic, the burden is passed on to producers and taxes do not greatly affect the equilibrium quantity. &#10;">
            <a:extLst>
              <a:ext uri="{FF2B5EF4-FFF2-40B4-BE49-F238E27FC236}">
                <a16:creationId xmlns:a16="http://schemas.microsoft.com/office/drawing/2014/main" id="{8BCD0F24-1914-402A-8D27-BC4E76C0A553}"/>
              </a:ext>
            </a:extLst>
          </p:cNvPr>
          <p:cNvSpPr txBox="1"/>
          <p:nvPr/>
        </p:nvSpPr>
        <p:spPr>
          <a:xfrm>
            <a:off x="1328701" y="5533348"/>
            <a:ext cx="9534598" cy="107721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excise tax introduces a wedge between the price paid by consumers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the price received by producers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supply curve is inelastic and demand is elastic, the burden is passed on to producers, and taxes do not greatly affect the equilibrium quantity. </a:t>
            </a:r>
          </a:p>
        </p:txBody>
      </p:sp>
    </p:spTree>
    <p:extLst>
      <p:ext uri="{BB962C8B-B14F-4D97-AF65-F5344CB8AC3E}">
        <p14:creationId xmlns:p14="http://schemas.microsoft.com/office/powerpoint/2010/main" val="1153336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Supply, Inelastic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supply curve is more elastic than the demand curve.">
            <a:extLst>
              <a:ext uri="{FF2B5EF4-FFF2-40B4-BE49-F238E27FC236}">
                <a16:creationId xmlns:a16="http://schemas.microsoft.com/office/drawing/2014/main" id="{F9692655-FD8B-4D6A-AF8C-D1AD9720580B}"/>
              </a:ext>
            </a:extLst>
          </p:cNvPr>
          <p:cNvPicPr>
            <a:picLocks noChangeAspect="1"/>
          </p:cNvPicPr>
          <p:nvPr/>
        </p:nvPicPr>
        <p:blipFill>
          <a:blip r:embed="rId3"/>
          <a:stretch>
            <a:fillRect/>
          </a:stretch>
        </p:blipFill>
        <p:spPr>
          <a:xfrm>
            <a:off x="3577812" y="1344046"/>
            <a:ext cx="4325112" cy="4046316"/>
          </a:xfrm>
          <a:prstGeom prst="rect">
            <a:avLst/>
          </a:prstGeom>
        </p:spPr>
      </p:pic>
      <p:sp>
        <p:nvSpPr>
          <p:cNvPr id="8" name="TextBox 7">
            <a:extLst>
              <a:ext uri="{FF2B5EF4-FFF2-40B4-BE49-F238E27FC236}">
                <a16:creationId xmlns:a16="http://schemas.microsoft.com/office/drawing/2014/main" id="{B8AB36C6-A714-48BE-8A4F-6110AF0B8148}"/>
              </a:ext>
            </a:extLst>
          </p:cNvPr>
          <p:cNvSpPr txBox="1"/>
          <p:nvPr/>
        </p:nvSpPr>
        <p:spPr>
          <a:xfrm>
            <a:off x="2077299" y="5503892"/>
            <a:ext cx="803740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is more elastic than demand, the tax incidence on consumers is larger than the tax incidence on producers. The more elastic the demand and supply curves, the lower the tax revenue.</a:t>
            </a:r>
          </a:p>
        </p:txBody>
      </p:sp>
    </p:spTree>
    <p:extLst>
      <p:ext uri="{BB962C8B-B14F-4D97-AF65-F5344CB8AC3E}">
        <p14:creationId xmlns:p14="http://schemas.microsoft.com/office/powerpoint/2010/main" val="3850981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ies are often lower (more inelastic) in the short run than in the long run.">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Elasticities are often lower (more inelastic) in the short run than in the long run. </a:t>
              </a:r>
            </a:p>
          </p:txBody>
        </p:sp>
      </p:grpSp>
      <p:grpSp>
        <p:nvGrpSpPr>
          <p:cNvPr id="25" name="Group 24" descr="On the demand side of the market, it can sometimes be difficult to change quantity demanded in the short run but easier in the long run.">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of the market, it can sometimes be difficult to change quantity demanded in the short run but easier in the long run.</a:t>
              </a:r>
            </a:p>
          </p:txBody>
        </p:sp>
      </p:grpSp>
      <p:grpSp>
        <p:nvGrpSpPr>
          <p:cNvPr id="32" name="Group 31" descr="For example, in the short run, it is not easy for a person to make substantial changes in energy consumption, like gas usag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is not easy for a person to make substantial changes in energy consumption, like gas usage.</a:t>
              </a:r>
            </a:p>
          </p:txBody>
        </p:sp>
      </p:grpSp>
      <p:grpSp>
        <p:nvGrpSpPr>
          <p:cNvPr id="35" name="Group 34" descr="However, in the long run, perhaps you can purchase a car that gets more miles to the gallon or choose a job that is closer to where you liv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94231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in the long run, perhaps you can purchase a car that gets more miles to the gallon or choose a job that is closer to where you live.</a:t>
              </a:r>
            </a:p>
          </p:txBody>
        </p:sp>
      </p:grpSp>
    </p:spTree>
    <p:extLst>
      <p:ext uri="{BB962C8B-B14F-4D97-AF65-F5344CB8AC3E}">
        <p14:creationId xmlns:p14="http://schemas.microsoft.com/office/powerpoint/2010/main" val="3628277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On the supply side of the market, producers of goods and services typically find it easier to expand production in the long term of several years rather than in the short run of a few months.">
            <a:extLst>
              <a:ext uri="{FF2B5EF4-FFF2-40B4-BE49-F238E27FC236}">
                <a16:creationId xmlns:a16="http://schemas.microsoft.com/office/drawing/2014/main" id="{96A9BCC3-4DAA-4C4E-A855-D84275E56B42}"/>
              </a:ext>
            </a:extLst>
          </p:cNvPr>
          <p:cNvGrpSpPr/>
          <p:nvPr/>
        </p:nvGrpSpPr>
        <p:grpSpPr>
          <a:xfrm>
            <a:off x="2066922" y="1585567"/>
            <a:ext cx="8058153" cy="1099767"/>
            <a:chOff x="542922" y="1736761"/>
            <a:chExt cx="8058153" cy="1099767"/>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2"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of the market, producers of goods and services typically find it easier to expand production in the long term of several years rather than in the short run of a few months.</a:t>
              </a:r>
            </a:p>
          </p:txBody>
        </p:sp>
      </p:grpSp>
      <p:grpSp>
        <p:nvGrpSpPr>
          <p:cNvPr id="25" name="Group 24" descr="For example, in the short run, it can be costly or difficult to build a new factory, hire many new workers, or open new stores. However, over a few years, these changes are possible.">
            <a:extLst>
              <a:ext uri="{FF2B5EF4-FFF2-40B4-BE49-F238E27FC236}">
                <a16:creationId xmlns:a16="http://schemas.microsoft.com/office/drawing/2014/main" id="{608B93DA-12D5-4969-B4A3-543200217DEA}"/>
              </a:ext>
            </a:extLst>
          </p:cNvPr>
          <p:cNvGrpSpPr/>
          <p:nvPr/>
        </p:nvGrpSpPr>
        <p:grpSpPr>
          <a:xfrm>
            <a:off x="2066922" y="2776092"/>
            <a:ext cx="8058152" cy="1101335"/>
            <a:chOff x="542922" y="1736761"/>
            <a:chExt cx="8058152" cy="11013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1"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can be costly or difficult to build a new factory, hire many new workers, or open new stores. However, over a few years, these changes are possible.</a:t>
              </a:r>
            </a:p>
          </p:txBody>
        </p:sp>
      </p:grpSp>
      <p:grpSp>
        <p:nvGrpSpPr>
          <p:cNvPr id="32" name="Group 31" descr="In most markets for goods and services, prices fluctuate more than quantities in the short run, but quantities often adjust more than prices in the long run.">
            <a:extLst>
              <a:ext uri="{FF2B5EF4-FFF2-40B4-BE49-F238E27FC236}">
                <a16:creationId xmlns:a16="http://schemas.microsoft.com/office/drawing/2014/main" id="{230C1D09-6C14-43AA-82DC-A2A61F34F6B2}"/>
              </a:ext>
            </a:extLst>
          </p:cNvPr>
          <p:cNvGrpSpPr/>
          <p:nvPr/>
        </p:nvGrpSpPr>
        <p:grpSpPr>
          <a:xfrm>
            <a:off x="2066920" y="3963099"/>
            <a:ext cx="8058152" cy="1099766"/>
            <a:chOff x="542922" y="1736761"/>
            <a:chExt cx="8058152" cy="1099766"/>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1" cy="109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markets for goods and services, prices fluctuate more than quantities in the short run, but quantities often adjust more than prices in the long run.</a:t>
              </a:r>
            </a:p>
          </p:txBody>
        </p:sp>
      </p:grpSp>
    </p:spTree>
    <p:extLst>
      <p:ext uri="{BB962C8B-B14F-4D97-AF65-F5344CB8AC3E}">
        <p14:creationId xmlns:p14="http://schemas.microsoft.com/office/powerpoint/2010/main" val="4241238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665993"/>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incidence depends on the relative price elasticity of supply and demand: when supply is more elastic than demand, buyers bear most of the tax burden, and when demand is more elastic than supply, producers bear most of the cost of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 is larger the more inelastic the demand and supply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672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C3E6E4FD-1D68-4259-81FC-B11F8B5BE76F}"/>
              </a:ext>
            </a:extLst>
          </p:cNvPr>
          <p:cNvPicPr>
            <a:picLocks noChangeAspect="1"/>
          </p:cNvPicPr>
          <p:nvPr/>
        </p:nvPicPr>
        <p:blipFill>
          <a:blip r:embed="rId3"/>
          <a:stretch>
            <a:fillRect/>
          </a:stretch>
        </p:blipFill>
        <p:spPr>
          <a:xfrm>
            <a:off x="3116537" y="1358420"/>
            <a:ext cx="5651543" cy="3897615"/>
          </a:xfrm>
          <a:prstGeom prst="rect">
            <a:avLst/>
          </a:prstGeom>
        </p:spPr>
      </p:pic>
      <p:pic>
        <p:nvPicPr>
          <p:cNvPr id="3" name="Picture 2" descr="price elasticity of demand equals the absolute value of percent change in quantity demanded divided by percent change in price">
            <a:extLst>
              <a:ext uri="{FF2B5EF4-FFF2-40B4-BE49-F238E27FC236}">
                <a16:creationId xmlns:a16="http://schemas.microsoft.com/office/drawing/2014/main" id="{0DE9024E-AC18-1078-52B5-89A7BDE7504A}"/>
              </a:ext>
            </a:extLst>
          </p:cNvPr>
          <p:cNvPicPr>
            <a:picLocks noChangeAspect="1"/>
          </p:cNvPicPr>
          <p:nvPr/>
        </p:nvPicPr>
        <p:blipFill>
          <a:blip r:embed="rId4"/>
          <a:stretch>
            <a:fillRect/>
          </a:stretch>
        </p:blipFill>
        <p:spPr>
          <a:xfrm>
            <a:off x="2585516" y="5476546"/>
            <a:ext cx="7540102" cy="837789"/>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in Areas Other Than Price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527637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Areas Other Than Price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basic idea of elasticity does not just apply to the responsiveness of quantity supplied and demanded to changes in the price of a product.">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basic idea of elasticity does not just apply to the responsiveness of quantity supplied and demanded to changes in the price of a product. </a:t>
              </a:r>
            </a:p>
          </p:txBody>
        </p:sp>
      </p:grpSp>
      <p:grpSp>
        <p:nvGrpSpPr>
          <p:cNvPr id="32" name="Group 31" descr="Quantity demanded depends on income, tastes and preferences, and the prices of related goods, as well as price.">
            <a:extLst>
              <a:ext uri="{FF2B5EF4-FFF2-40B4-BE49-F238E27FC236}">
                <a16:creationId xmlns:a16="http://schemas.microsoft.com/office/drawing/2014/main" id="{230C1D09-6C14-43AA-82DC-A2A61F34F6B2}"/>
              </a:ext>
            </a:extLst>
          </p:cNvPr>
          <p:cNvGrpSpPr/>
          <p:nvPr/>
        </p:nvGrpSpPr>
        <p:grpSpPr>
          <a:xfrm>
            <a:off x="2066922" y="2471278"/>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demanded depends on income, tastes and preferences, and the prices of related goods, as well as price.</a:t>
              </a:r>
            </a:p>
          </p:txBody>
        </p:sp>
      </p:grpSp>
      <p:grpSp>
        <p:nvGrpSpPr>
          <p:cNvPr id="25" name="Group 24" descr="Quantity supplied depends on factors such as the cost of production, as well as price.">
            <a:extLst>
              <a:ext uri="{FF2B5EF4-FFF2-40B4-BE49-F238E27FC236}">
                <a16:creationId xmlns:a16="http://schemas.microsoft.com/office/drawing/2014/main" id="{608B93DA-12D5-4969-B4A3-543200217DEA}"/>
              </a:ext>
            </a:extLst>
          </p:cNvPr>
          <p:cNvGrpSpPr/>
          <p:nvPr/>
        </p:nvGrpSpPr>
        <p:grpSpPr>
          <a:xfrm>
            <a:off x="2066922" y="33510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supplied depends on factors such as the cost of production, as well as price.</a:t>
              </a:r>
            </a:p>
          </p:txBody>
        </p:sp>
      </p:grpSp>
      <p:grpSp>
        <p:nvGrpSpPr>
          <p:cNvPr id="35" name="Group 34" descr="Elasticity can be measured for any determinant of quantity supplied and quantity demanded, not just the pric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can be measured for any determinant of quantity supplied and quantity demanded, not just the price.</a:t>
              </a:r>
            </a:p>
          </p:txBody>
        </p:sp>
      </p:grpSp>
    </p:spTree>
    <p:extLst>
      <p:ext uri="{BB962C8B-B14F-4D97-AF65-F5344CB8AC3E}">
        <p14:creationId xmlns:p14="http://schemas.microsoft.com/office/powerpoint/2010/main" val="2469464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income elasticity of demand is the percentage change in quantity demanded divided by the percentage change in income.">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p:txBody>
        </p:sp>
      </p:grpSp>
      <p:grpSp>
        <p:nvGrpSpPr>
          <p:cNvPr id="14" name="Group 13" descr="For most products, most of the time, the income elasticity of demand is positive.">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most products, most of the time, the income elasticity of demand is positive.</a:t>
              </a:r>
            </a:p>
          </p:txBody>
        </p:sp>
      </p:grpSp>
      <p:grpSp>
        <p:nvGrpSpPr>
          <p:cNvPr id="17" name="Group 16" descr="This pattern is common enough that these goods are referred to as normal goods.">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pattern is common enough that these goods are referred to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descr="For some goods, an increase in income means that one might purchase less of the good.">
            <a:extLst>
              <a:ext uri="{FF2B5EF4-FFF2-40B4-BE49-F238E27FC236}">
                <a16:creationId xmlns:a16="http://schemas.microsoft.com/office/drawing/2014/main" id="{61A8A6E9-9403-451C-8077-FBD0A665ACFE}"/>
              </a:ext>
            </a:extLst>
          </p:cNvPr>
          <p:cNvGrpSpPr/>
          <p:nvPr/>
        </p:nvGrpSpPr>
        <p:grpSpPr>
          <a:xfrm>
            <a:off x="2066922" y="426039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ECF5D3B0-1D52-4E63-A2B7-8A93018B10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DCE0B8-D3A4-4AD2-A032-DFBF7457E1D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some goods, an increase in income means that one might purchase less of the good.</a:t>
              </a:r>
            </a:p>
          </p:txBody>
        </p:sp>
      </p:grpSp>
      <p:grpSp>
        <p:nvGrpSpPr>
          <p:cNvPr id="23" name="Group 22" descr="When the income elasticity of demand is negative, the good is referred to as an inferior good.">
            <a:extLst>
              <a:ext uri="{FF2B5EF4-FFF2-40B4-BE49-F238E27FC236}">
                <a16:creationId xmlns:a16="http://schemas.microsoft.com/office/drawing/2014/main" id="{221E18B7-58A8-4449-BEEA-8CE2ED958702}"/>
              </a:ext>
            </a:extLst>
          </p:cNvPr>
          <p:cNvGrpSpPr/>
          <p:nvPr/>
        </p:nvGrpSpPr>
        <p:grpSpPr>
          <a:xfrm>
            <a:off x="2066922" y="515360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C609BC0-A271-4E33-8046-C2BB5A5BFC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D8FA75-FA75-45A7-8B9F-7060BA8559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income elasticity of demand is negative, the good is referred to 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4203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stack of pancakes">
            <a:extLst>
              <a:ext uri="{FF2B5EF4-FFF2-40B4-BE49-F238E27FC236}">
                <a16:creationId xmlns:a16="http://schemas.microsoft.com/office/drawing/2014/main" id="{0DC80B4C-D51C-4ADD-8C8F-7AB94075CACD}"/>
              </a:ext>
            </a:extLst>
          </p:cNvPr>
          <p:cNvPicPr>
            <a:picLocks noChangeAspect="1"/>
          </p:cNvPicPr>
          <p:nvPr/>
        </p:nvPicPr>
        <p:blipFill rotWithShape="1">
          <a:blip r:embed="rId3">
            <a:extLst>
              <a:ext uri="{28A0092B-C50C-407E-A947-70E740481C1C}">
                <a14:useLocalDpi xmlns:a14="http://schemas.microsoft.com/office/drawing/2010/main" val="0"/>
              </a:ext>
            </a:extLst>
          </a:blip>
          <a:srcRect t="29263" r="3456"/>
          <a:stretch/>
        </p:blipFill>
        <p:spPr>
          <a:xfrm>
            <a:off x="4304733" y="1475582"/>
            <a:ext cx="3582526" cy="2899928"/>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love pancakes, an increase in your income will increase your demand for pancakes, meaning it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 If you like pancakes, but really prefer expensive croissants, an increase in your income will reduce your demand for pancakes, as you choose to purchase more croissants. This would make pancakes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a:t>
            </a:r>
          </a:p>
        </p:txBody>
      </p:sp>
    </p:spTree>
    <p:extLst>
      <p:ext uri="{BB962C8B-B14F-4D97-AF65-F5344CB8AC3E}">
        <p14:creationId xmlns:p14="http://schemas.microsoft.com/office/powerpoint/2010/main" val="4081889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change in the price of one good can shift the quantity demanded for another good.">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the price of one good can shift the quantity demanded for another good.</a:t>
              </a:r>
            </a:p>
          </p:txBody>
        </p:sp>
      </p:grpSp>
      <p:grpSp>
        <p:nvGrpSpPr>
          <p:cNvPr id="14" name="Group 13" descr="If two goods are complements, a drop in the price of one good will lead to an increase in the quantity demanded of the other good.">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complements, a drop in the price of one good will lead to an increase in the quantity demanded of the other good.</a:t>
              </a:r>
            </a:p>
          </p:txBody>
        </p:sp>
      </p:grpSp>
      <p:grpSp>
        <p:nvGrpSpPr>
          <p:cNvPr id="17" name="Group 16" descr="If two goods are substitutes, a drop in the price of one good will cause people to substitute toward that good.">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substitutes, a drop in the price of one good will cause people to substitute toward that good. </a:t>
              </a:r>
            </a:p>
          </p:txBody>
        </p:sp>
      </p:grpSp>
      <p:grpSp>
        <p:nvGrpSpPr>
          <p:cNvPr id="27" name="Group 26" descr="The term &quot;cross-price&quot; refers to the idea that the price of one good is affecting the quantity demanded of a different good.">
            <a:extLst>
              <a:ext uri="{FF2B5EF4-FFF2-40B4-BE49-F238E27FC236}">
                <a16:creationId xmlns:a16="http://schemas.microsoft.com/office/drawing/2014/main" id="{0E3B4252-77AE-4406-87A3-0BFE70A65DE8}"/>
              </a:ext>
            </a:extLst>
          </p:cNvPr>
          <p:cNvGrpSpPr/>
          <p:nvPr/>
        </p:nvGrpSpPr>
        <p:grpSpPr>
          <a:xfrm>
            <a:off x="2066922" y="426039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56225DE-FEA7-4326-A0F9-1247020C21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BCE4ED2-87ED-4CFE-973C-9B1AA4B2658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term "cross-price" refers to the idea that the price of one good is affecting the quantity demanded of a different good.</a:t>
              </a:r>
            </a:p>
          </p:txBody>
        </p:sp>
      </p:grpSp>
      <p:pic>
        <p:nvPicPr>
          <p:cNvPr id="3" name="Picture 2" descr="cross-price elasticity of demand equals percent change in quantity demanded of Good A divided by percent change in price of Good B">
            <a:extLst>
              <a:ext uri="{FF2B5EF4-FFF2-40B4-BE49-F238E27FC236}">
                <a16:creationId xmlns:a16="http://schemas.microsoft.com/office/drawing/2014/main" id="{05BAFB47-93A0-C36B-6714-CDA9F9C38525}"/>
              </a:ext>
            </a:extLst>
          </p:cNvPr>
          <p:cNvPicPr>
            <a:picLocks noChangeAspect="1"/>
          </p:cNvPicPr>
          <p:nvPr/>
        </p:nvPicPr>
        <p:blipFill>
          <a:blip r:embed="rId3"/>
          <a:srcRect l="1067" r="1116"/>
          <a:stretch>
            <a:fillRect/>
          </a:stretch>
        </p:blipFill>
        <p:spPr>
          <a:xfrm>
            <a:off x="2066922" y="5153606"/>
            <a:ext cx="8058154" cy="794304"/>
          </a:xfrm>
          <a:prstGeom prst="rect">
            <a:avLst/>
          </a:prstGeom>
        </p:spPr>
      </p:pic>
    </p:spTree>
    <p:extLst>
      <p:ext uri="{BB962C8B-B14F-4D97-AF65-F5344CB8AC3E}">
        <p14:creationId xmlns:p14="http://schemas.microsoft.com/office/powerpoint/2010/main" val="1083604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3" name="Picture 32" descr="A graphic depicting the following: Substitute goods have positive cross-price elasticities of demand: if Good A is a substitute for Good B, a higher price for B will mean a greater quantity consumed of A.">
            <a:extLst>
              <a:ext uri="{FF2B5EF4-FFF2-40B4-BE49-F238E27FC236}">
                <a16:creationId xmlns:a16="http://schemas.microsoft.com/office/drawing/2014/main" id="{823B2273-A0B5-D515-D3A8-3ADE2B0F57DD}"/>
              </a:ext>
            </a:extLst>
          </p:cNvPr>
          <p:cNvPicPr>
            <a:picLocks noChangeAspect="1"/>
          </p:cNvPicPr>
          <p:nvPr/>
        </p:nvPicPr>
        <p:blipFill>
          <a:blip r:embed="rId3"/>
          <a:stretch>
            <a:fillRect/>
          </a:stretch>
        </p:blipFill>
        <p:spPr>
          <a:xfrm>
            <a:off x="1881188" y="1473714"/>
            <a:ext cx="3457673" cy="4281886"/>
          </a:xfrm>
          <a:prstGeom prst="rect">
            <a:avLst/>
          </a:prstGeom>
        </p:spPr>
      </p:pic>
      <p:pic>
        <p:nvPicPr>
          <p:cNvPr id="35" name="Picture 34" descr="A graphic depicting the following: Complement goods have negative cross-price elasticities: if Good A is a complement for Good B, a higher price for B will mean a lower quantity consumed of A.">
            <a:extLst>
              <a:ext uri="{FF2B5EF4-FFF2-40B4-BE49-F238E27FC236}">
                <a16:creationId xmlns:a16="http://schemas.microsoft.com/office/drawing/2014/main" id="{A6021EDA-2C75-63D3-2BE4-7CF7C7DF6D52}"/>
              </a:ext>
            </a:extLst>
          </p:cNvPr>
          <p:cNvPicPr>
            <a:picLocks noChangeAspect="1"/>
          </p:cNvPicPr>
          <p:nvPr/>
        </p:nvPicPr>
        <p:blipFill>
          <a:blip r:embed="rId4"/>
          <a:stretch>
            <a:fillRect/>
          </a:stretch>
        </p:blipFill>
        <p:spPr>
          <a:xfrm>
            <a:off x="6853141" y="1473714"/>
            <a:ext cx="3814860" cy="4169508"/>
          </a:xfrm>
          <a:prstGeom prst="rect">
            <a:avLst/>
          </a:prstGeom>
        </p:spPr>
      </p:pic>
    </p:spTree>
    <p:extLst>
      <p:ext uri="{BB962C8B-B14F-4D97-AF65-F5344CB8AC3E}">
        <p14:creationId xmlns:p14="http://schemas.microsoft.com/office/powerpoint/2010/main" val="31853547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picture of peanut butter in a dish">
            <a:extLst>
              <a:ext uri="{FF2B5EF4-FFF2-40B4-BE49-F238E27FC236}">
                <a16:creationId xmlns:a16="http://schemas.microsoft.com/office/drawing/2014/main" id="{458974DF-FBE2-459D-8286-3E55303E4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7" y="1435704"/>
            <a:ext cx="3967820" cy="2979683"/>
          </a:xfrm>
          <a:prstGeom prst="rect">
            <a:avLst/>
          </a:prstGeom>
        </p:spPr>
      </p:pic>
      <p:pic>
        <p:nvPicPr>
          <p:cNvPr id="3" name="Picture 2" descr="A picture of jelly in a jar">
            <a:extLst>
              <a:ext uri="{FF2B5EF4-FFF2-40B4-BE49-F238E27FC236}">
                <a16:creationId xmlns:a16="http://schemas.microsoft.com/office/drawing/2014/main" id="{09FA8213-686D-4C36-A5E0-EC0E9D6F4010}"/>
              </a:ext>
            </a:extLst>
          </p:cNvPr>
          <p:cNvPicPr>
            <a:picLocks noChangeAspect="1"/>
          </p:cNvPicPr>
          <p:nvPr/>
        </p:nvPicPr>
        <p:blipFill rotWithShape="1">
          <a:blip r:embed="rId4">
            <a:extLst>
              <a:ext uri="{28A0092B-C50C-407E-A947-70E740481C1C}">
                <a14:useLocalDpi xmlns:a14="http://schemas.microsoft.com/office/drawing/2010/main" val="0"/>
              </a:ext>
            </a:extLst>
          </a:blip>
          <a:srcRect t="37471" r="1264"/>
          <a:stretch/>
        </p:blipFill>
        <p:spPr>
          <a:xfrm>
            <a:off x="6342994" y="1371485"/>
            <a:ext cx="3967819" cy="304390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society where people love to eat peanut butter and jelly sandwiches, while refusing to eat one good without the other, an increase in the price of one of the goods will decrease the demand for the other. This means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cross-price elasticity of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between peanut butter and jelly is negative, indicating the two goods are complements.</a:t>
            </a:r>
          </a:p>
        </p:txBody>
      </p:sp>
    </p:spTree>
    <p:extLst>
      <p:ext uri="{BB962C8B-B14F-4D97-AF65-F5344CB8AC3E}">
        <p14:creationId xmlns:p14="http://schemas.microsoft.com/office/powerpoint/2010/main" val="511119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Labor and Financial Capital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concept of elasticity applies to any market, not just markets for goods and services.">
            <a:extLst>
              <a:ext uri="{FF2B5EF4-FFF2-40B4-BE49-F238E27FC236}">
                <a16:creationId xmlns:a16="http://schemas.microsoft.com/office/drawing/2014/main" id="{1BD8C9D1-3C23-4A57-877E-6BC7D6791356}"/>
              </a:ext>
            </a:extLst>
          </p:cNvPr>
          <p:cNvGrpSpPr/>
          <p:nvPr/>
        </p:nvGrpSpPr>
        <p:grpSpPr>
          <a:xfrm>
            <a:off x="2066922" y="1349118"/>
            <a:ext cx="8058155" cy="804672"/>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elasticity applies to any market, not just markets for goods and services.</a:t>
              </a:r>
            </a:p>
          </p:txBody>
        </p:sp>
      </p:grpSp>
      <p:grpSp>
        <p:nvGrpSpPr>
          <p:cNvPr id="14" name="Group 13" descr="The wage elasticity of labor supply refers to the percentage change in hours worked divided by the percentage change in wages.">
            <a:extLst>
              <a:ext uri="{FF2B5EF4-FFF2-40B4-BE49-F238E27FC236}">
                <a16:creationId xmlns:a16="http://schemas.microsoft.com/office/drawing/2014/main" id="{E3299D06-C9A5-4B6F-9FE5-3C4F8C85B1B4}"/>
              </a:ext>
            </a:extLst>
          </p:cNvPr>
          <p:cNvGrpSpPr/>
          <p:nvPr/>
        </p:nvGrpSpPr>
        <p:grpSpPr>
          <a:xfrm>
            <a:off x="2066921" y="2248009"/>
            <a:ext cx="8058154" cy="804672"/>
            <a:chOff x="542923" y="1736761"/>
            <a:chExt cx="8058154" cy="850500"/>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 elasticity of labor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change in hours worked divided by the percentage change in wages.</a:t>
              </a:r>
            </a:p>
          </p:txBody>
        </p:sp>
      </p:grpSp>
      <p:pic>
        <p:nvPicPr>
          <p:cNvPr id="3" name="Picture 2" descr="wage elasticity of labor supply equals percent change in quantity of labor demanded divided by percent change in wage">
            <a:extLst>
              <a:ext uri="{FF2B5EF4-FFF2-40B4-BE49-F238E27FC236}">
                <a16:creationId xmlns:a16="http://schemas.microsoft.com/office/drawing/2014/main" id="{12CF83AC-42DA-E978-872B-11C28AC7BF58}"/>
              </a:ext>
            </a:extLst>
          </p:cNvPr>
          <p:cNvPicPr>
            <a:picLocks noChangeAspect="1"/>
          </p:cNvPicPr>
          <p:nvPr/>
        </p:nvPicPr>
        <p:blipFill>
          <a:blip r:embed="rId3"/>
          <a:srcRect l="601" t="5389" r="597"/>
          <a:stretch>
            <a:fillRect/>
          </a:stretch>
        </p:blipFill>
        <p:spPr>
          <a:xfrm>
            <a:off x="2066919" y="3143452"/>
            <a:ext cx="8058154" cy="804673"/>
          </a:xfrm>
          <a:prstGeom prst="rect">
            <a:avLst/>
          </a:prstGeom>
        </p:spPr>
      </p:pic>
      <p:grpSp>
        <p:nvGrpSpPr>
          <p:cNvPr id="17" name="Group 16" descr="The elasticity of savings refers to the percentage change in the quantity of savings divided by the percentage change in interest rates.">
            <a:extLst>
              <a:ext uri="{FF2B5EF4-FFF2-40B4-BE49-F238E27FC236}">
                <a16:creationId xmlns:a16="http://schemas.microsoft.com/office/drawing/2014/main" id="{D8465D74-2A4D-4976-B461-023A80CBA99E}"/>
              </a:ext>
            </a:extLst>
          </p:cNvPr>
          <p:cNvGrpSpPr/>
          <p:nvPr/>
        </p:nvGrpSpPr>
        <p:grpSpPr>
          <a:xfrm>
            <a:off x="2066919" y="4038896"/>
            <a:ext cx="8058154" cy="804673"/>
            <a:chOff x="542923" y="1736761"/>
            <a:chExt cx="8058154" cy="850501"/>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90"/>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 of savings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percentage change in the quantity of savings divided by the percentage change in interest rates.</a:t>
              </a:r>
            </a:p>
          </p:txBody>
        </p:sp>
      </p:grpSp>
      <p:pic>
        <p:nvPicPr>
          <p:cNvPr id="5" name="Picture 4" descr="elasticity of savings equals percent change in quantity of savings divided by percent change in interest rate">
            <a:extLst>
              <a:ext uri="{FF2B5EF4-FFF2-40B4-BE49-F238E27FC236}">
                <a16:creationId xmlns:a16="http://schemas.microsoft.com/office/drawing/2014/main" id="{049D16A5-01D5-F9C4-7BAF-7C9988DAD13F}"/>
              </a:ext>
            </a:extLst>
          </p:cNvPr>
          <p:cNvPicPr>
            <a:picLocks noChangeAspect="1"/>
          </p:cNvPicPr>
          <p:nvPr/>
        </p:nvPicPr>
        <p:blipFill>
          <a:blip r:embed="rId4"/>
          <a:stretch>
            <a:fillRect/>
          </a:stretch>
        </p:blipFill>
        <p:spPr>
          <a:xfrm>
            <a:off x="2066919" y="4934339"/>
            <a:ext cx="8058153" cy="804671"/>
          </a:xfrm>
          <a:prstGeom prst="rect">
            <a:avLst/>
          </a:prstGeom>
        </p:spPr>
      </p:pic>
    </p:spTree>
    <p:extLst>
      <p:ext uri="{BB962C8B-B14F-4D97-AF65-F5344CB8AC3E}">
        <p14:creationId xmlns:p14="http://schemas.microsoft.com/office/powerpoint/2010/main" val="4115493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7919"/>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refers to the change of one variable divided by the percentage change of a related variable that we can apply to many economic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cross-price elasticity of demand is the percentage change in the quantity demanded of a good divided by the percentage change in the price of another good.</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wage elasticity of labor supply is the percentage change in the quantity of hours supplied divided by the percentage change in the wage.</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elasticity of savings with respect to interest rates is the percentage change in the quantity of savings divided by the percentage change in interest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3636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DF353247-2A53-4C6E-BDFD-8D683957CFB8}"/>
              </a:ext>
            </a:extLst>
          </p:cNvPr>
          <p:cNvPicPr>
            <a:picLocks noChangeAspect="1"/>
          </p:cNvPicPr>
          <p:nvPr/>
        </p:nvPicPr>
        <p:blipFill rotWithShape="1">
          <a:blip r:embed="rId3"/>
          <a:srcRect t="3298"/>
          <a:stretch/>
        </p:blipFill>
        <p:spPr>
          <a:xfrm>
            <a:off x="4110979" y="1247510"/>
            <a:ext cx="3970041" cy="4037800"/>
          </a:xfrm>
          <a:prstGeom prst="rect">
            <a:avLst/>
          </a:prstGeom>
        </p:spPr>
      </p:pic>
      <p:pic>
        <p:nvPicPr>
          <p:cNvPr id="3" name="Picture 2" descr="price elasticity of supply equals the absolute value of percent change in quantity supplied divided by percent change in price">
            <a:extLst>
              <a:ext uri="{FF2B5EF4-FFF2-40B4-BE49-F238E27FC236}">
                <a16:creationId xmlns:a16="http://schemas.microsoft.com/office/drawing/2014/main" id="{BA05D43E-EA6D-388E-ADA4-DBE0C322FDCB}"/>
              </a:ext>
            </a:extLst>
          </p:cNvPr>
          <p:cNvPicPr>
            <a:picLocks noChangeAspect="1"/>
          </p:cNvPicPr>
          <p:nvPr/>
        </p:nvPicPr>
        <p:blipFill>
          <a:blip r:embed="rId4"/>
          <a:stretch>
            <a:fillRect/>
          </a:stretch>
        </p:blipFill>
        <p:spPr>
          <a:xfrm>
            <a:off x="2623855" y="5394911"/>
            <a:ext cx="6944289" cy="9057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tailing the different kinds of elasticity: If the percent change in quantity is greater than the percent change in price, then the absolute value of the percent change in quantity divided by the percent change in price is greater than one, which is elastic. If the percent change in quantity is equal to the percent change in price, then the absolute value of the percent change in quantity divided by the percent change in price is equal to one, which is unitary. If the percent change in quantity is less than the percent change in price, then the absolute value of the percent change in quantity divided by the percent change in price is less than one, which is inelastic.">
            <a:extLst>
              <a:ext uri="{FF2B5EF4-FFF2-40B4-BE49-F238E27FC236}">
                <a16:creationId xmlns:a16="http://schemas.microsoft.com/office/drawing/2014/main" id="{B1B6F519-60B6-A6B8-1A97-18C5E5695B45}"/>
              </a:ext>
            </a:extLst>
          </p:cNvPr>
          <p:cNvPicPr>
            <a:picLocks noChangeAspect="1"/>
          </p:cNvPicPr>
          <p:nvPr/>
        </p:nvPicPr>
        <p:blipFill>
          <a:blip r:embed="rId3"/>
          <a:stretch>
            <a:fillRect/>
          </a:stretch>
        </p:blipFill>
        <p:spPr>
          <a:xfrm>
            <a:off x="556439" y="1647576"/>
            <a:ext cx="11079121" cy="3562847"/>
          </a:xfrm>
          <a:prstGeom prst="rect">
            <a:avLst/>
          </a:prstGeom>
        </p:spPr>
      </p:pic>
    </p:spTree>
    <p:extLst>
      <p:ext uri="{BB962C8B-B14F-4D97-AF65-F5344CB8AC3E}">
        <p14:creationId xmlns:p14="http://schemas.microsoft.com/office/powerpoint/2010/main" val="415420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200329"/>
          </a:xfrm>
          <a:prstGeom prst="rect">
            <a:avLst/>
          </a:prstGeom>
          <a:solidFill>
            <a:srgbClr val="627981"/>
          </a:solidFill>
        </p:spPr>
        <p:txBody>
          <a:bodyPr wrap="square" rtlCol="0">
            <a:spAutoFit/>
          </a:bodyPr>
          <a:lstStyle/>
          <a:p>
            <a:pPr algn="ctr"/>
            <a:r>
              <a:rPr lang="en-US" sz="2400" dirty="0">
                <a:solidFill>
                  <a:schemeClr val="bg1"/>
                </a:solidFill>
              </a:rPr>
              <a:t>The price elasticity of demand for a product is 2.60. Given that the percentage change in price is 15%, what is the percentage change in quantity demanded?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615231" y="1442445"/>
            <a:ext cx="8961538"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2211633" y="1844740"/>
            <a:ext cx="8429625" cy="923330"/>
          </a:xfrm>
          <a:prstGeom prst="rect">
            <a:avLst/>
          </a:prstGeom>
          <a:noFill/>
        </p:spPr>
        <p:txBody>
          <a:bodyPr wrap="square" rtlCol="0">
            <a:spAutoFit/>
          </a:bodyPr>
          <a:lstStyle/>
          <a:p>
            <a:pPr marL="342900" indent="-342900">
              <a:buAutoNum type="arabicPeriod"/>
            </a:pPr>
            <a:r>
              <a:rPr lang="en-US" dirty="0">
                <a:solidFill>
                  <a:schemeClr val="bg1"/>
                </a:solidFill>
              </a:rPr>
              <a:t>The elasticity formula is:                                                                                                                                                                                     </a:t>
            </a:r>
          </a:p>
          <a:p>
            <a:r>
              <a:rPr lang="en-US" dirty="0">
                <a:solidFill>
                  <a:schemeClr val="bg1"/>
                </a:solidFill>
              </a:rPr>
              <a:t>       </a:t>
            </a:r>
          </a:p>
          <a:p>
            <a:r>
              <a:rPr lang="en-US" dirty="0">
                <a:solidFill>
                  <a:schemeClr val="bg1"/>
                </a:solidFill>
              </a:rPr>
              <a:t>       </a:t>
            </a:r>
          </a:p>
        </p:txBody>
      </p:sp>
      <p:pic>
        <p:nvPicPr>
          <p:cNvPr id="8" name="Picture 7" descr="price elasticity equals the absolute value of percent change in quantity divided by percent change in price">
            <a:extLst>
              <a:ext uri="{FF2B5EF4-FFF2-40B4-BE49-F238E27FC236}">
                <a16:creationId xmlns:a16="http://schemas.microsoft.com/office/drawing/2014/main" id="{5C2563ED-58B6-877B-5FF2-4A642EB5CA7D}"/>
              </a:ext>
            </a:extLst>
          </p:cNvPr>
          <p:cNvPicPr>
            <a:picLocks noChangeAspect="1"/>
          </p:cNvPicPr>
          <p:nvPr/>
        </p:nvPicPr>
        <p:blipFill>
          <a:blip r:embed="rId3"/>
          <a:stretch>
            <a:fillRect/>
          </a:stretch>
        </p:blipFill>
        <p:spPr>
          <a:xfrm>
            <a:off x="5063429" y="1569651"/>
            <a:ext cx="3953427" cy="857370"/>
          </a:xfrm>
          <a:prstGeom prst="rect">
            <a:avLst/>
          </a:prstGeom>
        </p:spPr>
      </p:pic>
      <p:sp>
        <p:nvSpPr>
          <p:cNvPr id="19" name="TextBox 18">
            <a:extLst>
              <a:ext uri="{FF2B5EF4-FFF2-40B4-BE49-F238E27FC236}">
                <a16:creationId xmlns:a16="http://schemas.microsoft.com/office/drawing/2014/main" id="{C09E4BDD-953F-4FC2-85BB-7B6412DB8EA2}"/>
              </a:ext>
            </a:extLst>
          </p:cNvPr>
          <p:cNvSpPr txBox="1"/>
          <p:nvPr/>
        </p:nvSpPr>
        <p:spPr>
          <a:xfrm>
            <a:off x="2556131" y="2200778"/>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Rearrange the formula to solve for percentage change in quantity demanded:</a:t>
            </a:r>
          </a:p>
        </p:txBody>
      </p:sp>
      <p:pic>
        <p:nvPicPr>
          <p:cNvPr id="10" name="Picture 9" descr="percent change in price multiplied by price elasticity equals the percent change in quantity">
            <a:extLst>
              <a:ext uri="{FF2B5EF4-FFF2-40B4-BE49-F238E27FC236}">
                <a16:creationId xmlns:a16="http://schemas.microsoft.com/office/drawing/2014/main" id="{FE395043-A3B3-B975-7CCA-6D1C9193E41C}"/>
              </a:ext>
            </a:extLst>
          </p:cNvPr>
          <p:cNvPicPr>
            <a:picLocks noChangeAspect="1"/>
          </p:cNvPicPr>
          <p:nvPr/>
        </p:nvPicPr>
        <p:blipFill>
          <a:blip r:embed="rId4"/>
          <a:stretch>
            <a:fillRect/>
          </a:stretch>
        </p:blipFill>
        <p:spPr>
          <a:xfrm>
            <a:off x="2936105" y="2990052"/>
            <a:ext cx="6319782" cy="487733"/>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2210838" y="3213914"/>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2. Plug the given values into the equation:</a:t>
            </a:r>
          </a:p>
        </p:txBody>
      </p:sp>
      <p:pic>
        <p:nvPicPr>
          <p:cNvPr id="13" name="Picture 12" descr="15 percent multiplied by 2 point 6 equals percent change in quantity">
            <a:extLst>
              <a:ext uri="{FF2B5EF4-FFF2-40B4-BE49-F238E27FC236}">
                <a16:creationId xmlns:a16="http://schemas.microsoft.com/office/drawing/2014/main" id="{F0F8A853-29E8-0E07-6D9D-EFCF9E129992}"/>
              </a:ext>
            </a:extLst>
          </p:cNvPr>
          <p:cNvPicPr>
            <a:picLocks noChangeAspect="1"/>
          </p:cNvPicPr>
          <p:nvPr/>
        </p:nvPicPr>
        <p:blipFill>
          <a:blip r:embed="rId5"/>
          <a:stretch>
            <a:fillRect/>
          </a:stretch>
        </p:blipFill>
        <p:spPr>
          <a:xfrm>
            <a:off x="4092679" y="4106002"/>
            <a:ext cx="4006634" cy="502110"/>
          </a:xfrm>
          <a:prstGeom prst="rect">
            <a:avLst/>
          </a:prstGeom>
        </p:spPr>
      </p:pic>
      <p:sp>
        <p:nvSpPr>
          <p:cNvPr id="4" name="TextBox 3">
            <a:extLst>
              <a:ext uri="{FF2B5EF4-FFF2-40B4-BE49-F238E27FC236}">
                <a16:creationId xmlns:a16="http://schemas.microsoft.com/office/drawing/2014/main" id="{7ADBB146-9541-6FE8-4746-F170506F11CA}"/>
              </a:ext>
            </a:extLst>
          </p:cNvPr>
          <p:cNvSpPr txBox="1"/>
          <p:nvPr/>
        </p:nvSpPr>
        <p:spPr>
          <a:xfrm>
            <a:off x="2210838" y="4509325"/>
            <a:ext cx="8429625" cy="923330"/>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3. Solve the equation:</a:t>
            </a:r>
          </a:p>
          <a:p>
            <a:pPr algn="ctr"/>
            <a:endParaRPr lang="en-US" dirty="0">
              <a:solidFill>
                <a:schemeClr val="bg1"/>
              </a:solidFill>
            </a:endParaRPr>
          </a:p>
        </p:txBody>
      </p:sp>
      <p:pic>
        <p:nvPicPr>
          <p:cNvPr id="16" name="Picture 15" descr="percent change in quantity equals 39 percent">
            <a:extLst>
              <a:ext uri="{FF2B5EF4-FFF2-40B4-BE49-F238E27FC236}">
                <a16:creationId xmlns:a16="http://schemas.microsoft.com/office/drawing/2014/main" id="{2EF533E6-8CDB-47B4-3372-58632C26808C}"/>
              </a:ext>
            </a:extLst>
          </p:cNvPr>
          <p:cNvPicPr>
            <a:picLocks noChangeAspect="1"/>
          </p:cNvPicPr>
          <p:nvPr/>
        </p:nvPicPr>
        <p:blipFill>
          <a:blip r:embed="rId6"/>
          <a:stretch>
            <a:fillRect/>
          </a:stretch>
        </p:blipFill>
        <p:spPr>
          <a:xfrm>
            <a:off x="4176476" y="5333868"/>
            <a:ext cx="3839048" cy="50211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E4B6056-B236-4FDD-9DA7-D36C515E6CDC}">
  <ds:schemaRefs>
    <ds:schemaRef ds:uri="http://schemas.microsoft.com/sharepoint/v3/contenttype/forms"/>
  </ds:schemaRefs>
</ds:datastoreItem>
</file>

<file path=customXml/itemProps2.xml><?xml version="1.0" encoding="utf-8"?>
<ds:datastoreItem xmlns:ds="http://schemas.openxmlformats.org/officeDocument/2006/customXml" ds:itemID="{20DC2029-9AD3-4C5E-9485-B64D6821CE84}">
  <ds:schemaRefs>
    <ds:schemaRef ds:uri="http://schemas.microsoft.com/office/infopath/2007/PartnerControls"/>
    <ds:schemaRef ds:uri="http://www.w3.org/XML/1998/namespace"/>
    <ds:schemaRef ds:uri="http://purl.org/dc/terms/"/>
    <ds:schemaRef ds:uri="http://schemas.microsoft.com/office/2006/documentManagement/types"/>
    <ds:schemaRef ds:uri="http://schemas.microsoft.com/office/2006/metadata/properties"/>
    <ds:schemaRef ds:uri="http://purl.org/dc/dcmitype/"/>
    <ds:schemaRef ds:uri="http://purl.org/dc/elements/1.1/"/>
    <ds:schemaRef ds:uri="http://schemas.openxmlformats.org/package/2006/metadata/core-properties"/>
    <ds:schemaRef ds:uri="fdab59f7-c3a7-48e5-acd8-618ce834776e"/>
    <ds:schemaRef ds:uri="06d9c582-05c2-476b-83d2-72ab8b1380b2"/>
  </ds:schemaRefs>
</ds:datastoreItem>
</file>

<file path=customXml/itemProps3.xml><?xml version="1.0" encoding="utf-8"?>
<ds:datastoreItem xmlns:ds="http://schemas.openxmlformats.org/officeDocument/2006/customXml" ds:itemID="{5E03384F-A305-4B9A-9868-9CFC5CB038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1642</TotalTime>
  <Words>6943</Words>
  <Application>Microsoft Office PowerPoint</Application>
  <PresentationFormat>Widescreen</PresentationFormat>
  <Paragraphs>401</Paragraphs>
  <Slides>59</Slides>
  <Notes>56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59</vt:i4>
      </vt:variant>
    </vt:vector>
  </HeadingPairs>
  <TitlesOfParts>
    <vt:vector size="67" baseType="lpstr">
      <vt:lpstr>Arial</vt:lpstr>
      <vt:lpstr>Calibri</vt:lpstr>
      <vt:lpstr>Calibri Light</vt:lpstr>
      <vt:lpstr>Cambria Math</vt:lpstr>
      <vt:lpstr>Century Gothic</vt:lpstr>
      <vt:lpstr>Open Sans</vt:lpstr>
      <vt:lpstr>Office Theme</vt:lpstr>
      <vt:lpstr>1_Office Theme</vt:lpstr>
      <vt:lpstr>Price Elasticity of Demand and Price Elasticity of Supply</vt:lpstr>
      <vt:lpstr>Elasticity1</vt:lpstr>
      <vt:lpstr>Introduction to Elasticity</vt:lpstr>
      <vt:lpstr>Price Elasticity</vt:lpstr>
      <vt:lpstr>Price Elasticity of Demand</vt:lpstr>
      <vt:lpstr>Price Elasticity of Supply</vt:lpstr>
      <vt:lpstr>Elasticity2</vt:lpstr>
      <vt:lpstr>On Your Own1</vt:lpstr>
      <vt:lpstr>On Your Own2</vt:lpstr>
      <vt:lpstr>Midpoint Method</vt:lpstr>
      <vt:lpstr>Price Elasticity of Demand Calculation</vt:lpstr>
      <vt:lpstr>Price Elasticity of Demand Interpretation</vt:lpstr>
      <vt:lpstr>Price Elasticity of Supply Calculation</vt:lpstr>
      <vt:lpstr>Price Elasticity of Supply Interpretation</vt:lpstr>
      <vt:lpstr>Real-World Discussion1</vt:lpstr>
      <vt:lpstr>Real-World Discussion2</vt:lpstr>
      <vt:lpstr>Elasticity, Not Slope</vt:lpstr>
      <vt:lpstr>Summary1</vt:lpstr>
      <vt:lpstr>Polar Cases of Elasticity and Constant Elasticity</vt:lpstr>
      <vt:lpstr>Elasticity3</vt:lpstr>
      <vt:lpstr>Infinite or Perfect Elasticity1</vt:lpstr>
      <vt:lpstr>Infinite or Perfect Elasticity2</vt:lpstr>
      <vt:lpstr>Infinite or Perfect Elasticity3</vt:lpstr>
      <vt:lpstr>Zero or Perfect Inelasticity1</vt:lpstr>
      <vt:lpstr>Zero or Perfect Inelasticity2</vt:lpstr>
      <vt:lpstr>Zero or Perfect Inelasticity3</vt:lpstr>
      <vt:lpstr>Constant Unitary Elasticity</vt:lpstr>
      <vt:lpstr>Constant Unitary Elasticity of Demand</vt:lpstr>
      <vt:lpstr>Constant Unitary Elasticity of Supply</vt:lpstr>
      <vt:lpstr>Real-World Discussion3</vt:lpstr>
      <vt:lpstr>Summary2</vt:lpstr>
      <vt:lpstr>Elasticity and Pricing</vt:lpstr>
      <vt:lpstr>Elasticity and Pricing1</vt:lpstr>
      <vt:lpstr>Elasticity and Pricing2</vt:lpstr>
      <vt:lpstr>Elasticity and Pricing3</vt:lpstr>
      <vt:lpstr>Elastic</vt:lpstr>
      <vt:lpstr>Inelastic</vt:lpstr>
      <vt:lpstr>Unitary</vt:lpstr>
      <vt:lpstr>Maximizing Profits1</vt:lpstr>
      <vt:lpstr>Maximizing Profits2</vt:lpstr>
      <vt:lpstr>Maximizing Profits3</vt:lpstr>
      <vt:lpstr>Can Businesses Pass Costs on to Consumers?</vt:lpstr>
      <vt:lpstr>Elasticity and Tax Incidence1</vt:lpstr>
      <vt:lpstr>Elasticity and Tax Incidence2</vt:lpstr>
      <vt:lpstr>Elastic Demand, Inelastic Supply</vt:lpstr>
      <vt:lpstr>Elastic Supply, Inelastic Demand</vt:lpstr>
      <vt:lpstr>Long-Run vs. Short-Run Impact1</vt:lpstr>
      <vt:lpstr>Long-Run vs. Short-Run Impact2</vt:lpstr>
      <vt:lpstr>Summary3</vt:lpstr>
      <vt:lpstr>Elasticity in Areas Other Than Price</vt:lpstr>
      <vt:lpstr>Elasticity in Areas Other Than Price1</vt:lpstr>
      <vt:lpstr>Income Elasticity of Demand1</vt:lpstr>
      <vt:lpstr>Income Elasticity of Demand2</vt:lpstr>
      <vt:lpstr>Cross-Price Elasticity of Demand1</vt:lpstr>
      <vt:lpstr>Cross-Price Elasticity of Demand2</vt:lpstr>
      <vt:lpstr>Cross-Price Elasticity of Demand3</vt:lpstr>
      <vt:lpstr>Elasticity in Labor and Financial Capital Markets</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73</cp:revision>
  <dcterms:created xsi:type="dcterms:W3CDTF">2017-06-16T13:06:21Z</dcterms:created>
  <dcterms:modified xsi:type="dcterms:W3CDTF">2026-02-04T15:28:02Z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