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9"/>
  </p:notesMasterIdLst>
  <p:sldIdLst>
    <p:sldId id="256" r:id="rId6"/>
    <p:sldId id="257" r:id="rId7"/>
    <p:sldId id="302" r:id="rId8"/>
    <p:sldId id="303" r:id="rId9"/>
    <p:sldId id="258" r:id="rId10"/>
    <p:sldId id="304" r:id="rId11"/>
    <p:sldId id="289" r:id="rId12"/>
    <p:sldId id="290" r:id="rId13"/>
    <p:sldId id="305" r:id="rId14"/>
    <p:sldId id="306" r:id="rId15"/>
    <p:sldId id="307" r:id="rId16"/>
    <p:sldId id="294" r:id="rId17"/>
    <p:sldId id="295" r:id="rId18"/>
    <p:sldId id="296" r:id="rId19"/>
    <p:sldId id="297" r:id="rId20"/>
    <p:sldId id="298" r:id="rId21"/>
    <p:sldId id="299" r:id="rId22"/>
    <p:sldId id="308" r:id="rId23"/>
    <p:sldId id="300" r:id="rId24"/>
    <p:sldId id="309" r:id="rId25"/>
    <p:sldId id="301" r:id="rId26"/>
    <p:sldId id="286" r:id="rId27"/>
    <p:sldId id="33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F92822-D9A0-4BA8-9D12-4E322D2C053D}" v="3" dt="2026-02-04T15:24:37.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predict shifts in the demand and supply curves of the labor market; explain the impact of new technology; and explain price floors in the labor market.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150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Technology changes can act as either substitutes for or complements to labor. When technology acts as a substitute, it replaces the need for the number of workers an employer needs to hire. For example, word processing decreased the number of typists needed in the workplace. This shifted the demand curve for typists to the left. An increase in the availability of certain technologies may increase the demand for labor. Technology that acts as a complement to labor will increase the demand for certain types of labor, resulting in a rightward shift of the demand curve. For example, the increased use of word processing and other software has increased the demand for information technology professionals who can resolve software and hardware issues related to a firm's network. More and better technology will increase demand for skilled workers who know how to use technology to enhance workplace productivity. Those workers who do not adapt to changes in technology will experience a decrease in demand for their labor.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729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539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Complying with government regulations can increase or decrease the demand for labor at any given wage. In the health care industry, for example, government rules may require that nurses be hired to carry out certain medical procedures. Untrained health care workers would be prohibited from carrying out these procedures, shifting the demand for these workers to the left.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816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Last, low prices of other inputs involved in the production price will allow production to be more profitable, and suppliers will demand more labor to increase production. Higher prices for other inputs lower demand for labor as employers will try and cut costs from inputs, including labor.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6862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Labor supply can shift due to any of the following factors: number of workers, required education, and government policies.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729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increased number of workers will cause the supply curve to shift to the right. An increased number of workers can be due to several factors, such as immigration, increasing population, an aging population, and changing demographics. Policies that encourage immigration will increase the supply of labor, and vice versa. Population grows when birth rates exceed death rates. This eventually increases the supply of labor when the former reach working age. An aging, and therefore retiring, population will decrease the supply of labor. Another example of changing demographics is more women working outside of the home, which increases the supply of labor.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6415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Second, since higher education is competitive and expensive, not everyone can attain the same training and skills. The more required education, the lower the supply of eligible workers. For example, there is a lower supply of PhD mathematicians than high school mathematics teachers.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425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qualifications for jobs are made tougher, the number of qualified workers will decrease at any given wage. On the other hand, the government may also subsidize training or even reduce the required level of qualifications. Government policies that change the relative desirability of working or not, like unemployment and welfare, also affect the labor supply. All government policies must be carefully designed to minimize any negative labor supply effects.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5915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Economic events can change the equilibrium salary (or wage) and quantity of labor. </a:t>
            </a:r>
            <a:r>
              <a:rPr lang="en-US" sz="1200" dirty="0">
                <a:solidFill>
                  <a:schemeClr val="bg1"/>
                </a:solidFill>
              </a:rPr>
              <a:t>Consider how the wave of new information technologies, like computer networks, has affected workers in the U.S. economy. From the perspective of employers who demand labor, these new technologies are often a substitute for low-skill laborers like file clerks. The same new technologies are a complement to high-skill workers like managers, who can now handle more responsibilities.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50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demand for low-skill labor shifts to the left when technology can do the job previously done by these workers. New technologies can also increase the demand for high-skill labor in fields such as information technology and network administration.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8227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theories of supply and demand do not apply just to markets for goods. They apply to any market, even markets for things we may not think of as goods and services like labor and financial services. Labor markets are markets for employees or jobs. Financial services markets are markets for saving or borrowing. In labor markets, job seekers (individuals) are the suppliers of labor, while firms and other employers who hire labor are the demanders for labor. In financial markets, any individual or firm who saves contributes to the supply of money, and any who borrows (person, firm, or government) contributes to the demand for money.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Price ceilings are rare in labor markets because rules that prevent people from earning income are not politically popular. The labor market presents some prominent examples of price floors, which are an attempt to increase the wages of low-paid workers. A minimum wage is a price floor that makes it illegal for an employer to pay employees less than a certain hourly rate. A living wage is a higher minimum wage that will ensure a reasonable standard of living.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7971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price floor, the quantity supplied exceeds the quantity demanded, and a surplus of labor exists in this market. For workers who continue to have a job at a higher salary, life has improved. For those who were willing to work at the old wage rate but lost their jobs with the wage increase, life has not improved.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988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289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goods market, the demanders are the households that buy goods and services, while the suppliers are the firms that produce and sell goods and services. In labor markets, the demanders are the firms that hire workers, while the suppliers are the individuals seeking jobs. In financial markets, the demanders are the individuals, firms, and governments that borrow money, while the suppliers are the individuals and firms that save money.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306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Markets for labor have demand and supply curves, just like markets for goods. The law of demand applies in labor markets this way: a higher </a:t>
            </a:r>
            <a:r>
              <a:rPr lang="en-US" sz="1200" b="1" kern="1200" dirty="0">
                <a:solidFill>
                  <a:schemeClr val="tx1"/>
                </a:solidFill>
                <a:effectLst/>
                <a:latin typeface="+mn-lt"/>
                <a:ea typeface="+mn-ea"/>
                <a:cs typeface="+mn-cs"/>
              </a:rPr>
              <a:t>salary or wage</a:t>
            </a:r>
            <a:r>
              <a:rPr lang="en-US" sz="1200" kern="1200" dirty="0">
                <a:solidFill>
                  <a:schemeClr val="tx1"/>
                </a:solidFill>
                <a:effectLst/>
                <a:latin typeface="+mn-lt"/>
                <a:ea typeface="+mn-ea"/>
                <a:cs typeface="+mn-cs"/>
              </a:rPr>
              <a:t>—that is, a higher price in the labor market—leads to a decrease in the quantity of labor demanded by employers, while a lower salary or wage leads to an increase in the quantity of labor demanded. The law of supply functions in labor markets, too: a higher price for labor leads to a higher quantity of labor supplied; a lower price leads to a lower quantity supplied.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0032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2021, about 42,000 registered nurses worked in the Minneapolis-St. Paul-Bloomington, Minnesota-Wisconsin metropolitan area, according to the BLS. </a:t>
            </a:r>
            <a:r>
              <a:rPr lang="en-US" sz="1200" dirty="0">
                <a:solidFill>
                  <a:schemeClr val="bg1"/>
                </a:solidFill>
              </a:rPr>
              <a:t>The demand curve of those employers who want to hire nurses intersects with the supply curve of those who are qualified and willing to work as nurses at an equilibrium salary of $85,000.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49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equilibrium in a labor market, the quantity supplied and the quantity demanded are equal. Every employer who wants to hire at this equilibrium wage can find a willing worker. Every worker who wants to work at this equilibrium salary can find a job. When the price of labor is not at the equilibrium, economic incentives tend to move salaries toward the equilibrium.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60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Labor demand can shift due to any of the following factors: demand for output, education and training, technology, number of companies, government regulations, and prices of other inputs.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First, demand for output: when the demand for the good produced (output) increases, both the output price and profitability increase. As a result of increased demand for a good, producers demand more labor to ramp up production. Conversely, decreased demand for the good produced will decrease the demand for labor associated with that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well-trained and educated workforce causes an increase in the demand for that labor by employers. Increased levels of productivity within the workforce will cause the demand for labor to shift to the right. If the workforce is not well-trained or educated, employers will not hire from within that labor pool since they will need to spend a significant amount of time and money training that workforce. Demand for such will shift to the left.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5192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998679"/>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2140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Demand and Supply at Work in Labor Markets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29187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56198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Technology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When technology acts as a substitute, it replaces the need for the number of workers an employer needs to hire.">
            <a:extLst>
              <a:ext uri="{FF2B5EF4-FFF2-40B4-BE49-F238E27FC236}">
                <a16:creationId xmlns:a16="http://schemas.microsoft.com/office/drawing/2014/main" id="{0E832879-568E-4621-8512-219CDCFC8154}"/>
              </a:ext>
            </a:extLst>
          </p:cNvPr>
          <p:cNvGrpSpPr/>
          <p:nvPr/>
        </p:nvGrpSpPr>
        <p:grpSpPr>
          <a:xfrm>
            <a:off x="2066922" y="1580912"/>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EABD9100-19A4-4DC4-873C-7EC8DBDA14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B5CBABC3-20E0-4D73-AC52-0D99E14C6F62}"/>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technology acts as a substitute, it replaces the need for the number of workers an employer needs to hire.</a:t>
              </a:r>
            </a:p>
          </p:txBody>
        </p:sp>
      </p:grpSp>
      <p:grpSp>
        <p:nvGrpSpPr>
          <p:cNvPr id="15" name="Group 14" descr="Technology that acts as a complement to labor will increase the demand for certain types of labor.">
            <a:extLst>
              <a:ext uri="{FF2B5EF4-FFF2-40B4-BE49-F238E27FC236}">
                <a16:creationId xmlns:a16="http://schemas.microsoft.com/office/drawing/2014/main" id="{77ED949A-A874-487A-BC2E-AE8889786BCB}"/>
              </a:ext>
            </a:extLst>
          </p:cNvPr>
          <p:cNvGrpSpPr/>
          <p:nvPr/>
        </p:nvGrpSpPr>
        <p:grpSpPr>
          <a:xfrm>
            <a:off x="2066922" y="250495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0A34052E-7AAC-47D4-A1F0-45BD322A250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EECAF97-93E1-4112-A7CC-15CCCC0FD92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Technology that acts as a complement to labor will increase the demand for certain types of labor.</a:t>
              </a:r>
            </a:p>
          </p:txBody>
        </p:sp>
      </p:grpSp>
      <p:grpSp>
        <p:nvGrpSpPr>
          <p:cNvPr id="11" name="Group 10" descr="More and better technology will increase demand for skilled workers who know how to use technology to enhance workplace productivity.">
            <a:extLst>
              <a:ext uri="{FF2B5EF4-FFF2-40B4-BE49-F238E27FC236}">
                <a16:creationId xmlns:a16="http://schemas.microsoft.com/office/drawing/2014/main" id="{00263719-D3CC-44C6-A4CB-08234CC16CCD}"/>
              </a:ext>
            </a:extLst>
          </p:cNvPr>
          <p:cNvGrpSpPr/>
          <p:nvPr/>
        </p:nvGrpSpPr>
        <p:grpSpPr>
          <a:xfrm>
            <a:off x="2066922" y="3429000"/>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D0975F34-C1AC-4C7A-B87C-D1317E428FF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334C46-90C8-4541-AD00-70261631919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More and better technology will increase demand for skilled workers who know how to use technology to enhance workplace productivity. </a:t>
              </a:r>
            </a:p>
          </p:txBody>
        </p:sp>
      </p:grpSp>
      <p:grpSp>
        <p:nvGrpSpPr>
          <p:cNvPr id="22" name="Group 21" descr="Those workers who do not adapt to changes in technology will experience a decrease in demand for their labor.">
            <a:extLst>
              <a:ext uri="{FF2B5EF4-FFF2-40B4-BE49-F238E27FC236}">
                <a16:creationId xmlns:a16="http://schemas.microsoft.com/office/drawing/2014/main" id="{1F0D283A-A4F9-436C-B292-2625FDF3B18F}"/>
              </a:ext>
            </a:extLst>
          </p:cNvPr>
          <p:cNvGrpSpPr/>
          <p:nvPr/>
        </p:nvGrpSpPr>
        <p:grpSpPr>
          <a:xfrm>
            <a:off x="2066922" y="4353044"/>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2B21DDB1-15D8-4372-8396-A603599BBA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B9FD96A7-7186-45A6-A03D-F538D8DE3958}"/>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workers who do not adapt to changes in technology will experience a decrease in demand for their labor.</a:t>
              </a:r>
            </a:p>
          </p:txBody>
        </p:sp>
      </p:grpSp>
    </p:spTree>
    <p:extLst>
      <p:ext uri="{BB962C8B-B14F-4D97-AF65-F5344CB8AC3E}">
        <p14:creationId xmlns:p14="http://schemas.microsoft.com/office/powerpoint/2010/main" val="953689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Number of Companies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An increase in the number of companies producing a given product will increase the demand for labor, resulting in a shift to the right.">
            <a:extLst>
              <a:ext uri="{FF2B5EF4-FFF2-40B4-BE49-F238E27FC236}">
                <a16:creationId xmlns:a16="http://schemas.microsoft.com/office/drawing/2014/main" id="{0E832879-568E-4621-8512-219CDCFC8154}"/>
              </a:ext>
            </a:extLst>
          </p:cNvPr>
          <p:cNvGrpSpPr/>
          <p:nvPr/>
        </p:nvGrpSpPr>
        <p:grpSpPr>
          <a:xfrm>
            <a:off x="2066922" y="1580912"/>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EABD9100-19A4-4DC4-873C-7EC8DBDA14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B5CBABC3-20E0-4D73-AC52-0D99E14C6F62}"/>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increase in the number of companies producing a given product will increase the demand for labor, resulting in a shift to the right. </a:t>
              </a:r>
            </a:p>
          </p:txBody>
        </p:sp>
      </p:grpSp>
      <p:grpSp>
        <p:nvGrpSpPr>
          <p:cNvPr id="15" name="Group 14" descr="A decrease in the number of companies producing a given product will decrease the demand for labor, resulting in a shift to the left.">
            <a:extLst>
              <a:ext uri="{FF2B5EF4-FFF2-40B4-BE49-F238E27FC236}">
                <a16:creationId xmlns:a16="http://schemas.microsoft.com/office/drawing/2014/main" id="{77ED949A-A874-487A-BC2E-AE8889786BCB}"/>
              </a:ext>
            </a:extLst>
          </p:cNvPr>
          <p:cNvGrpSpPr/>
          <p:nvPr/>
        </p:nvGrpSpPr>
        <p:grpSpPr>
          <a:xfrm>
            <a:off x="2066922" y="250495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0A34052E-7AAC-47D4-A1F0-45BD322A250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EECAF97-93E1-4112-A7CC-15CCCC0FD92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decrease in the number of companies producing a given product will decrease the demand for labor, resulting in a shift to the left.</a:t>
              </a:r>
            </a:p>
          </p:txBody>
        </p:sp>
      </p:grpSp>
      <p:pic>
        <p:nvPicPr>
          <p:cNvPr id="19" name="Graphic 18">
            <a:extLst>
              <a:ext uri="{FF2B5EF4-FFF2-40B4-BE49-F238E27FC236}">
                <a16:creationId xmlns:a16="http://schemas.microsoft.com/office/drawing/2014/main" id="{476E89A7-A351-4795-91B7-9858B7330B1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6687" y="3736427"/>
            <a:ext cx="2286000" cy="2286000"/>
          </a:xfrm>
          <a:prstGeom prst="rect">
            <a:avLst/>
          </a:prstGeom>
        </p:spPr>
      </p:pic>
      <p:pic>
        <p:nvPicPr>
          <p:cNvPr id="20" name="Graphic 19">
            <a:extLst>
              <a:ext uri="{FF2B5EF4-FFF2-40B4-BE49-F238E27FC236}">
                <a16:creationId xmlns:a16="http://schemas.microsoft.com/office/drawing/2014/main" id="{723514CF-0398-4CB3-AB4D-80810AF20E5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93068" y="3866820"/>
            <a:ext cx="2286000" cy="2286000"/>
          </a:xfrm>
          <a:prstGeom prst="rect">
            <a:avLst/>
          </a:prstGeom>
        </p:spPr>
      </p:pic>
    </p:spTree>
    <p:extLst>
      <p:ext uri="{BB962C8B-B14F-4D97-AF65-F5344CB8AC3E}">
        <p14:creationId xmlns:p14="http://schemas.microsoft.com/office/powerpoint/2010/main" val="486992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Government Regulations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Complying with government regulations can increase or decrease the demand for labor at any given wage.">
            <a:extLst>
              <a:ext uri="{FF2B5EF4-FFF2-40B4-BE49-F238E27FC236}">
                <a16:creationId xmlns:a16="http://schemas.microsoft.com/office/drawing/2014/main" id="{9BFEEE68-3C70-441D-8E57-0F9593ADD6F5}"/>
              </a:ext>
            </a:extLst>
          </p:cNvPr>
          <p:cNvGrpSpPr/>
          <p:nvPr/>
        </p:nvGrpSpPr>
        <p:grpSpPr>
          <a:xfrm>
            <a:off x="2066922" y="1580912"/>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CF930A61-A54D-4414-B2B6-C207B70CAE6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D7E883FC-7774-4788-B45C-83C2D9E4AB89}"/>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Complying with government regulations can increase or decrease the demand for labor at any given wage.</a:t>
              </a:r>
            </a:p>
          </p:txBody>
        </p:sp>
      </p:grpSp>
      <p:grpSp>
        <p:nvGrpSpPr>
          <p:cNvPr id="8" name="Group 7" descr="In the health care industry, for example, government rules may require that nurses be hired to carry out certain medical procedures.">
            <a:extLst>
              <a:ext uri="{FF2B5EF4-FFF2-40B4-BE49-F238E27FC236}">
                <a16:creationId xmlns:a16="http://schemas.microsoft.com/office/drawing/2014/main" id="{73219795-D1CD-4BC3-9202-083815FCA066}"/>
              </a:ext>
            </a:extLst>
          </p:cNvPr>
          <p:cNvGrpSpPr/>
          <p:nvPr/>
        </p:nvGrpSpPr>
        <p:grpSpPr>
          <a:xfrm>
            <a:off x="2066922" y="250495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361D07FA-B6E4-46E2-BFA8-321BF68DB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1C77E3B-F44B-45E3-8E23-B8D5402D65F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health care industry, for example, government rules may require that nurses be hired to carry out certain medical procedures.</a:t>
              </a:r>
            </a:p>
          </p:txBody>
        </p:sp>
      </p:grpSp>
      <p:grpSp>
        <p:nvGrpSpPr>
          <p:cNvPr id="11" name="Group 10" descr="Untrained health care workers would be prohibited from carrying out these procedures, shifting the demand for these workers to the left.">
            <a:extLst>
              <a:ext uri="{FF2B5EF4-FFF2-40B4-BE49-F238E27FC236}">
                <a16:creationId xmlns:a16="http://schemas.microsoft.com/office/drawing/2014/main" id="{C338083F-76B2-4198-A046-1007BC65B1E1}"/>
              </a:ext>
            </a:extLst>
          </p:cNvPr>
          <p:cNvGrpSpPr/>
          <p:nvPr/>
        </p:nvGrpSpPr>
        <p:grpSpPr>
          <a:xfrm>
            <a:off x="2066922" y="3429000"/>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88D948D4-F6AA-4E62-83F0-30BD8D90707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506C3091-944C-4CA0-867D-E20B6319F808}"/>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Untrained health care workers would be prohibited from carrying out these procedures, shifting the demand for these workers to the left.</a:t>
              </a:r>
            </a:p>
          </p:txBody>
        </p:sp>
      </p:grpSp>
    </p:spTree>
    <p:extLst>
      <p:ext uri="{BB962C8B-B14F-4D97-AF65-F5344CB8AC3E}">
        <p14:creationId xmlns:p14="http://schemas.microsoft.com/office/powerpoint/2010/main" val="707418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Prices and Availability of Other Inputs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7" name="Group 16" descr="Labor is not the only input into the production process.">
            <a:extLst>
              <a:ext uri="{FF2B5EF4-FFF2-40B4-BE49-F238E27FC236}">
                <a16:creationId xmlns:a16="http://schemas.microsoft.com/office/drawing/2014/main" id="{65F01EA0-5A48-4E8A-BB59-8D4B779FD9CB}"/>
              </a:ext>
            </a:extLst>
          </p:cNvPr>
          <p:cNvGrpSpPr/>
          <p:nvPr/>
        </p:nvGrpSpPr>
        <p:grpSpPr>
          <a:xfrm>
            <a:off x="2066921" y="1580912"/>
            <a:ext cx="8058155" cy="806935"/>
            <a:chOff x="542922" y="1736761"/>
            <a:chExt cx="8058155" cy="806935"/>
          </a:xfrm>
          <a:solidFill>
            <a:srgbClr val="627981"/>
          </a:solidFill>
        </p:grpSpPr>
        <p:sp>
          <p:nvSpPr>
            <p:cNvPr id="18" name="Rectangle 17">
              <a:extLst>
                <a:ext uri="{FF2B5EF4-FFF2-40B4-BE49-F238E27FC236}">
                  <a16:creationId xmlns:a16="http://schemas.microsoft.com/office/drawing/2014/main" id="{8E93BA01-E93B-4C80-AE56-0BDE843EA2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9864602-53AE-4F00-AFFD-BA0EDCC8D188}"/>
                </a:ext>
              </a:extLst>
            </p:cNvPr>
            <p:cNvSpPr txBox="1"/>
            <p:nvPr/>
          </p:nvSpPr>
          <p:spPr>
            <a:xfrm>
              <a:off x="542922" y="194017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Labor is not the only input into the production process.</a:t>
              </a:r>
            </a:p>
          </p:txBody>
        </p:sp>
      </p:grpSp>
      <p:grpSp>
        <p:nvGrpSpPr>
          <p:cNvPr id="20" name="Group 19" descr="For example, a salesperson at a call center needs a telephone and a computer terminal to enter data and record sales.">
            <a:extLst>
              <a:ext uri="{FF2B5EF4-FFF2-40B4-BE49-F238E27FC236}">
                <a16:creationId xmlns:a16="http://schemas.microsoft.com/office/drawing/2014/main" id="{520D156B-30EE-4E2E-97CE-2B3881BA1620}"/>
              </a:ext>
            </a:extLst>
          </p:cNvPr>
          <p:cNvGrpSpPr/>
          <p:nvPr/>
        </p:nvGrpSpPr>
        <p:grpSpPr>
          <a:xfrm>
            <a:off x="2066922" y="2504956"/>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D78E5169-8A5B-488A-B25E-F4D5CA8871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72BD0C71-C6BB-48E8-BDCD-A5BC007CDA0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a salesperson at a call center needs a telephone and a computer terminal to enter data and record sales.</a:t>
              </a:r>
            </a:p>
          </p:txBody>
        </p:sp>
      </p:grpSp>
      <p:grpSp>
        <p:nvGrpSpPr>
          <p:cNvPr id="23" name="Group 22" descr="If prices of other inputs fall, production will become more profitable, and suppliers will demand more labor to increase production.">
            <a:extLst>
              <a:ext uri="{FF2B5EF4-FFF2-40B4-BE49-F238E27FC236}">
                <a16:creationId xmlns:a16="http://schemas.microsoft.com/office/drawing/2014/main" id="{DBE039FA-3767-44F9-9D57-29A74C74A049}"/>
              </a:ext>
            </a:extLst>
          </p:cNvPr>
          <p:cNvGrpSpPr/>
          <p:nvPr/>
        </p:nvGrpSpPr>
        <p:grpSpPr>
          <a:xfrm>
            <a:off x="2066922" y="3429000"/>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C5284977-B87B-48B1-A98A-77A562E874A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4A016D59-D7BB-4B97-B5E1-220833F3A7A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prices of other inputs fall, production will become more profitable, and suppliers will demand more labor to increase production.</a:t>
              </a:r>
            </a:p>
          </p:txBody>
        </p:sp>
      </p:grpSp>
      <p:grpSp>
        <p:nvGrpSpPr>
          <p:cNvPr id="27" name="Group 26" descr="The opposite is also true. Higher prices for other inputs lower demand for labor.">
            <a:extLst>
              <a:ext uri="{FF2B5EF4-FFF2-40B4-BE49-F238E27FC236}">
                <a16:creationId xmlns:a16="http://schemas.microsoft.com/office/drawing/2014/main" id="{8928D1E6-43D1-4861-9670-8901E2DFECD7}"/>
              </a:ext>
            </a:extLst>
          </p:cNvPr>
          <p:cNvGrpSpPr/>
          <p:nvPr/>
        </p:nvGrpSpPr>
        <p:grpSpPr>
          <a:xfrm>
            <a:off x="2066922" y="4353044"/>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7E9873E6-BDF8-481E-8F39-9FB84113CEB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36CB5AEA-6B7E-492B-98A1-CB0FD3FDCE32}"/>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opposite is also true. Higher prices for other inputs lower demand for labor.</a:t>
              </a:r>
            </a:p>
          </p:txBody>
        </p:sp>
      </p:grpSp>
    </p:spTree>
    <p:extLst>
      <p:ext uri="{BB962C8B-B14F-4D97-AF65-F5344CB8AC3E}">
        <p14:creationId xmlns:p14="http://schemas.microsoft.com/office/powerpoint/2010/main" val="1505206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Labor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Number of Workers">
            <a:extLst>
              <a:ext uri="{FF2B5EF4-FFF2-40B4-BE49-F238E27FC236}">
                <a16:creationId xmlns:a16="http://schemas.microsoft.com/office/drawing/2014/main" id="{11F540DC-9032-492C-B9CA-4B4C91D1758E}"/>
              </a:ext>
            </a:extLst>
          </p:cNvPr>
          <p:cNvGrpSpPr/>
          <p:nvPr/>
        </p:nvGrpSpPr>
        <p:grpSpPr>
          <a:xfrm>
            <a:off x="2673294" y="2625590"/>
            <a:ext cx="2080340" cy="1617913"/>
            <a:chOff x="1149291" y="1753237"/>
            <a:chExt cx="2080340" cy="1617913"/>
          </a:xfrm>
          <a:solidFill>
            <a:srgbClr val="627981"/>
          </a:solidFill>
        </p:grpSpPr>
        <p:sp>
          <p:nvSpPr>
            <p:cNvPr id="5" name="Rectangle 4">
              <a:extLst>
                <a:ext uri="{FF2B5EF4-FFF2-40B4-BE49-F238E27FC236}">
                  <a16:creationId xmlns:a16="http://schemas.microsoft.com/office/drawing/2014/main" id="{2EBAF8AC-32F1-4B47-9B35-EC13DDA23108}"/>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CFB77D9-8640-4C70-90D3-197126B85C42}"/>
                </a:ext>
              </a:extLst>
            </p:cNvPr>
            <p:cNvSpPr txBox="1"/>
            <p:nvPr/>
          </p:nvSpPr>
          <p:spPr>
            <a:xfrm>
              <a:off x="1357203" y="2028874"/>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Number of Workers</a:t>
              </a:r>
            </a:p>
          </p:txBody>
        </p:sp>
      </p:grpSp>
      <p:grpSp>
        <p:nvGrpSpPr>
          <p:cNvPr id="10" name="Group 9" descr="Required Education">
            <a:extLst>
              <a:ext uri="{FF2B5EF4-FFF2-40B4-BE49-F238E27FC236}">
                <a16:creationId xmlns:a16="http://schemas.microsoft.com/office/drawing/2014/main" id="{E1B8CC79-2FE5-4220-B487-E4B564E9AF5D}"/>
              </a:ext>
            </a:extLst>
          </p:cNvPr>
          <p:cNvGrpSpPr/>
          <p:nvPr/>
        </p:nvGrpSpPr>
        <p:grpSpPr>
          <a:xfrm>
            <a:off x="5055830" y="2620043"/>
            <a:ext cx="2080340" cy="1617913"/>
            <a:chOff x="3531827" y="1747690"/>
            <a:chExt cx="2080340" cy="1617913"/>
          </a:xfrm>
          <a:solidFill>
            <a:srgbClr val="627981"/>
          </a:solidFill>
        </p:grpSpPr>
        <p:sp>
          <p:nvSpPr>
            <p:cNvPr id="11" name="Rectangle 10">
              <a:extLst>
                <a:ext uri="{FF2B5EF4-FFF2-40B4-BE49-F238E27FC236}">
                  <a16:creationId xmlns:a16="http://schemas.microsoft.com/office/drawing/2014/main" id="{FA6ED902-D9FC-4908-81E8-4D031574105B}"/>
                </a:ext>
              </a:extLst>
            </p:cNvPr>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CC10E80-4B98-4FBB-8D5E-3DD69E002B3E}"/>
                </a:ext>
              </a:extLst>
            </p:cNvPr>
            <p:cNvSpPr txBox="1"/>
            <p:nvPr/>
          </p:nvSpPr>
          <p:spPr>
            <a:xfrm>
              <a:off x="3739740" y="2023592"/>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Required Education</a:t>
              </a:r>
            </a:p>
          </p:txBody>
        </p:sp>
      </p:grpSp>
      <p:grpSp>
        <p:nvGrpSpPr>
          <p:cNvPr id="7" name="Group 6" descr="Government Policies">
            <a:extLst>
              <a:ext uri="{FF2B5EF4-FFF2-40B4-BE49-F238E27FC236}">
                <a16:creationId xmlns:a16="http://schemas.microsoft.com/office/drawing/2014/main" id="{988842AF-0058-4EE8-BA3B-799E0E7BE6AE}"/>
              </a:ext>
            </a:extLst>
          </p:cNvPr>
          <p:cNvGrpSpPr/>
          <p:nvPr/>
        </p:nvGrpSpPr>
        <p:grpSpPr>
          <a:xfrm>
            <a:off x="7438366" y="2620043"/>
            <a:ext cx="2080340" cy="1617913"/>
            <a:chOff x="5914363" y="1747690"/>
            <a:chExt cx="2080340" cy="1617913"/>
          </a:xfrm>
          <a:solidFill>
            <a:srgbClr val="627981"/>
          </a:solidFill>
        </p:grpSpPr>
        <p:sp>
          <p:nvSpPr>
            <p:cNvPr id="8" name="Rectangle 7">
              <a:extLst>
                <a:ext uri="{FF2B5EF4-FFF2-40B4-BE49-F238E27FC236}">
                  <a16:creationId xmlns:a16="http://schemas.microsoft.com/office/drawing/2014/main" id="{082383DC-177D-4104-9C6E-A87F03B0C756}"/>
                </a:ext>
              </a:extLst>
            </p:cNvPr>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7E2D56A-19D3-4CC5-888D-27F08B7CCF2E}"/>
                </a:ext>
              </a:extLst>
            </p:cNvPr>
            <p:cNvSpPr txBox="1"/>
            <p:nvPr/>
          </p:nvSpPr>
          <p:spPr>
            <a:xfrm>
              <a:off x="6122276" y="2023592"/>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Government Policies</a:t>
              </a:r>
            </a:p>
          </p:txBody>
        </p:sp>
      </p:grpSp>
    </p:spTree>
    <p:extLst>
      <p:ext uri="{BB962C8B-B14F-4D97-AF65-F5344CB8AC3E}">
        <p14:creationId xmlns:p14="http://schemas.microsoft.com/office/powerpoint/2010/main" val="372512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Number of Workers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An increased number of workers will cause the supply curve to shift to the right, and vice versa.">
            <a:extLst>
              <a:ext uri="{FF2B5EF4-FFF2-40B4-BE49-F238E27FC236}">
                <a16:creationId xmlns:a16="http://schemas.microsoft.com/office/drawing/2014/main" id="{2AB0A578-1E56-4A17-850B-CDB2D786C4E4}"/>
              </a:ext>
            </a:extLst>
          </p:cNvPr>
          <p:cNvGrpSpPr/>
          <p:nvPr/>
        </p:nvGrpSpPr>
        <p:grpSpPr>
          <a:xfrm>
            <a:off x="2066921" y="1580912"/>
            <a:ext cx="8058155" cy="806935"/>
            <a:chOff x="542922" y="1736761"/>
            <a:chExt cx="8058155" cy="806935"/>
          </a:xfrm>
          <a:solidFill>
            <a:srgbClr val="627981"/>
          </a:solidFill>
        </p:grpSpPr>
        <p:sp>
          <p:nvSpPr>
            <p:cNvPr id="6" name="Rectangle 5">
              <a:extLst>
                <a:ext uri="{FF2B5EF4-FFF2-40B4-BE49-F238E27FC236}">
                  <a16:creationId xmlns:a16="http://schemas.microsoft.com/office/drawing/2014/main" id="{916A2598-7523-4A19-9184-BC795DB449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0547D6A-F3B2-4A79-8068-4C3683BA5753}"/>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increased number of workers will cause the supply curve to shift to the right, and vice versa.</a:t>
              </a:r>
            </a:p>
          </p:txBody>
        </p:sp>
      </p:grpSp>
      <p:grpSp>
        <p:nvGrpSpPr>
          <p:cNvPr id="14" name="Group 13" descr="An increased number of workers can be due to several factors, such as immigration, increasing population, and changing demographics.">
            <a:extLst>
              <a:ext uri="{FF2B5EF4-FFF2-40B4-BE49-F238E27FC236}">
                <a16:creationId xmlns:a16="http://schemas.microsoft.com/office/drawing/2014/main" id="{63CB0924-3D30-4C4B-B441-76626F42791A}"/>
              </a:ext>
            </a:extLst>
          </p:cNvPr>
          <p:cNvGrpSpPr/>
          <p:nvPr/>
        </p:nvGrpSpPr>
        <p:grpSpPr>
          <a:xfrm>
            <a:off x="2066921" y="2504956"/>
            <a:ext cx="8058155" cy="806935"/>
            <a:chOff x="542922" y="1736761"/>
            <a:chExt cx="8058155" cy="806935"/>
          </a:xfrm>
          <a:solidFill>
            <a:srgbClr val="627981"/>
          </a:solidFill>
        </p:grpSpPr>
        <p:sp>
          <p:nvSpPr>
            <p:cNvPr id="15" name="Rectangle 14">
              <a:extLst>
                <a:ext uri="{FF2B5EF4-FFF2-40B4-BE49-F238E27FC236}">
                  <a16:creationId xmlns:a16="http://schemas.microsoft.com/office/drawing/2014/main" id="{57047FEC-E4DC-4DD3-828B-228D1DDE483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D960853-F41A-4FB9-9E70-3045B53D17D6}"/>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increased number of workers can be due to several factors, such as immigration, increasing population, and changing demographics.</a:t>
              </a:r>
            </a:p>
          </p:txBody>
        </p:sp>
      </p:grpSp>
      <p:grpSp>
        <p:nvGrpSpPr>
          <p:cNvPr id="8" name="Group 7" descr="An aging, and therefore retiring, population will decrease the supply of labor.">
            <a:extLst>
              <a:ext uri="{FF2B5EF4-FFF2-40B4-BE49-F238E27FC236}">
                <a16:creationId xmlns:a16="http://schemas.microsoft.com/office/drawing/2014/main" id="{2E3A2E68-BCE6-4765-8928-75FCD3A7EFEF}"/>
              </a:ext>
            </a:extLst>
          </p:cNvPr>
          <p:cNvGrpSpPr/>
          <p:nvPr/>
        </p:nvGrpSpPr>
        <p:grpSpPr>
          <a:xfrm>
            <a:off x="2066923" y="3429000"/>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81A5349C-AA7B-416D-8563-5B336222D93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57185019-4433-4D95-A8F2-0463821B775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aging, and therefore retiring, population will decrease the supply of labor.</a:t>
              </a:r>
            </a:p>
          </p:txBody>
        </p:sp>
      </p:grpSp>
      <p:grpSp>
        <p:nvGrpSpPr>
          <p:cNvPr id="11" name="Group 10" descr="Another example of changing demographics is more women working outside of the home, which increases the supply of labor.">
            <a:extLst>
              <a:ext uri="{FF2B5EF4-FFF2-40B4-BE49-F238E27FC236}">
                <a16:creationId xmlns:a16="http://schemas.microsoft.com/office/drawing/2014/main" id="{3BE21E42-C119-4B17-B7A4-EE63167784B7}"/>
              </a:ext>
            </a:extLst>
          </p:cNvPr>
          <p:cNvGrpSpPr/>
          <p:nvPr/>
        </p:nvGrpSpPr>
        <p:grpSpPr>
          <a:xfrm>
            <a:off x="2066923" y="4353044"/>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D2F0239-DD0D-4C61-9963-BB5CE6CF22B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64CF193-A959-425E-B540-A066B7AD0B5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Another example of changing demographics is more women working outside of the home, which increases the supply of labor.</a:t>
              </a:r>
            </a:p>
          </p:txBody>
        </p:sp>
      </p:grpSp>
    </p:spTree>
    <p:extLst>
      <p:ext uri="{BB962C8B-B14F-4D97-AF65-F5344CB8AC3E}">
        <p14:creationId xmlns:p14="http://schemas.microsoft.com/office/powerpoint/2010/main" val="2779030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Required Education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6" name="Group 5" descr="The more required education, the lower the supply.">
            <a:extLst>
              <a:ext uri="{FF2B5EF4-FFF2-40B4-BE49-F238E27FC236}">
                <a16:creationId xmlns:a16="http://schemas.microsoft.com/office/drawing/2014/main" id="{D48A4048-EBFD-4FE3-B85E-F1A9C8BDA519}"/>
              </a:ext>
            </a:extLst>
          </p:cNvPr>
          <p:cNvGrpSpPr/>
          <p:nvPr/>
        </p:nvGrpSpPr>
        <p:grpSpPr>
          <a:xfrm>
            <a:off x="2066921" y="1580912"/>
            <a:ext cx="8058155" cy="806935"/>
            <a:chOff x="542922" y="1736761"/>
            <a:chExt cx="8058155" cy="806935"/>
          </a:xfrm>
          <a:solidFill>
            <a:srgbClr val="627981"/>
          </a:solidFill>
        </p:grpSpPr>
        <p:sp>
          <p:nvSpPr>
            <p:cNvPr id="7" name="Rectangle 6">
              <a:extLst>
                <a:ext uri="{FF2B5EF4-FFF2-40B4-BE49-F238E27FC236}">
                  <a16:creationId xmlns:a16="http://schemas.microsoft.com/office/drawing/2014/main" id="{3E92739D-9FFC-4757-B6C3-092E35ED765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E2EC803-B35D-4499-B016-3457E7F438A3}"/>
                </a:ext>
              </a:extLst>
            </p:cNvPr>
            <p:cNvSpPr txBox="1"/>
            <p:nvPr/>
          </p:nvSpPr>
          <p:spPr>
            <a:xfrm>
              <a:off x="542922" y="1934801"/>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more required education, the lower the supply.</a:t>
              </a:r>
            </a:p>
          </p:txBody>
        </p:sp>
      </p:grpSp>
      <p:grpSp>
        <p:nvGrpSpPr>
          <p:cNvPr id="12" name="Group 11" descr="For example, there is a lower supply of PhD mathematicians than high school mathematics teachers.">
            <a:extLst>
              <a:ext uri="{FF2B5EF4-FFF2-40B4-BE49-F238E27FC236}">
                <a16:creationId xmlns:a16="http://schemas.microsoft.com/office/drawing/2014/main" id="{376BF95C-9674-4DBD-BEC3-DA07E4155699}"/>
              </a:ext>
            </a:extLst>
          </p:cNvPr>
          <p:cNvGrpSpPr/>
          <p:nvPr/>
        </p:nvGrpSpPr>
        <p:grpSpPr>
          <a:xfrm>
            <a:off x="2066921" y="2504956"/>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5C3A82E7-7F0C-46DE-B1AF-62AC7EBE2A3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147901A-A436-4183-90C4-730BA1C04B0A}"/>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there is a lower supply of PhD mathematicians than high school mathematics teachers.</a:t>
              </a:r>
            </a:p>
          </p:txBody>
        </p:sp>
      </p:grpSp>
      <p:pic>
        <p:nvPicPr>
          <p:cNvPr id="4" name="Graphic 3">
            <a:extLst>
              <a:ext uri="{FF2B5EF4-FFF2-40B4-BE49-F238E27FC236}">
                <a16:creationId xmlns:a16="http://schemas.microsoft.com/office/drawing/2014/main" id="{5CAEF96D-7437-4B3D-B424-DE08E58F749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0241" y="3311890"/>
            <a:ext cx="2811517" cy="2811517"/>
          </a:xfrm>
          <a:prstGeom prst="rect">
            <a:avLst/>
          </a:prstGeom>
        </p:spPr>
      </p:pic>
    </p:spTree>
    <p:extLst>
      <p:ext uri="{BB962C8B-B14F-4D97-AF65-F5344CB8AC3E}">
        <p14:creationId xmlns:p14="http://schemas.microsoft.com/office/powerpoint/2010/main" val="1644584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Government Policies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When qualifications for jobs are made tougher, the number of qualified workers will decrease at any given wage.">
            <a:extLst>
              <a:ext uri="{FF2B5EF4-FFF2-40B4-BE49-F238E27FC236}">
                <a16:creationId xmlns:a16="http://schemas.microsoft.com/office/drawing/2014/main" id="{F7D92CB4-F9EB-4CA4-B4D6-0B5296436188}"/>
              </a:ext>
            </a:extLst>
          </p:cNvPr>
          <p:cNvGrpSpPr/>
          <p:nvPr/>
        </p:nvGrpSpPr>
        <p:grpSpPr>
          <a:xfrm>
            <a:off x="2066921" y="1580912"/>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8A0139D-E45D-4432-BDB4-598F65EB4E8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04485180-5983-400E-823E-CF40930E4C8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qualifications for jobs are made tougher, the number of qualified workers will decrease at any given wage.</a:t>
              </a:r>
            </a:p>
          </p:txBody>
        </p:sp>
      </p:grpSp>
      <p:grpSp>
        <p:nvGrpSpPr>
          <p:cNvPr id="22" name="Group 21" descr="On the other hand, the government may also subsidize training or even reduce the required level of qualifications.">
            <a:extLst>
              <a:ext uri="{FF2B5EF4-FFF2-40B4-BE49-F238E27FC236}">
                <a16:creationId xmlns:a16="http://schemas.microsoft.com/office/drawing/2014/main" id="{04DEC004-EAB7-4A5B-AAF2-246261EEDBDC}"/>
              </a:ext>
            </a:extLst>
          </p:cNvPr>
          <p:cNvGrpSpPr/>
          <p:nvPr/>
        </p:nvGrpSpPr>
        <p:grpSpPr>
          <a:xfrm>
            <a:off x="2066921" y="2504956"/>
            <a:ext cx="8058155" cy="806935"/>
            <a:chOff x="542922" y="1736761"/>
            <a:chExt cx="8058155" cy="806935"/>
          </a:xfrm>
          <a:solidFill>
            <a:srgbClr val="627981"/>
          </a:solidFill>
        </p:grpSpPr>
        <p:sp>
          <p:nvSpPr>
            <p:cNvPr id="23" name="Rectangle 22">
              <a:extLst>
                <a:ext uri="{FF2B5EF4-FFF2-40B4-BE49-F238E27FC236}">
                  <a16:creationId xmlns:a16="http://schemas.microsoft.com/office/drawing/2014/main" id="{4CAEDAA6-82FD-4F86-B24B-97ABCC0E01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18129CF-6F08-4B34-BA57-97FBECFBD63F}"/>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 the other hand, the government may also subsidize training or even reduce the required level of qualifications.</a:t>
              </a:r>
            </a:p>
          </p:txBody>
        </p:sp>
      </p:grpSp>
      <p:grpSp>
        <p:nvGrpSpPr>
          <p:cNvPr id="16" name="Group 15" descr="Government policies that change the relative desirability of working or not, like unemployment and welfare, also affect the labor supply.">
            <a:extLst>
              <a:ext uri="{FF2B5EF4-FFF2-40B4-BE49-F238E27FC236}">
                <a16:creationId xmlns:a16="http://schemas.microsoft.com/office/drawing/2014/main" id="{F66AB42C-7BA5-4844-A2F8-1C4B07DA479A}"/>
              </a:ext>
            </a:extLst>
          </p:cNvPr>
          <p:cNvGrpSpPr/>
          <p:nvPr/>
        </p:nvGrpSpPr>
        <p:grpSpPr>
          <a:xfrm>
            <a:off x="2066923" y="342900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E20C37F2-BF2C-41CB-BF62-8E5911E34B0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CBB78F7-57B9-41C2-9978-FC8447E933E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policies that change the relative desirability of working or not, like unemployment and welfare, also affect the labor supply.</a:t>
              </a:r>
            </a:p>
          </p:txBody>
        </p:sp>
      </p:grpSp>
      <p:grpSp>
        <p:nvGrpSpPr>
          <p:cNvPr id="19" name="Group 18" descr="All government policies must be carefully designed to minimize any negative labor supply effects.">
            <a:extLst>
              <a:ext uri="{FF2B5EF4-FFF2-40B4-BE49-F238E27FC236}">
                <a16:creationId xmlns:a16="http://schemas.microsoft.com/office/drawing/2014/main" id="{3C2448DA-FDC6-40DC-BFA7-19950B49171B}"/>
              </a:ext>
            </a:extLst>
          </p:cNvPr>
          <p:cNvGrpSpPr/>
          <p:nvPr/>
        </p:nvGrpSpPr>
        <p:grpSpPr>
          <a:xfrm>
            <a:off x="2066923" y="4353044"/>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46B479F5-CD41-460C-88C7-99D250B35C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943FF6BF-65A8-49E1-9A26-14F0DA52538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 government policies must be carefully designed to minimize any negative labor supply effects.</a:t>
              </a:r>
            </a:p>
          </p:txBody>
        </p:sp>
      </p:grpSp>
    </p:spTree>
    <p:extLst>
      <p:ext uri="{BB962C8B-B14F-4D97-AF65-F5344CB8AC3E}">
        <p14:creationId xmlns:p14="http://schemas.microsoft.com/office/powerpoint/2010/main" val="1545630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82180"/>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Technology and Wage Inequality: The Four-Step Process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Economic events can change the equilibrium salary (or wage) and quantity of labor.">
            <a:extLst>
              <a:ext uri="{FF2B5EF4-FFF2-40B4-BE49-F238E27FC236}">
                <a16:creationId xmlns:a16="http://schemas.microsoft.com/office/drawing/2014/main" id="{F7D92CB4-F9EB-4CA4-B4D6-0B5296436188}"/>
              </a:ext>
            </a:extLst>
          </p:cNvPr>
          <p:cNvGrpSpPr/>
          <p:nvPr/>
        </p:nvGrpSpPr>
        <p:grpSpPr>
          <a:xfrm>
            <a:off x="2066921" y="1580912"/>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8A0139D-E45D-4432-BDB4-598F65EB4E8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04485180-5983-400E-823E-CF40930E4C8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events can change the equilibrium salary (or wage) and quantity of labor.</a:t>
              </a:r>
            </a:p>
          </p:txBody>
        </p:sp>
      </p:grpSp>
      <p:grpSp>
        <p:nvGrpSpPr>
          <p:cNvPr id="22" name="Group 21" descr="Consider how the wave of new information technologies, like computer networks, has affected workers in the U.S. economy.">
            <a:extLst>
              <a:ext uri="{FF2B5EF4-FFF2-40B4-BE49-F238E27FC236}">
                <a16:creationId xmlns:a16="http://schemas.microsoft.com/office/drawing/2014/main" id="{04DEC004-EAB7-4A5B-AAF2-246261EEDBDC}"/>
              </a:ext>
            </a:extLst>
          </p:cNvPr>
          <p:cNvGrpSpPr/>
          <p:nvPr/>
        </p:nvGrpSpPr>
        <p:grpSpPr>
          <a:xfrm>
            <a:off x="2066921" y="2504956"/>
            <a:ext cx="8058155" cy="806935"/>
            <a:chOff x="542922" y="1736761"/>
            <a:chExt cx="8058155" cy="806935"/>
          </a:xfrm>
          <a:solidFill>
            <a:srgbClr val="627981"/>
          </a:solidFill>
        </p:grpSpPr>
        <p:sp>
          <p:nvSpPr>
            <p:cNvPr id="23" name="Rectangle 22">
              <a:extLst>
                <a:ext uri="{FF2B5EF4-FFF2-40B4-BE49-F238E27FC236}">
                  <a16:creationId xmlns:a16="http://schemas.microsoft.com/office/drawing/2014/main" id="{4CAEDAA6-82FD-4F86-B24B-97ABCC0E01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18129CF-6F08-4B34-BA57-97FBECFBD63F}"/>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Consider how the wave of new information technologies, like computer networks, has affected workers in the U.S. economy.</a:t>
              </a:r>
            </a:p>
          </p:txBody>
        </p:sp>
      </p:grpSp>
      <p:grpSp>
        <p:nvGrpSpPr>
          <p:cNvPr id="16" name="Group 15" descr="From the perspective of employers who demand labor, these new technologies are often a substitute for low-skill laborers like file clerks.">
            <a:extLst>
              <a:ext uri="{FF2B5EF4-FFF2-40B4-BE49-F238E27FC236}">
                <a16:creationId xmlns:a16="http://schemas.microsoft.com/office/drawing/2014/main" id="{F66AB42C-7BA5-4844-A2F8-1C4B07DA479A}"/>
              </a:ext>
            </a:extLst>
          </p:cNvPr>
          <p:cNvGrpSpPr/>
          <p:nvPr/>
        </p:nvGrpSpPr>
        <p:grpSpPr>
          <a:xfrm>
            <a:off x="2066923" y="342900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E20C37F2-BF2C-41CB-BF62-8E5911E34B0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CBB78F7-57B9-41C2-9978-FC8447E933E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the perspective of employers who demand labor, these new technologies are often a substitute for low-skill laborers like file clerks.</a:t>
              </a:r>
            </a:p>
          </p:txBody>
        </p:sp>
      </p:grpSp>
      <p:grpSp>
        <p:nvGrpSpPr>
          <p:cNvPr id="19" name="Group 18" descr="The same new technologies are a complement to high-skill workers like managers, who can now handle more responsibilities.">
            <a:extLst>
              <a:ext uri="{FF2B5EF4-FFF2-40B4-BE49-F238E27FC236}">
                <a16:creationId xmlns:a16="http://schemas.microsoft.com/office/drawing/2014/main" id="{3C2448DA-FDC6-40DC-BFA7-19950B49171B}"/>
              </a:ext>
            </a:extLst>
          </p:cNvPr>
          <p:cNvGrpSpPr/>
          <p:nvPr/>
        </p:nvGrpSpPr>
        <p:grpSpPr>
          <a:xfrm>
            <a:off x="2066923" y="4353044"/>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46B479F5-CD41-460C-88C7-99D250B35C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943FF6BF-65A8-49E1-9A26-14F0DA52538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same new technologies are a complement to high-skill workers like managers, who can now handle more responsibilities.</a:t>
              </a:r>
            </a:p>
          </p:txBody>
        </p:sp>
      </p:grpSp>
    </p:spTree>
    <p:extLst>
      <p:ext uri="{BB962C8B-B14F-4D97-AF65-F5344CB8AC3E}">
        <p14:creationId xmlns:p14="http://schemas.microsoft.com/office/powerpoint/2010/main" val="1935552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1740471-9E05-4CCE-9B34-4E5082097199}"/>
              </a:ext>
            </a:extLst>
          </p:cNvPr>
          <p:cNvSpPr txBox="1">
            <a:spLocks noGrp="1"/>
          </p:cNvSpPr>
          <p:nvPr>
            <p:ph type="title" idx="4294967295"/>
          </p:nvPr>
        </p:nvSpPr>
        <p:spPr>
          <a:xfrm>
            <a:off x="1523999" y="82180"/>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Technology and Wage Inequality: The Four-Step Process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CE44751-F432-4E3B-8679-89BEDB2E0B88}"/>
              </a:ext>
            </a:extLst>
          </p:cNvPr>
          <p:cNvSpPr txBox="1"/>
          <p:nvPr/>
        </p:nvSpPr>
        <p:spPr>
          <a:xfrm>
            <a:off x="2192213" y="1354142"/>
            <a:ext cx="7807571" cy="132343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demand for low-skill labor shifts to the left when technology can do the job previously done by these workers. New technologies can also increase the demand for high-skill labor in fields such as information technology and network administration.</a:t>
            </a:r>
          </a:p>
        </p:txBody>
      </p:sp>
      <p:pic>
        <p:nvPicPr>
          <p:cNvPr id="3" name="Picture 2" descr="The two graphs show how new technology influences supply and demand. For both graphs, the y-axis is labeled wages. The graph on the left, labeled a, represents low-skill labor; the x-axis is labeled quantity of low-skill labor. It shows the demand curve shifting left. The graph on the right, labeled b, represents high-skill labor; the x-axis is labeled quantity of high-skill labor. It shows the demand curve shifting right.">
            <a:extLst>
              <a:ext uri="{FF2B5EF4-FFF2-40B4-BE49-F238E27FC236}">
                <a16:creationId xmlns:a16="http://schemas.microsoft.com/office/drawing/2014/main" id="{E678DA58-E865-90D2-8827-B728FE2BA369}"/>
              </a:ext>
            </a:extLst>
          </p:cNvPr>
          <p:cNvPicPr>
            <a:picLocks noChangeAspect="1"/>
          </p:cNvPicPr>
          <p:nvPr/>
        </p:nvPicPr>
        <p:blipFill>
          <a:blip r:embed="rId3"/>
          <a:stretch>
            <a:fillRect/>
          </a:stretch>
        </p:blipFill>
        <p:spPr>
          <a:xfrm>
            <a:off x="2128433" y="2782651"/>
            <a:ext cx="7871351" cy="3885778"/>
          </a:xfrm>
          <a:prstGeom prst="rect">
            <a:avLst/>
          </a:prstGeom>
        </p:spPr>
      </p:pic>
    </p:spTree>
    <p:extLst>
      <p:ext uri="{BB962C8B-B14F-4D97-AF65-F5344CB8AC3E}">
        <p14:creationId xmlns:p14="http://schemas.microsoft.com/office/powerpoint/2010/main" val="150889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 theories of supply and demand do not apply just to markets for goods, they also apply to markets like labor and financial services.">
            <a:extLst>
              <a:ext uri="{FF2B5EF4-FFF2-40B4-BE49-F238E27FC236}">
                <a16:creationId xmlns:a16="http://schemas.microsoft.com/office/drawing/2014/main" id="{71E1FAFB-227F-4213-8BE3-46E8238ABE98}"/>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EE9D5EA9-FFBA-401A-8505-44235CB17C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6DD30D-D432-425F-8306-FA2F83D950B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theories of supply and demand do not apply just to markets for goods, they also apply to markets like labor and financial services.</a:t>
              </a:r>
            </a:p>
          </p:txBody>
        </p:sp>
      </p:grpSp>
      <p:grpSp>
        <p:nvGrpSpPr>
          <p:cNvPr id="11" name="Group 10" descr="In labor markets, job seekers are the suppliers of labor, while firms and other employers who hire labor are the demanders for labor.">
            <a:extLst>
              <a:ext uri="{FF2B5EF4-FFF2-40B4-BE49-F238E27FC236}">
                <a16:creationId xmlns:a16="http://schemas.microsoft.com/office/drawing/2014/main" id="{68E0AC13-3817-4FCE-A8D1-FFE4BD11192C}"/>
              </a:ext>
            </a:extLst>
          </p:cNvPr>
          <p:cNvGrpSpPr/>
          <p:nvPr/>
        </p:nvGrpSpPr>
        <p:grpSpPr>
          <a:xfrm>
            <a:off x="2066922" y="2504956"/>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F7292889-C3FC-49E0-8ECB-D10F7BD6DC6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9969D02-DFC6-4AD3-9D72-62787986812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labor markets, job seekers are the suppliers of labor, while firms and other employers who hire labor are the demanders for labor.</a:t>
              </a:r>
            </a:p>
          </p:txBody>
        </p:sp>
      </p:grpSp>
      <p:grpSp>
        <p:nvGrpSpPr>
          <p:cNvPr id="17" name="Group 16" descr="In financial markets, any individual or firm who saves contributes to the supply of money, and any who borrows contributes to demand.">
            <a:extLst>
              <a:ext uri="{FF2B5EF4-FFF2-40B4-BE49-F238E27FC236}">
                <a16:creationId xmlns:a16="http://schemas.microsoft.com/office/drawing/2014/main" id="{6CFB8C99-F50F-4332-ABBC-20D8A8C0BC41}"/>
              </a:ext>
            </a:extLst>
          </p:cNvPr>
          <p:cNvGrpSpPr/>
          <p:nvPr/>
        </p:nvGrpSpPr>
        <p:grpSpPr>
          <a:xfrm>
            <a:off x="2066922" y="3429000"/>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AC2C4242-E142-46F1-8746-DA5420DE99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1EC3DB57-A59B-4F99-ADA2-4951C5C4440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financial markets, any individual or firm who saves contributes to the supply of money, and any who borrows contributes to demand.</a:t>
              </a:r>
            </a:p>
          </p:txBody>
        </p:sp>
      </p:grpSp>
    </p:spTree>
    <p:extLst>
      <p:ext uri="{BB962C8B-B14F-4D97-AF65-F5344CB8AC3E}">
        <p14:creationId xmlns:p14="http://schemas.microsoft.com/office/powerpoint/2010/main" val="443456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82180"/>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Floors in the Labor Market: Living Wages and Minimum Wages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Price ceilings are rare in labor markets because rules that prevent people from earning income are not politically popular.">
            <a:extLst>
              <a:ext uri="{FF2B5EF4-FFF2-40B4-BE49-F238E27FC236}">
                <a16:creationId xmlns:a16="http://schemas.microsoft.com/office/drawing/2014/main" id="{F7D92CB4-F9EB-4CA4-B4D6-0B5296436188}"/>
              </a:ext>
            </a:extLst>
          </p:cNvPr>
          <p:cNvGrpSpPr/>
          <p:nvPr/>
        </p:nvGrpSpPr>
        <p:grpSpPr>
          <a:xfrm>
            <a:off x="2066921" y="1580912"/>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8A0139D-E45D-4432-BDB4-598F65EB4E8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04485180-5983-400E-823E-CF40930E4C82}"/>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ceilings are rare in labor markets because rules that prevent people from earning income are not politically popular.</a:t>
              </a:r>
            </a:p>
          </p:txBody>
        </p:sp>
      </p:grpSp>
      <p:grpSp>
        <p:nvGrpSpPr>
          <p:cNvPr id="22" name="Group 21" descr="The labor market presents some prominent examples of price floors, which are an attempt to increase the wages of low-paid workers.">
            <a:extLst>
              <a:ext uri="{FF2B5EF4-FFF2-40B4-BE49-F238E27FC236}">
                <a16:creationId xmlns:a16="http://schemas.microsoft.com/office/drawing/2014/main" id="{04DEC004-EAB7-4A5B-AAF2-246261EEDBDC}"/>
              </a:ext>
            </a:extLst>
          </p:cNvPr>
          <p:cNvGrpSpPr/>
          <p:nvPr/>
        </p:nvGrpSpPr>
        <p:grpSpPr>
          <a:xfrm>
            <a:off x="2066921" y="2504956"/>
            <a:ext cx="8058155" cy="806935"/>
            <a:chOff x="542922" y="1736761"/>
            <a:chExt cx="8058155" cy="806935"/>
          </a:xfrm>
          <a:solidFill>
            <a:srgbClr val="627981"/>
          </a:solidFill>
        </p:grpSpPr>
        <p:sp>
          <p:nvSpPr>
            <p:cNvPr id="23" name="Rectangle 22">
              <a:extLst>
                <a:ext uri="{FF2B5EF4-FFF2-40B4-BE49-F238E27FC236}">
                  <a16:creationId xmlns:a16="http://schemas.microsoft.com/office/drawing/2014/main" id="{4CAEDAA6-82FD-4F86-B24B-97ABCC0E01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18129CF-6F08-4B34-BA57-97FBECFBD63F}"/>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labor market presents some prominent examples of price floors, which are an attempt to increase the wages of low-paid workers.</a:t>
              </a:r>
            </a:p>
          </p:txBody>
        </p:sp>
      </p:grpSp>
      <p:grpSp>
        <p:nvGrpSpPr>
          <p:cNvPr id="16" name="Group 15" descr="A minimum wage is a price floor that makes it illegal for an employer to pay employees less than a certain hourly rate.">
            <a:extLst>
              <a:ext uri="{FF2B5EF4-FFF2-40B4-BE49-F238E27FC236}">
                <a16:creationId xmlns:a16="http://schemas.microsoft.com/office/drawing/2014/main" id="{F66AB42C-7BA5-4844-A2F8-1C4B07DA479A}"/>
              </a:ext>
            </a:extLst>
          </p:cNvPr>
          <p:cNvGrpSpPr/>
          <p:nvPr/>
        </p:nvGrpSpPr>
        <p:grpSpPr>
          <a:xfrm>
            <a:off x="2066923" y="342900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E20C37F2-BF2C-41CB-BF62-8E5911E34B0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CBB78F7-57B9-41C2-9978-FC8447E933E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minimum wage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 price floor that makes it illegal for an employer to pay employees less than a certain hourly rate.</a:t>
              </a:r>
            </a:p>
          </p:txBody>
        </p:sp>
      </p:grpSp>
      <p:grpSp>
        <p:nvGrpSpPr>
          <p:cNvPr id="19" name="Group 18" descr="A living wage is a higher minimum wage that will ensure a reasonable standard of living.">
            <a:extLst>
              <a:ext uri="{FF2B5EF4-FFF2-40B4-BE49-F238E27FC236}">
                <a16:creationId xmlns:a16="http://schemas.microsoft.com/office/drawing/2014/main" id="{3C2448DA-FDC6-40DC-BFA7-19950B49171B}"/>
              </a:ext>
            </a:extLst>
          </p:cNvPr>
          <p:cNvGrpSpPr/>
          <p:nvPr/>
        </p:nvGrpSpPr>
        <p:grpSpPr>
          <a:xfrm>
            <a:off x="2066923" y="4353044"/>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46B479F5-CD41-460C-88C7-99D250B35C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943FF6BF-65A8-49E1-9A26-14F0DA52538D}"/>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living wage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 higher minimum wage that will ensure a reasonable standard of living.</a:t>
              </a:r>
            </a:p>
          </p:txBody>
        </p:sp>
      </p:grpSp>
    </p:spTree>
    <p:extLst>
      <p:ext uri="{BB962C8B-B14F-4D97-AF65-F5344CB8AC3E}">
        <p14:creationId xmlns:p14="http://schemas.microsoft.com/office/powerpoint/2010/main" val="206119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Minimum Wage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465BDD6-1FD0-4DA6-A8F2-EAA4E87C1256}"/>
              </a:ext>
            </a:extLst>
          </p:cNvPr>
          <p:cNvSpPr txBox="1"/>
          <p:nvPr/>
        </p:nvSpPr>
        <p:spPr>
          <a:xfrm>
            <a:off x="2192213" y="1354142"/>
            <a:ext cx="7807571"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the price floor, the quantity supplied exceeds the quantity demanded, and a surplus of labor exists in this market. For workers who continue to have a job at a higher salary, life has improved. For those who were willing to work at the old wage rate but lost their jobs with the wage increase, life has not improved.</a:t>
            </a:r>
          </a:p>
        </p:txBody>
      </p:sp>
      <p:pic>
        <p:nvPicPr>
          <p:cNvPr id="3" name="Picture 2" descr="The y-axis of the graph is labeled wage (dollars per hour). The x-axis is labeled quantity of labor (number of workers). A supply curve, labeled S, slopes upward from left to right, and a demand curve, labeled D, slopes downward from left to right. They intersect at the equilibrium point, labeled E, where price is $10 and quantity is 1,200. A dotted line depicts a price floor; it starts at the y-axis at a quantity of $12 and travels horizontally across the graph, creating a triangular area between the demand and supply curve. This area is labeled as excess supply or surplus.">
            <a:extLst>
              <a:ext uri="{FF2B5EF4-FFF2-40B4-BE49-F238E27FC236}">
                <a16:creationId xmlns:a16="http://schemas.microsoft.com/office/drawing/2014/main" id="{F8887936-C6E4-7CB9-79E8-D57C4127CB42}"/>
              </a:ext>
            </a:extLst>
          </p:cNvPr>
          <p:cNvPicPr>
            <a:picLocks noChangeAspect="1"/>
          </p:cNvPicPr>
          <p:nvPr/>
        </p:nvPicPr>
        <p:blipFill>
          <a:blip r:embed="rId3"/>
          <a:stretch>
            <a:fillRect/>
          </a:stretch>
        </p:blipFill>
        <p:spPr>
          <a:xfrm>
            <a:off x="3813175" y="2985358"/>
            <a:ext cx="4335145" cy="3721555"/>
          </a:xfrm>
          <a:prstGeom prst="rect">
            <a:avLst/>
          </a:prstGeom>
        </p:spPr>
      </p:pic>
    </p:spTree>
    <p:extLst>
      <p:ext uri="{BB962C8B-B14F-4D97-AF65-F5344CB8AC3E}">
        <p14:creationId xmlns:p14="http://schemas.microsoft.com/office/powerpoint/2010/main" val="1861218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195020"/>
            <a:ext cx="9273061" cy="532453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labor market, households are on the supply side of the market, and firms are on the demand side.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demand and supply analysis of labor markets, we can measure the price by the annual salary or hourly wage received, and the quantity of labor various ways, like number of workers or the number of hours worked.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Factors that can shift the demand curve for labor include a change in the quantity demanded of the product that the labor produces; a change in the production process that uses more or less labor; and a change in government policy that affects the quantity of labor that firms wish to hire at a given wage.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main factors that can shift the supply curve for labor are how desirable a job appears to workers relative to the alternatives, government policy that either restricts or encourages the quantity of workers trained for the job, the number of workers in the economy, and required education.</a:t>
            </a:r>
          </a:p>
        </p:txBody>
      </p:sp>
    </p:spTree>
    <p:extLst>
      <p:ext uri="{BB962C8B-B14F-4D97-AF65-F5344CB8AC3E}">
        <p14:creationId xmlns:p14="http://schemas.microsoft.com/office/powerpoint/2010/main" val="1156385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38327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and Supply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table describing demand and supply for different markets. In the goods market, the demanders are the households that buy goods and services, while the suppliers are the firms that produce and sell goods and services. In labor markets, the demanders are the firms that hire workers, while the suppliers are the individuals seeking jobs. In financial markets, the demanders are the individuals, firms, and governments that borrow money, while the suppliers are the individuals and firms that save money.">
            <a:extLst>
              <a:ext uri="{FF2B5EF4-FFF2-40B4-BE49-F238E27FC236}">
                <a16:creationId xmlns:a16="http://schemas.microsoft.com/office/drawing/2014/main" id="{4BF2E83F-AEBF-9080-243A-A1A2CE8752D0}"/>
              </a:ext>
            </a:extLst>
          </p:cNvPr>
          <p:cNvPicPr>
            <a:picLocks noChangeAspect="1"/>
          </p:cNvPicPr>
          <p:nvPr/>
        </p:nvPicPr>
        <p:blipFill>
          <a:blip r:embed="rId3"/>
          <a:stretch>
            <a:fillRect/>
          </a:stretch>
        </p:blipFill>
        <p:spPr>
          <a:xfrm>
            <a:off x="1305576" y="1741642"/>
            <a:ext cx="9580848" cy="3374715"/>
          </a:xfrm>
          <a:prstGeom prst="rect">
            <a:avLst/>
          </a:prstGeom>
        </p:spPr>
      </p:pic>
    </p:spTree>
    <p:extLst>
      <p:ext uri="{BB962C8B-B14F-4D97-AF65-F5344CB8AC3E}">
        <p14:creationId xmlns:p14="http://schemas.microsoft.com/office/powerpoint/2010/main" val="3777010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Labor Demand and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Markets for labor have demand and supply curves, just like markets for goods.">
            <a:extLst>
              <a:ext uri="{FF2B5EF4-FFF2-40B4-BE49-F238E27FC236}">
                <a16:creationId xmlns:a16="http://schemas.microsoft.com/office/drawing/2014/main" id="{71E1FAFB-227F-4213-8BE3-46E8238ABE98}"/>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EE9D5EA9-FFBA-401A-8505-44235CB17C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6DD30D-D432-425F-8306-FA2F83D950B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Markets for labor have demand and supply curves, just like markets for goods.</a:t>
              </a:r>
            </a:p>
          </p:txBody>
        </p:sp>
      </p:grpSp>
      <p:grpSp>
        <p:nvGrpSpPr>
          <p:cNvPr id="11" name="Group 10" descr="A higher salary or wage—that is, a higher price in the labor market—leads to a decrease in the quantity of labor demanded by employers.">
            <a:extLst>
              <a:ext uri="{FF2B5EF4-FFF2-40B4-BE49-F238E27FC236}">
                <a16:creationId xmlns:a16="http://schemas.microsoft.com/office/drawing/2014/main" id="{68E0AC13-3817-4FCE-A8D1-FFE4BD11192C}"/>
              </a:ext>
            </a:extLst>
          </p:cNvPr>
          <p:cNvGrpSpPr/>
          <p:nvPr/>
        </p:nvGrpSpPr>
        <p:grpSpPr>
          <a:xfrm>
            <a:off x="2066922" y="2504956"/>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F7292889-C3FC-49E0-8ECB-D10F7BD6DC6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9969D02-DFC6-4AD3-9D72-62787986812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higher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salary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wage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—that is, a higher price in the labor market—leads to a decrease in the quantity of labor demanded by employers.</a:t>
              </a:r>
            </a:p>
          </p:txBody>
        </p:sp>
      </p:grpSp>
      <p:grpSp>
        <p:nvGrpSpPr>
          <p:cNvPr id="17" name="Group 16" descr="A lower salary or wage leads to an increase in the quantity of labor demanded.">
            <a:extLst>
              <a:ext uri="{FF2B5EF4-FFF2-40B4-BE49-F238E27FC236}">
                <a16:creationId xmlns:a16="http://schemas.microsoft.com/office/drawing/2014/main" id="{6CFB8C99-F50F-4332-ABBC-20D8A8C0BC41}"/>
              </a:ext>
            </a:extLst>
          </p:cNvPr>
          <p:cNvGrpSpPr/>
          <p:nvPr/>
        </p:nvGrpSpPr>
        <p:grpSpPr>
          <a:xfrm>
            <a:off x="2066922" y="3429000"/>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AC2C4242-E142-46F1-8746-DA5420DE99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1EC3DB57-A59B-4F99-ADA2-4951C5C4440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lower salary or wage leads to an increase in the quantity of labor demanded.</a:t>
              </a:r>
            </a:p>
          </p:txBody>
        </p:sp>
      </p:grpSp>
      <p:grpSp>
        <p:nvGrpSpPr>
          <p:cNvPr id="14" name="Group 13" descr="A higher price for labor leads to a higher quantity of labor supplied; a lower price leads to a lower quantity supplied.">
            <a:extLst>
              <a:ext uri="{FF2B5EF4-FFF2-40B4-BE49-F238E27FC236}">
                <a16:creationId xmlns:a16="http://schemas.microsoft.com/office/drawing/2014/main" id="{525FF66A-0C51-4A0F-B81B-EB65C1749FA9}"/>
              </a:ext>
            </a:extLst>
          </p:cNvPr>
          <p:cNvGrpSpPr/>
          <p:nvPr/>
        </p:nvGrpSpPr>
        <p:grpSpPr>
          <a:xfrm>
            <a:off x="2066922" y="4353044"/>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928D1FE-2D2D-4015-8757-51DEEBCFDC0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4AB1A483-A744-4CB9-BB83-1E26187584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higher price for labor leads to a higher quantity of labor supplied; a lower price leads to a lower quantity supplied.</a:t>
              </a:r>
            </a:p>
          </p:txBody>
        </p:sp>
      </p:grpSp>
    </p:spTree>
    <p:extLst>
      <p:ext uri="{BB962C8B-B14F-4D97-AF65-F5344CB8AC3E}">
        <p14:creationId xmlns:p14="http://schemas.microsoft.com/office/powerpoint/2010/main" val="391676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Equilibrium in the Labor Market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In 2021, about 42,000 registered nurses worked in the Minneapolis-St. Paul-Bloomington, Minnesota-Wisconsin metropolitan area, according to the BLS.">
            <a:extLst>
              <a:ext uri="{FF2B5EF4-FFF2-40B4-BE49-F238E27FC236}">
                <a16:creationId xmlns:a16="http://schemas.microsoft.com/office/drawing/2014/main" id="{F6C69D49-7254-4258-AE2E-7847229325F1}"/>
              </a:ext>
            </a:extLst>
          </p:cNvPr>
          <p:cNvGrpSpPr/>
          <p:nvPr/>
        </p:nvGrpSpPr>
        <p:grpSpPr>
          <a:xfrm>
            <a:off x="1037908" y="1510416"/>
            <a:ext cx="4029079" cy="2005113"/>
            <a:chOff x="542922" y="1736761"/>
            <a:chExt cx="8058155" cy="1041764"/>
          </a:xfrm>
          <a:solidFill>
            <a:srgbClr val="627981"/>
          </a:solidFill>
        </p:grpSpPr>
        <p:sp>
          <p:nvSpPr>
            <p:cNvPr id="10" name="Rectangle 9">
              <a:extLst>
                <a:ext uri="{FF2B5EF4-FFF2-40B4-BE49-F238E27FC236}">
                  <a16:creationId xmlns:a16="http://schemas.microsoft.com/office/drawing/2014/main" id="{D2F7CD2B-7EED-47BE-9992-E498C10093B0}"/>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B40698-4601-44B3-A6F7-D12F64D16843}"/>
                </a:ext>
              </a:extLst>
            </p:cNvPr>
            <p:cNvSpPr txBox="1"/>
            <p:nvPr/>
          </p:nvSpPr>
          <p:spPr>
            <a:xfrm>
              <a:off x="542922" y="1745949"/>
              <a:ext cx="7807571" cy="1007411"/>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2021, about 42,000 registered nurses worked in the Minneapolis-St. Paul-Bloomington, Minnesota-Wisconsin metropolitan area, according to the BLS. </a:t>
              </a:r>
            </a:p>
          </p:txBody>
        </p:sp>
      </p:grpSp>
      <p:grpSp>
        <p:nvGrpSpPr>
          <p:cNvPr id="23" name="Group 22" descr="The demand curve of those employers who want to hire nurses intersects with the supply curve of those who are qualified and willing to work as nurses at an equilibrium salary of $85,000.">
            <a:extLst>
              <a:ext uri="{FF2B5EF4-FFF2-40B4-BE49-F238E27FC236}">
                <a16:creationId xmlns:a16="http://schemas.microsoft.com/office/drawing/2014/main" id="{21C1ED73-3D5A-4F63-B578-BE0EDD70E584}"/>
              </a:ext>
            </a:extLst>
          </p:cNvPr>
          <p:cNvGrpSpPr/>
          <p:nvPr/>
        </p:nvGrpSpPr>
        <p:grpSpPr>
          <a:xfrm>
            <a:off x="1037908" y="3690067"/>
            <a:ext cx="4029079" cy="2264453"/>
            <a:chOff x="542922" y="1736761"/>
            <a:chExt cx="8058155" cy="1176505"/>
          </a:xfrm>
          <a:solidFill>
            <a:srgbClr val="627981"/>
          </a:solidFill>
        </p:grpSpPr>
        <p:sp>
          <p:nvSpPr>
            <p:cNvPr id="24" name="Rectangle 23">
              <a:extLst>
                <a:ext uri="{FF2B5EF4-FFF2-40B4-BE49-F238E27FC236}">
                  <a16:creationId xmlns:a16="http://schemas.microsoft.com/office/drawing/2014/main" id="{D45237D1-5C09-40F2-A580-52B18ED20EF1}"/>
                </a:ext>
              </a:extLst>
            </p:cNvPr>
            <p:cNvSpPr/>
            <p:nvPr/>
          </p:nvSpPr>
          <p:spPr>
            <a:xfrm>
              <a:off x="542924" y="1736761"/>
              <a:ext cx="8058153" cy="11765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2D08BDE7-9AFD-4108-9704-E5BDDB5DA541}"/>
                </a:ext>
              </a:extLst>
            </p:cNvPr>
            <p:cNvSpPr txBox="1"/>
            <p:nvPr/>
          </p:nvSpPr>
          <p:spPr>
            <a:xfrm>
              <a:off x="542922" y="1745949"/>
              <a:ext cx="7807571" cy="1167317"/>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demand curve of those employers who want to hire nurses intersects with the supply curve of those who are qualified and willing to work as nurses at an equilibrium salary of $85,000.</a:t>
              </a:r>
            </a:p>
          </p:txBody>
        </p:sp>
      </p:grpSp>
      <p:pic>
        <p:nvPicPr>
          <p:cNvPr id="3" name="Picture 2" descr="A graph showing quantity of nurses on the x-axis and salary in dollars on the y-axis. The supply and demand curves intersect at an equilibrium corresponding to a quantity of forty-five thousand nurses and eighty-five thousand dollars.">
            <a:extLst>
              <a:ext uri="{FF2B5EF4-FFF2-40B4-BE49-F238E27FC236}">
                <a16:creationId xmlns:a16="http://schemas.microsoft.com/office/drawing/2014/main" id="{9DA98689-F379-35D9-6CA7-E8FC018E0181}"/>
              </a:ext>
            </a:extLst>
          </p:cNvPr>
          <p:cNvPicPr>
            <a:picLocks noChangeAspect="1"/>
          </p:cNvPicPr>
          <p:nvPr/>
        </p:nvPicPr>
        <p:blipFill>
          <a:blip r:embed="rId3"/>
          <a:stretch>
            <a:fillRect/>
          </a:stretch>
        </p:blipFill>
        <p:spPr>
          <a:xfrm>
            <a:off x="5261193" y="1854692"/>
            <a:ext cx="6629033" cy="3954316"/>
          </a:xfrm>
          <a:prstGeom prst="rect">
            <a:avLst/>
          </a:prstGeom>
        </p:spPr>
      </p:pic>
    </p:spTree>
    <p:extLst>
      <p:ext uri="{BB962C8B-B14F-4D97-AF65-F5344CB8AC3E}">
        <p14:creationId xmlns:p14="http://schemas.microsoft.com/office/powerpoint/2010/main" val="405370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Equilibrium in the Labor Market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At equilibrium in a labor market, the quantity supplied and the quantity demanded are equal.">
            <a:extLst>
              <a:ext uri="{FF2B5EF4-FFF2-40B4-BE49-F238E27FC236}">
                <a16:creationId xmlns:a16="http://schemas.microsoft.com/office/drawing/2014/main" id="{71E1FAFB-227F-4213-8BE3-46E8238ABE98}"/>
              </a:ext>
            </a:extLst>
          </p:cNvPr>
          <p:cNvGrpSpPr/>
          <p:nvPr/>
        </p:nvGrpSpPr>
        <p:grpSpPr>
          <a:xfrm>
            <a:off x="2066922" y="1580912"/>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EE9D5EA9-FFBA-401A-8505-44235CB17C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6DD30D-D432-425F-8306-FA2F83D950B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equilibrium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labor market, the quantity supplied and the quantity demanded are equal.</a:t>
              </a:r>
            </a:p>
          </p:txBody>
        </p:sp>
      </p:grpSp>
      <p:grpSp>
        <p:nvGrpSpPr>
          <p:cNvPr id="11" name="Group 10" descr="Every employer who wants to hire at this equilibrium wage can find a willing worker.">
            <a:extLst>
              <a:ext uri="{FF2B5EF4-FFF2-40B4-BE49-F238E27FC236}">
                <a16:creationId xmlns:a16="http://schemas.microsoft.com/office/drawing/2014/main" id="{68E0AC13-3817-4FCE-A8D1-FFE4BD11192C}"/>
              </a:ext>
            </a:extLst>
          </p:cNvPr>
          <p:cNvGrpSpPr/>
          <p:nvPr/>
        </p:nvGrpSpPr>
        <p:grpSpPr>
          <a:xfrm>
            <a:off x="2066922" y="2504956"/>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F7292889-C3FC-49E0-8ECB-D10F7BD6DC6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9969D02-DFC6-4AD3-9D72-62787986812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Every employer who wants to hire at this equilibrium wage can find a willing worker.</a:t>
              </a:r>
            </a:p>
          </p:txBody>
        </p:sp>
      </p:grpSp>
      <p:grpSp>
        <p:nvGrpSpPr>
          <p:cNvPr id="17" name="Group 16" descr="Every worker who wants to work at this equilibrium salary can find a job.">
            <a:extLst>
              <a:ext uri="{FF2B5EF4-FFF2-40B4-BE49-F238E27FC236}">
                <a16:creationId xmlns:a16="http://schemas.microsoft.com/office/drawing/2014/main" id="{6CFB8C99-F50F-4332-ABBC-20D8A8C0BC41}"/>
              </a:ext>
            </a:extLst>
          </p:cNvPr>
          <p:cNvGrpSpPr/>
          <p:nvPr/>
        </p:nvGrpSpPr>
        <p:grpSpPr>
          <a:xfrm>
            <a:off x="2066922" y="3429000"/>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AC2C4242-E142-46F1-8746-DA5420DE998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1EC3DB57-A59B-4F99-ADA2-4951C5C4440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Every worker who wants to work at this equilibrium salary can find a job.</a:t>
              </a:r>
            </a:p>
          </p:txBody>
        </p:sp>
      </p:grpSp>
      <p:grpSp>
        <p:nvGrpSpPr>
          <p:cNvPr id="14" name="Group 13" descr="When the price of labor is not at the equilibrium, economic incentives tend to move salaries toward the equilibrium.">
            <a:extLst>
              <a:ext uri="{FF2B5EF4-FFF2-40B4-BE49-F238E27FC236}">
                <a16:creationId xmlns:a16="http://schemas.microsoft.com/office/drawing/2014/main" id="{525FF66A-0C51-4A0F-B81B-EB65C1749FA9}"/>
              </a:ext>
            </a:extLst>
          </p:cNvPr>
          <p:cNvGrpSpPr/>
          <p:nvPr/>
        </p:nvGrpSpPr>
        <p:grpSpPr>
          <a:xfrm>
            <a:off x="2066922" y="4353044"/>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928D1FE-2D2D-4015-8757-51DEEBCFDC0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4AB1A483-A744-4CB9-BB83-1E26187584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price of labor is not at the equilibrium, economic incentives tend to move salaries toward the equilibrium. </a:t>
              </a:r>
            </a:p>
          </p:txBody>
        </p:sp>
      </p:grpSp>
    </p:spTree>
    <p:extLst>
      <p:ext uri="{BB962C8B-B14F-4D97-AF65-F5344CB8AC3E}">
        <p14:creationId xmlns:p14="http://schemas.microsoft.com/office/powerpoint/2010/main" val="430049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Shifts in Labor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Demand for Output">
            <a:extLst>
              <a:ext uri="{FF2B5EF4-FFF2-40B4-BE49-F238E27FC236}">
                <a16:creationId xmlns:a16="http://schemas.microsoft.com/office/drawing/2014/main" id="{B6FAA64E-4EF3-451D-9715-AC9DE65FE8BB}"/>
              </a:ext>
            </a:extLst>
          </p:cNvPr>
          <p:cNvGrpSpPr/>
          <p:nvPr/>
        </p:nvGrpSpPr>
        <p:grpSpPr>
          <a:xfrm>
            <a:off x="2673294" y="1666901"/>
            <a:ext cx="2080340" cy="1617913"/>
            <a:chOff x="1149291" y="1753237"/>
            <a:chExt cx="2080340" cy="1617913"/>
          </a:xfrm>
          <a:solidFill>
            <a:srgbClr val="627981"/>
          </a:solidFill>
        </p:grpSpPr>
        <p:sp>
          <p:nvSpPr>
            <p:cNvPr id="5" name="Rectangle 4">
              <a:extLst>
                <a:ext uri="{FF2B5EF4-FFF2-40B4-BE49-F238E27FC236}">
                  <a16:creationId xmlns:a16="http://schemas.microsoft.com/office/drawing/2014/main" id="{FF84C416-5638-4F53-A8DF-EC4817FD0C21}"/>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558E1A3-0AC7-4082-8983-44F77F0C79F5}"/>
                </a:ext>
              </a:extLst>
            </p:cNvPr>
            <p:cNvSpPr txBox="1"/>
            <p:nvPr/>
          </p:nvSpPr>
          <p:spPr>
            <a:xfrm>
              <a:off x="1357203" y="2028874"/>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Demand for Output</a:t>
              </a:r>
            </a:p>
          </p:txBody>
        </p:sp>
      </p:grpSp>
      <p:grpSp>
        <p:nvGrpSpPr>
          <p:cNvPr id="19" name="Group 18" descr="Education and Training">
            <a:extLst>
              <a:ext uri="{FF2B5EF4-FFF2-40B4-BE49-F238E27FC236}">
                <a16:creationId xmlns:a16="http://schemas.microsoft.com/office/drawing/2014/main" id="{3161F75F-1857-4E79-88AB-F1E5FD7709B1}"/>
              </a:ext>
            </a:extLst>
          </p:cNvPr>
          <p:cNvGrpSpPr/>
          <p:nvPr/>
        </p:nvGrpSpPr>
        <p:grpSpPr>
          <a:xfrm>
            <a:off x="5055830" y="1661354"/>
            <a:ext cx="2080340" cy="1617913"/>
            <a:chOff x="3531827" y="1747690"/>
            <a:chExt cx="2080340" cy="1617913"/>
          </a:xfrm>
          <a:solidFill>
            <a:srgbClr val="627981"/>
          </a:solidFill>
        </p:grpSpPr>
        <p:sp>
          <p:nvSpPr>
            <p:cNvPr id="20" name="Rectangle 19">
              <a:extLst>
                <a:ext uri="{FF2B5EF4-FFF2-40B4-BE49-F238E27FC236}">
                  <a16:creationId xmlns:a16="http://schemas.microsoft.com/office/drawing/2014/main" id="{A7A548CF-ECF4-4F20-AE68-79BF68CCF53F}"/>
                </a:ext>
              </a:extLst>
            </p:cNvPr>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82DCDFA-169C-4C0E-9CFB-D61DDA19D9CB}"/>
                </a:ext>
              </a:extLst>
            </p:cNvPr>
            <p:cNvSpPr txBox="1"/>
            <p:nvPr/>
          </p:nvSpPr>
          <p:spPr>
            <a:xfrm>
              <a:off x="3739740" y="2023592"/>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Education and Training</a:t>
              </a:r>
            </a:p>
          </p:txBody>
        </p:sp>
      </p:grpSp>
      <p:grpSp>
        <p:nvGrpSpPr>
          <p:cNvPr id="7" name="Group 6" descr="Technology">
            <a:extLst>
              <a:ext uri="{FF2B5EF4-FFF2-40B4-BE49-F238E27FC236}">
                <a16:creationId xmlns:a16="http://schemas.microsoft.com/office/drawing/2014/main" id="{1A012C9D-1D78-4437-8C68-4BAC544F8218}"/>
              </a:ext>
            </a:extLst>
          </p:cNvPr>
          <p:cNvGrpSpPr/>
          <p:nvPr/>
        </p:nvGrpSpPr>
        <p:grpSpPr>
          <a:xfrm>
            <a:off x="7438366" y="1661354"/>
            <a:ext cx="2080340" cy="1617913"/>
            <a:chOff x="5914363" y="1747690"/>
            <a:chExt cx="2080340" cy="1617913"/>
          </a:xfrm>
          <a:solidFill>
            <a:srgbClr val="627981"/>
          </a:solidFill>
        </p:grpSpPr>
        <p:sp>
          <p:nvSpPr>
            <p:cNvPr id="8" name="Rectangle 7">
              <a:extLst>
                <a:ext uri="{FF2B5EF4-FFF2-40B4-BE49-F238E27FC236}">
                  <a16:creationId xmlns:a16="http://schemas.microsoft.com/office/drawing/2014/main" id="{262217BB-D0F6-4950-A41F-E173C7EEE0E6}"/>
                </a:ext>
              </a:extLst>
            </p:cNvPr>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EB7C469-DA84-498C-91DA-2E6BAD612618}"/>
                </a:ext>
              </a:extLst>
            </p:cNvPr>
            <p:cNvSpPr txBox="1"/>
            <p:nvPr/>
          </p:nvSpPr>
          <p:spPr>
            <a:xfrm>
              <a:off x="6122276" y="2277507"/>
              <a:ext cx="1664514" cy="547714"/>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Technology</a:t>
              </a:r>
            </a:p>
          </p:txBody>
        </p:sp>
      </p:grpSp>
      <p:grpSp>
        <p:nvGrpSpPr>
          <p:cNvPr id="10" name="Group 9" descr="Number of Companies">
            <a:extLst>
              <a:ext uri="{FF2B5EF4-FFF2-40B4-BE49-F238E27FC236}">
                <a16:creationId xmlns:a16="http://schemas.microsoft.com/office/drawing/2014/main" id="{29A02B2C-1FCD-417D-AEE2-B55CE6EF99CB}"/>
              </a:ext>
            </a:extLst>
          </p:cNvPr>
          <p:cNvGrpSpPr/>
          <p:nvPr/>
        </p:nvGrpSpPr>
        <p:grpSpPr>
          <a:xfrm>
            <a:off x="2673293" y="3531192"/>
            <a:ext cx="2080340" cy="1617913"/>
            <a:chOff x="1149290" y="3617528"/>
            <a:chExt cx="2080340" cy="1617913"/>
          </a:xfrm>
          <a:solidFill>
            <a:srgbClr val="627981"/>
          </a:solidFill>
        </p:grpSpPr>
        <p:sp>
          <p:nvSpPr>
            <p:cNvPr id="11" name="Rectangle 10">
              <a:extLst>
                <a:ext uri="{FF2B5EF4-FFF2-40B4-BE49-F238E27FC236}">
                  <a16:creationId xmlns:a16="http://schemas.microsoft.com/office/drawing/2014/main" id="{3D28AB36-7B12-40A9-8EF0-340779581D95}"/>
                </a:ext>
              </a:extLst>
            </p:cNvPr>
            <p:cNvSpPr/>
            <p:nvPr/>
          </p:nvSpPr>
          <p:spPr>
            <a:xfrm>
              <a:off x="1149290" y="3617528"/>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26DADC3-FB23-4863-9BCC-402342A1CE6D}"/>
                </a:ext>
              </a:extLst>
            </p:cNvPr>
            <p:cNvSpPr txBox="1"/>
            <p:nvPr/>
          </p:nvSpPr>
          <p:spPr>
            <a:xfrm>
              <a:off x="1357203" y="3900687"/>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Number of Companies</a:t>
              </a:r>
            </a:p>
          </p:txBody>
        </p:sp>
      </p:grpSp>
      <p:grpSp>
        <p:nvGrpSpPr>
          <p:cNvPr id="13" name="Group 12" descr="Government Regulations">
            <a:extLst>
              <a:ext uri="{FF2B5EF4-FFF2-40B4-BE49-F238E27FC236}">
                <a16:creationId xmlns:a16="http://schemas.microsoft.com/office/drawing/2014/main" id="{FF47189C-5229-4760-8433-73DA4A1A5008}"/>
              </a:ext>
            </a:extLst>
          </p:cNvPr>
          <p:cNvGrpSpPr/>
          <p:nvPr/>
        </p:nvGrpSpPr>
        <p:grpSpPr>
          <a:xfrm>
            <a:off x="5055830" y="3529177"/>
            <a:ext cx="2080340" cy="1617913"/>
            <a:chOff x="3531827" y="3615513"/>
            <a:chExt cx="2080340" cy="1617913"/>
          </a:xfrm>
          <a:solidFill>
            <a:srgbClr val="627981"/>
          </a:solidFill>
        </p:grpSpPr>
        <p:sp>
          <p:nvSpPr>
            <p:cNvPr id="14" name="Rectangle 13">
              <a:extLst>
                <a:ext uri="{FF2B5EF4-FFF2-40B4-BE49-F238E27FC236}">
                  <a16:creationId xmlns:a16="http://schemas.microsoft.com/office/drawing/2014/main" id="{6F733B26-8754-4238-AD8D-DFFDB1162FF5}"/>
                </a:ext>
              </a:extLst>
            </p:cNvPr>
            <p:cNvSpPr/>
            <p:nvPr/>
          </p:nvSpPr>
          <p:spPr>
            <a:xfrm>
              <a:off x="3531827" y="3615513"/>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FDF04B-415B-4F88-90F7-EE947FD09193}"/>
                </a:ext>
              </a:extLst>
            </p:cNvPr>
            <p:cNvSpPr txBox="1"/>
            <p:nvPr/>
          </p:nvSpPr>
          <p:spPr>
            <a:xfrm>
              <a:off x="3739740" y="3895405"/>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Government Regulations</a:t>
              </a:r>
            </a:p>
          </p:txBody>
        </p:sp>
      </p:grpSp>
      <p:grpSp>
        <p:nvGrpSpPr>
          <p:cNvPr id="16" name="Group 15" descr="Prices of Other Inputs">
            <a:extLst>
              <a:ext uri="{FF2B5EF4-FFF2-40B4-BE49-F238E27FC236}">
                <a16:creationId xmlns:a16="http://schemas.microsoft.com/office/drawing/2014/main" id="{BEEED772-8CBB-4B0B-BB8C-B3EE2221DA56}"/>
              </a:ext>
            </a:extLst>
          </p:cNvPr>
          <p:cNvGrpSpPr/>
          <p:nvPr/>
        </p:nvGrpSpPr>
        <p:grpSpPr>
          <a:xfrm>
            <a:off x="7438366" y="3536739"/>
            <a:ext cx="2080340" cy="1617913"/>
            <a:chOff x="5914363" y="3623075"/>
            <a:chExt cx="2080340" cy="1617913"/>
          </a:xfrm>
          <a:solidFill>
            <a:srgbClr val="627981"/>
          </a:solidFill>
        </p:grpSpPr>
        <p:sp>
          <p:nvSpPr>
            <p:cNvPr id="17" name="Rectangle 16">
              <a:extLst>
                <a:ext uri="{FF2B5EF4-FFF2-40B4-BE49-F238E27FC236}">
                  <a16:creationId xmlns:a16="http://schemas.microsoft.com/office/drawing/2014/main" id="{CAD0E359-01D2-4394-A29B-9210DF6464A5}"/>
                </a:ext>
              </a:extLst>
            </p:cNvPr>
            <p:cNvSpPr/>
            <p:nvPr/>
          </p:nvSpPr>
          <p:spPr>
            <a:xfrm>
              <a:off x="5914363" y="3623075"/>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2DD7FF8-8AD8-4F24-A6C2-400DEA303060}"/>
                </a:ext>
              </a:extLst>
            </p:cNvPr>
            <p:cNvSpPr txBox="1"/>
            <p:nvPr/>
          </p:nvSpPr>
          <p:spPr>
            <a:xfrm>
              <a:off x="6122276" y="3895405"/>
              <a:ext cx="1664514" cy="1055545"/>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Prices of Other Inputs</a:t>
              </a:r>
            </a:p>
          </p:txBody>
        </p:sp>
      </p:grpSp>
    </p:spTree>
    <p:extLst>
      <p:ext uri="{BB962C8B-B14F-4D97-AF65-F5344CB8AC3E}">
        <p14:creationId xmlns:p14="http://schemas.microsoft.com/office/powerpoint/2010/main" val="419063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Demand for Output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When the demand for the good produced (output) increases, both the output price and profitability increase.">
            <a:extLst>
              <a:ext uri="{FF2B5EF4-FFF2-40B4-BE49-F238E27FC236}">
                <a16:creationId xmlns:a16="http://schemas.microsoft.com/office/drawing/2014/main" id="{0E832879-568E-4621-8512-219CDCFC8154}"/>
              </a:ext>
            </a:extLst>
          </p:cNvPr>
          <p:cNvGrpSpPr/>
          <p:nvPr/>
        </p:nvGrpSpPr>
        <p:grpSpPr>
          <a:xfrm>
            <a:off x="2066922" y="1580912"/>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EABD9100-19A4-4DC4-873C-7EC8DBDA14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B5CBABC3-20E0-4D73-AC52-0D99E14C6F62}"/>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demand for the good produced (output) increases, both the output price and profitability increase.</a:t>
              </a:r>
            </a:p>
          </p:txBody>
        </p:sp>
      </p:grpSp>
      <p:grpSp>
        <p:nvGrpSpPr>
          <p:cNvPr id="15" name="Group 14" descr="As a result of increased demand for a good, producers demand more labor to ramp up production.">
            <a:extLst>
              <a:ext uri="{FF2B5EF4-FFF2-40B4-BE49-F238E27FC236}">
                <a16:creationId xmlns:a16="http://schemas.microsoft.com/office/drawing/2014/main" id="{77ED949A-A874-487A-BC2E-AE8889786BCB}"/>
              </a:ext>
            </a:extLst>
          </p:cNvPr>
          <p:cNvGrpSpPr/>
          <p:nvPr/>
        </p:nvGrpSpPr>
        <p:grpSpPr>
          <a:xfrm>
            <a:off x="2066922" y="250495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0A34052E-7AAC-47D4-A1F0-45BD322A250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EECAF97-93E1-4112-A7CC-15CCCC0FD92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a result of increased demand for a good, producers demand more labor to ramp up production.</a:t>
              </a:r>
            </a:p>
          </p:txBody>
        </p:sp>
      </p:grpSp>
      <p:grpSp>
        <p:nvGrpSpPr>
          <p:cNvPr id="21" name="Group 20" descr="Conversely, decreased demand for the good produced will decrease the demand for labor associated with that good.">
            <a:extLst>
              <a:ext uri="{FF2B5EF4-FFF2-40B4-BE49-F238E27FC236}">
                <a16:creationId xmlns:a16="http://schemas.microsoft.com/office/drawing/2014/main" id="{B17A6007-C8BD-4FB7-B1F9-2AD11A866802}"/>
              </a:ext>
            </a:extLst>
          </p:cNvPr>
          <p:cNvGrpSpPr/>
          <p:nvPr/>
        </p:nvGrpSpPr>
        <p:grpSpPr>
          <a:xfrm>
            <a:off x="2066922" y="3429000"/>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EAC886C-4617-491E-B17C-614BFF73355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25D29BF4-6D46-4A29-AAF5-D92BF70325F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Conversely, decreased demand for the good produced will decrease the demand for labor associated with that good.</a:t>
              </a:r>
            </a:p>
          </p:txBody>
        </p:sp>
      </p:grpSp>
    </p:spTree>
    <p:extLst>
      <p:ext uri="{BB962C8B-B14F-4D97-AF65-F5344CB8AC3E}">
        <p14:creationId xmlns:p14="http://schemas.microsoft.com/office/powerpoint/2010/main" val="1806453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Education and Training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A well-trained and educated workforce causes an increase in the demand for that labor by employers.">
            <a:extLst>
              <a:ext uri="{FF2B5EF4-FFF2-40B4-BE49-F238E27FC236}">
                <a16:creationId xmlns:a16="http://schemas.microsoft.com/office/drawing/2014/main" id="{0E832879-568E-4621-8512-219CDCFC8154}"/>
              </a:ext>
            </a:extLst>
          </p:cNvPr>
          <p:cNvGrpSpPr/>
          <p:nvPr/>
        </p:nvGrpSpPr>
        <p:grpSpPr>
          <a:xfrm>
            <a:off x="2066922" y="1580912"/>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EABD9100-19A4-4DC4-873C-7EC8DBDA144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B5CBABC3-20E0-4D73-AC52-0D99E14C6F62}"/>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well-trained and educated workforce causes an increase in the demand for that labor by employers.</a:t>
              </a:r>
            </a:p>
          </p:txBody>
        </p:sp>
      </p:grpSp>
      <p:grpSp>
        <p:nvGrpSpPr>
          <p:cNvPr id="15" name="Group 14" descr="Increased levels of productivity within the workforce will cause the demand for labor to shift to the right.">
            <a:extLst>
              <a:ext uri="{FF2B5EF4-FFF2-40B4-BE49-F238E27FC236}">
                <a16:creationId xmlns:a16="http://schemas.microsoft.com/office/drawing/2014/main" id="{77ED949A-A874-487A-BC2E-AE8889786BCB}"/>
              </a:ext>
            </a:extLst>
          </p:cNvPr>
          <p:cNvGrpSpPr/>
          <p:nvPr/>
        </p:nvGrpSpPr>
        <p:grpSpPr>
          <a:xfrm>
            <a:off x="2066922" y="250495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0A34052E-7AAC-47D4-A1F0-45BD322A250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EECAF97-93E1-4112-A7CC-15CCCC0FD92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Increased levels of productivity within the workforce will cause the demand for labor to shift to the right.</a:t>
              </a:r>
            </a:p>
          </p:txBody>
        </p:sp>
      </p:grpSp>
      <p:grpSp>
        <p:nvGrpSpPr>
          <p:cNvPr id="11" name="Group 10" descr="If the workforce is not well-trained or educated, employers will not hire from within that labor pool due to high training costs.">
            <a:extLst>
              <a:ext uri="{FF2B5EF4-FFF2-40B4-BE49-F238E27FC236}">
                <a16:creationId xmlns:a16="http://schemas.microsoft.com/office/drawing/2014/main" id="{00263719-D3CC-44C6-A4CB-08234CC16CCD}"/>
              </a:ext>
            </a:extLst>
          </p:cNvPr>
          <p:cNvGrpSpPr/>
          <p:nvPr/>
        </p:nvGrpSpPr>
        <p:grpSpPr>
          <a:xfrm>
            <a:off x="2066922" y="3429000"/>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D0975F34-C1AC-4C7A-B87C-D1317E428FF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9334C46-90C8-4541-AD00-70261631919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workforce is not well-trained or educated, employers will not hire from within that labor pool due to high training costs.</a:t>
              </a:r>
            </a:p>
          </p:txBody>
        </p:sp>
      </p:grpSp>
      <p:grpSp>
        <p:nvGrpSpPr>
          <p:cNvPr id="22" name="Group 21" descr="A less educated workforce and, therefore, decreased levels of productivity, will shift the demand for labor to the left.">
            <a:extLst>
              <a:ext uri="{FF2B5EF4-FFF2-40B4-BE49-F238E27FC236}">
                <a16:creationId xmlns:a16="http://schemas.microsoft.com/office/drawing/2014/main" id="{1F0D283A-A4F9-436C-B292-2625FDF3B18F}"/>
              </a:ext>
            </a:extLst>
          </p:cNvPr>
          <p:cNvGrpSpPr/>
          <p:nvPr/>
        </p:nvGrpSpPr>
        <p:grpSpPr>
          <a:xfrm>
            <a:off x="2066922" y="4353044"/>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2B21DDB1-15D8-4372-8396-A603599BBA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B9FD96A7-7186-45A6-A03D-F538D8DE3958}"/>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less educated workforce and, therefore, decreased levels of productivity, will shift the demand for labor to the left.</a:t>
              </a:r>
            </a:p>
          </p:txBody>
        </p:sp>
      </p:grpSp>
    </p:spTree>
    <p:extLst>
      <p:ext uri="{BB962C8B-B14F-4D97-AF65-F5344CB8AC3E}">
        <p14:creationId xmlns:p14="http://schemas.microsoft.com/office/powerpoint/2010/main" val="455715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54D01E-8762-4958-A3BE-1FA2EA370BF5}">
  <ds:schemaRefs>
    <ds:schemaRef ds:uri="http://schemas.microsoft.com/sharepoint/v3/contenttype/forms"/>
  </ds:schemaRefs>
</ds:datastoreItem>
</file>

<file path=customXml/itemProps2.xml><?xml version="1.0" encoding="utf-8"?>
<ds:datastoreItem xmlns:ds="http://schemas.openxmlformats.org/officeDocument/2006/customXml" ds:itemID="{C69627FB-6093-481A-90FE-85264488E7C0}">
  <ds:schemaRefs>
    <ds:schemaRef ds:uri="http://schemas.microsoft.com/office/infopath/2007/PartnerControls"/>
    <ds:schemaRef ds:uri="http://schemas.openxmlformats.org/package/2006/metadata/core-properties"/>
    <ds:schemaRef ds:uri="http://schemas.microsoft.com/office/2006/documentManagement/types"/>
    <ds:schemaRef ds:uri="http://schemas.microsoft.com/office/2006/metadata/properties"/>
    <ds:schemaRef ds:uri="http://purl.org/dc/terms/"/>
    <ds:schemaRef ds:uri="http://www.w3.org/XML/1998/namespace"/>
    <ds:schemaRef ds:uri="http://purl.org/dc/elements/1.1/"/>
    <ds:schemaRef ds:uri="06d9c582-05c2-476b-83d2-72ab8b1380b2"/>
    <ds:schemaRef ds:uri="fdab59f7-c3a7-48e5-acd8-618ce834776e"/>
    <ds:schemaRef ds:uri="http://purl.org/dc/dcmitype/"/>
  </ds:schemaRefs>
</ds:datastoreItem>
</file>

<file path=customXml/itemProps3.xml><?xml version="1.0" encoding="utf-8"?>
<ds:datastoreItem xmlns:ds="http://schemas.openxmlformats.org/officeDocument/2006/customXml" ds:itemID="{C40B691D-20D6-484C-8597-4516668C0D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702</TotalTime>
  <Words>2971</Words>
  <Application>Microsoft Office PowerPoint</Application>
  <PresentationFormat>Widescreen</PresentationFormat>
  <Paragraphs>149</Paragraphs>
  <Slides>23</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Calibri Light</vt:lpstr>
      <vt:lpstr>Century Gothic</vt:lpstr>
      <vt:lpstr>Office Theme</vt:lpstr>
      <vt:lpstr>1_Office Theme</vt:lpstr>
      <vt:lpstr>Demand and Supply at Work in Labor Markets</vt:lpstr>
      <vt:lpstr>Demand and Supply1</vt:lpstr>
      <vt:lpstr>Demand and Supply2</vt:lpstr>
      <vt:lpstr>Labor Demand and Supply</vt:lpstr>
      <vt:lpstr>Equilibrium in the Labor Market1</vt:lpstr>
      <vt:lpstr>Equilibrium in the Labor Market2</vt:lpstr>
      <vt:lpstr>Shifts in Labor Demand</vt:lpstr>
      <vt:lpstr>Demand for Output</vt:lpstr>
      <vt:lpstr>Education and Training</vt:lpstr>
      <vt:lpstr>Technology</vt:lpstr>
      <vt:lpstr>Number of Companies</vt:lpstr>
      <vt:lpstr>Government Regulations</vt:lpstr>
      <vt:lpstr>Prices and Availability of Other Inputs</vt:lpstr>
      <vt:lpstr>Labor Supply</vt:lpstr>
      <vt:lpstr>Number of Workers</vt:lpstr>
      <vt:lpstr>Required Education</vt:lpstr>
      <vt:lpstr>Government Policies</vt:lpstr>
      <vt:lpstr>Technology and Wage Inequality: The Four-Step Process1</vt:lpstr>
      <vt:lpstr>Technology and Wage Inequality: The Four-Step Process2</vt:lpstr>
      <vt:lpstr>Price Floors in the Labor Market: Living Wages and Minimum Wages</vt:lpstr>
      <vt:lpstr>Minimum Wage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56</cp:revision>
  <dcterms:created xsi:type="dcterms:W3CDTF">2017-06-16T13:06:21Z</dcterms:created>
  <dcterms:modified xsi:type="dcterms:W3CDTF">2026-02-04T15:24:38Z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