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8"/>
  </p:notesMasterIdLst>
  <p:sldIdLst>
    <p:sldId id="383" r:id="rId6"/>
    <p:sldId id="384" r:id="rId7"/>
    <p:sldId id="385" r:id="rId8"/>
    <p:sldId id="386" r:id="rId9"/>
    <p:sldId id="387" r:id="rId10"/>
    <p:sldId id="388" r:id="rId11"/>
    <p:sldId id="389" r:id="rId12"/>
    <p:sldId id="390" r:id="rId13"/>
    <p:sldId id="391" r:id="rId14"/>
    <p:sldId id="293" r:id="rId15"/>
    <p:sldId id="392" r:id="rId16"/>
    <p:sldId id="29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E0000"/>
    <a:srgbClr val="FF9999"/>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3BEA36-462D-435E-ABFC-60BE28410B16}" v="3" dt="2026-02-04T15:25:42.6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4841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5818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1184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699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638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911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in Financial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711128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Ceilings in Financial Markets: Usury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Usury laws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impose an upper limit on the interest rate than lenders can charge.</a:t>
            </a:r>
          </a:p>
        </p:txBody>
      </p:sp>
      <p:grpSp>
        <p:nvGrpSpPr>
          <p:cNvPr id="8" name="Group 7" descr="About 200 million Americans own credit cards, so it is little wonder that political pressures often arise for setting limits on the interest rates or fees that credit card companies charge.">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About 200 million Americans own credit cards, so it is little wonder that political pressures often arise for setting limits on the interest rates or fees that credit card companies charge. </a:t>
              </a:r>
            </a:p>
          </p:txBody>
        </p:sp>
      </p:grpSp>
      <p:grpSp>
        <p:nvGrpSpPr>
          <p:cNvPr id="12" name="Group 11" descr="A price ceiling on the interest rate means a number of people who want to have credit cards and are willing to pay the interest rate will find that companies are unwilling to issue cards to them, resulting in a credit shortage.">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on the interest rate means a number of people who want to have credit cards and are willing to pay the interest rate will find that companies are unwilling to issue cards to them, resulting in a credit shortage.</a:t>
              </a:r>
            </a:p>
          </p:txBody>
        </p:sp>
      </p:grpSp>
      <p:pic>
        <p:nvPicPr>
          <p:cNvPr id="3" name="Picture 2" descr="A graph of a price ceiling set beneath the equilibrium interest rate in the credit card market.">
            <a:extLst>
              <a:ext uri="{FF2B5EF4-FFF2-40B4-BE49-F238E27FC236}">
                <a16:creationId xmlns:a16="http://schemas.microsoft.com/office/drawing/2014/main" id="{9511D582-4A87-5E41-1952-1C13AE0CCB1B}"/>
              </a:ext>
            </a:extLst>
          </p:cNvPr>
          <p:cNvPicPr>
            <a:picLocks noChangeAspect="1"/>
          </p:cNvPicPr>
          <p:nvPr/>
        </p:nvPicPr>
        <p:blipFill>
          <a:blip r:embed="rId3"/>
          <a:stretch>
            <a:fillRect/>
          </a:stretch>
        </p:blipFill>
        <p:spPr>
          <a:xfrm>
            <a:off x="6096000" y="1537024"/>
            <a:ext cx="5798745" cy="4612638"/>
          </a:xfrm>
          <a:prstGeom prst="rect">
            <a:avLst/>
          </a:prstGeom>
        </p:spPr>
      </p:pic>
    </p:spTree>
    <p:extLst>
      <p:ext uri="{BB962C8B-B14F-4D97-AF65-F5344CB8AC3E}">
        <p14:creationId xmlns:p14="http://schemas.microsoft.com/office/powerpoint/2010/main" val="688335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demand and supply analysis of financial markets, the "price" is the rate of return or the interest rate received.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measure the quantity by the money that flows from those who supply financial capital to those who demand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Two factors can shift the supply of financial capital to a certain investment: if people want to alter their existing levels of consumption and if the riskiness or return on one investment changes relative to other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demand for capital include business confidence and consumer confidence in the future—since financial investments received in the present are typically repaid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7908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179031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in Financial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emand and supply model links those who wish to supply financial capital with those who dem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and supply model links those who wish to supply financial capital with those who demand financial capital.</a:t>
              </a:r>
            </a:p>
          </p:txBody>
        </p:sp>
      </p:grpSp>
      <p:grpSp>
        <p:nvGrpSpPr>
          <p:cNvPr id="12" name="Group 11" descr="Demanders in the financial market are individuals and firms that borrow money.">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Demanders in the financial market are individuals and firms that borrow money.</a:t>
              </a:r>
            </a:p>
          </p:txBody>
        </p:sp>
      </p:grpSp>
      <p:grpSp>
        <p:nvGrpSpPr>
          <p:cNvPr id="24" name="Group 23" descr="Suppliers in the financial market are individuals and businesses that save money or make financial investment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Demands and Who Supplies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financial markets, those who supply financial capital through saving expect to receive a rate of return.">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financial markets, those who supply financial capital through saving expect to receive a rate of return.</a:t>
              </a:r>
            </a:p>
          </p:txBody>
        </p:sp>
      </p:grpSp>
      <p:grpSp>
        <p:nvGrpSpPr>
          <p:cNvPr id="8" name="Group 7" descr="Those who demand financial capital by receiving funds expect to pay a rate of return.">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demand financial capital by receiving funds expect to pay a rate of return.</a:t>
              </a:r>
            </a:p>
          </p:txBody>
        </p:sp>
      </p:grpSp>
      <p:grpSp>
        <p:nvGrpSpPr>
          <p:cNvPr id="14" name="Group 13" descr="This rate of return can come in a variety of forms, depending on the type of investmen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rate of return can come in a variety of forms, depending on the type of investment.</a:t>
              </a:r>
            </a:p>
          </p:txBody>
        </p:sp>
      </p:grpSp>
      <p:grpSp>
        <p:nvGrpSpPr>
          <p:cNvPr id="11" name="Group 10" descr="The simplest example of a rate of return is the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simplest example of a rate of return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interest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3739122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Investments and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you supply money into a savings account at a bank, you receive interest on your deposit.">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you supply money into a savings account at a bank, you receive interest on your deposit. </a:t>
              </a:r>
            </a:p>
          </p:txBody>
        </p:sp>
      </p:grpSp>
      <p:grpSp>
        <p:nvGrpSpPr>
          <p:cNvPr id="20" name="Group 19" descr="The interest the bank pays you as a percent of your deposits is the interest rate.">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the bank pays you as a percent of your deposits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interest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5" name="Group 24" descr="Similarly, if you demand a loan to buy a car or a computer, you will need to pay interest on the money you borrow.">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 if you demand a loan to buy a car or a computer, you will need to pay interest on the money you borrow.</a:t>
              </a:r>
            </a:p>
          </p:txBody>
        </p:sp>
      </p:grpSp>
      <p:pic>
        <p:nvPicPr>
          <p:cNvPr id="4" name="Picture 3" descr="A graphic depicting using a loan to buy a car means you will need to pay back the loan plus interest">
            <a:extLst>
              <a:ext uri="{FF2B5EF4-FFF2-40B4-BE49-F238E27FC236}">
                <a16:creationId xmlns:a16="http://schemas.microsoft.com/office/drawing/2014/main" id="{46C20B63-D5E4-B516-ABCC-AE23A15E049E}"/>
              </a:ext>
            </a:extLst>
          </p:cNvPr>
          <p:cNvPicPr>
            <a:picLocks noChangeAspect="1"/>
          </p:cNvPicPr>
          <p:nvPr/>
        </p:nvPicPr>
        <p:blipFill>
          <a:blip r:embed="rId3"/>
          <a:stretch>
            <a:fillRect/>
          </a:stretch>
        </p:blipFill>
        <p:spPr>
          <a:xfrm>
            <a:off x="2485520" y="4569107"/>
            <a:ext cx="7220958" cy="1781424"/>
          </a:xfrm>
          <a:prstGeom prst="rect">
            <a:avLst/>
          </a:prstGeom>
        </p:spPr>
      </p:pic>
    </p:spTree>
    <p:extLst>
      <p:ext uri="{BB962C8B-B14F-4D97-AF65-F5344CB8AC3E}">
        <p14:creationId xmlns:p14="http://schemas.microsoft.com/office/powerpoint/2010/main" val="4205158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Credit Card Market</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the market for credit cards, the horizontal axis of the financial market shows the quantity of money loaned or borrowed in this market, and the vertical or price axis shows the rate of return, which is measured with an interest rate.">
            <a:extLst>
              <a:ext uri="{FF2B5EF4-FFF2-40B4-BE49-F238E27FC236}">
                <a16:creationId xmlns:a16="http://schemas.microsoft.com/office/drawing/2014/main" id="{F6C69D49-7254-4258-AE2E-7847229325F1}"/>
              </a:ext>
            </a:extLst>
          </p:cNvPr>
          <p:cNvGrpSpPr/>
          <p:nvPr/>
        </p:nvGrpSpPr>
        <p:grpSpPr>
          <a:xfrm>
            <a:off x="905828" y="1503611"/>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descr="According to the law of demand, a higher rate of return will decrease the quantity demanded, and as the interest rate rises, consumers will reduce the quantity they borrow.">
            <a:extLst>
              <a:ext uri="{FF2B5EF4-FFF2-40B4-BE49-F238E27FC236}">
                <a16:creationId xmlns:a16="http://schemas.microsoft.com/office/drawing/2014/main" id="{21C1ED73-3D5A-4F63-B578-BE0EDD70E584}"/>
              </a:ext>
            </a:extLst>
          </p:cNvPr>
          <p:cNvGrpSpPr/>
          <p:nvPr/>
        </p:nvGrpSpPr>
        <p:grpSpPr>
          <a:xfrm>
            <a:off x="905828" y="4220688"/>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According to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law of demand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higher rate of return will decrease the quantity demanded, and as the interest rate rises, consumers will reduce the quantity they borrow.</a:t>
              </a:r>
            </a:p>
          </p:txBody>
        </p:sp>
      </p:grpSp>
      <p:pic>
        <p:nvPicPr>
          <p:cNvPr id="3"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B4EDB521-9B39-3394-8E46-3CDFCBF28584}"/>
              </a:ext>
            </a:extLst>
          </p:cNvPr>
          <p:cNvPicPr>
            <a:picLocks noChangeAspect="1"/>
          </p:cNvPicPr>
          <p:nvPr/>
        </p:nvPicPr>
        <p:blipFill rotWithShape="1">
          <a:blip r:embed="rId3"/>
          <a:srcRect t="2648"/>
          <a:stretch/>
        </p:blipFill>
        <p:spPr>
          <a:xfrm>
            <a:off x="5026348" y="1718118"/>
            <a:ext cx="6439312" cy="4390519"/>
          </a:xfrm>
          <a:prstGeom prst="rect">
            <a:avLst/>
          </a:prstGeom>
        </p:spPr>
      </p:pic>
    </p:spTree>
    <p:extLst>
      <p:ext uri="{BB962C8B-B14F-4D97-AF65-F5344CB8AC3E}">
        <p14:creationId xmlns:p14="http://schemas.microsoft.com/office/powerpoint/2010/main" val="3090122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f the interest rate is above the equilibrium level, an excess supply, or a surplus, of financial capital will arise in this market.">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interest rate is above the equilibrium level, an excess supply, or a surplus, of financial capital will arise in this market.</a:t>
              </a:r>
            </a:p>
          </p:txBody>
        </p:sp>
      </p:grpSp>
      <p:grpSp>
        <p:nvGrpSpPr>
          <p:cNvPr id="8" name="Group 7" descr="At an above-equilibrium interest rate, firms are eager to supply loans to borrowers, but relatively few people or businesses wish to borrow.">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 above-equilibrium interest rate, firms are eager to supply loans to borrowers, but relatively few people or businesses wish to borrow.</a:t>
              </a:r>
            </a:p>
          </p:txBody>
        </p:sp>
      </p:grpSp>
      <p:grpSp>
        <p:nvGrpSpPr>
          <p:cNvPr id="14" name="Group 13" descr="If the interest rate is below the equilibrium, excess demand or a shortage of funds occurs in this marke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interest rate is below the equilibrium, excess demand or a shortage of funds occurs in this market.</a:t>
              </a:r>
            </a:p>
          </p:txBody>
        </p:sp>
      </p:grpSp>
      <p:grpSp>
        <p:nvGrpSpPr>
          <p:cNvPr id="11" name="Group 10" descr="In this situation, credit card firms will perceive that there are many eager borrowers and will likely raise interest rates or fees.">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situation, credit card firms will perceive that there are many eager borrowers and will likely raise interest rates or fees.</a:t>
              </a:r>
            </a:p>
          </p:txBody>
        </p:sp>
      </p:grpSp>
    </p:spTree>
    <p:extLst>
      <p:ext uri="{BB962C8B-B14F-4D97-AF65-F5344CB8AC3E}">
        <p14:creationId xmlns:p14="http://schemas.microsoft.com/office/powerpoint/2010/main" val="405758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ose who supply financial capital face two broad decisions: how much to save and how to divide up their savings.">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supply financial capital face two broad decisions: how much to save and how to divide up their savings.</a:t>
              </a:r>
            </a:p>
          </p:txBody>
        </p:sp>
      </p:grpSp>
      <p:grpSp>
        <p:nvGrpSpPr>
          <p:cNvPr id="8" name="Group 7" descr="Participants in financial markets must decide when they prefer to consume goods: now or in the future.">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Participants in financial markets must decide when they prefer to consume goods: now or in the future.</a:t>
              </a:r>
            </a:p>
          </p:txBody>
        </p:sp>
      </p:grpSp>
      <p:grpSp>
        <p:nvGrpSpPr>
          <p:cNvPr id="14" name="Group 13" descr="Economists call this intertemporal decision-making because it involves decisions across time.">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call this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intertemporal decision-making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because it involves decisions across time.</a:t>
              </a:r>
            </a:p>
          </p:txBody>
        </p:sp>
      </p:grpSp>
      <p:grpSp>
        <p:nvGrpSpPr>
          <p:cNvPr id="11" name="Group 10" descr="Unlike a decision about what to buy from the grocery store, people make investment or savings decisions across a period of tim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a decision about what to buy from the grocery store, people make investment or savings decisions across a period of time.</a:t>
              </a:r>
            </a:p>
          </p:txBody>
        </p:sp>
      </p:grpSp>
    </p:spTree>
    <p:extLst>
      <p:ext uri="{BB962C8B-B14F-4D97-AF65-F5344CB8AC3E}">
        <p14:creationId xmlns:p14="http://schemas.microsoft.com/office/powerpoint/2010/main" val="2487914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making decisions between spending and saving">
            <a:extLst>
              <a:ext uri="{FF2B5EF4-FFF2-40B4-BE49-F238E27FC236}">
                <a16:creationId xmlns:a16="http://schemas.microsoft.com/office/drawing/2014/main" id="{246766F9-AF20-C4F4-3437-F36CE9C25329}"/>
              </a:ext>
            </a:extLst>
          </p:cNvPr>
          <p:cNvPicPr>
            <a:picLocks noChangeAspect="1"/>
          </p:cNvPicPr>
          <p:nvPr/>
        </p:nvPicPr>
        <p:blipFill>
          <a:blip r:embed="rId3"/>
          <a:stretch>
            <a:fillRect/>
          </a:stretch>
        </p:blipFill>
        <p:spPr>
          <a:xfrm>
            <a:off x="1159193" y="1980715"/>
            <a:ext cx="4429743" cy="3477110"/>
          </a:xfrm>
          <a:prstGeom prst="rect">
            <a:avLst/>
          </a:prstGeom>
        </p:spPr>
      </p:pic>
      <p:pic>
        <p:nvPicPr>
          <p:cNvPr id="2050" name="Picture 2" descr="A graphic that summarizes intertemporal decision-making. A diagram depicts &quot;Save&quot; or &quot;Spend&quot; as a part of intertemporal decision-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327" y="1400175"/>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614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United States as a Global Borrower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the global economy, trillions of dollars of financial investment cross national borders every year.">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global economy, trillions of dollars of financial investment cross national borders every year.</a:t>
              </a:r>
            </a:p>
          </p:txBody>
        </p:sp>
      </p:grpSp>
      <p:grpSp>
        <p:nvGrpSpPr>
          <p:cNvPr id="8" name="Group 7" descr="In the early 2000s, foreign investors were investing billions of dollars more per year into the U.S. than U.S. investors were investing abroad.">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early 2000s, foreign investors were investing billions of dollars more per year into the U.S. than U.S. investors were investing abroad.</a:t>
              </a:r>
            </a:p>
          </p:txBody>
        </p:sp>
      </p:grpSp>
      <p:grpSp>
        <p:nvGrpSpPr>
          <p:cNvPr id="14" name="Group 13" descr="A reduced inflow of foreign financial investment could impose hardship on U.S. consumers and firms interested in borrowing.">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reduced inflow of foreign financial investment could impose hardship on U.S. consumers and firms interested in borrowing.</a:t>
              </a:r>
            </a:p>
          </p:txBody>
        </p:sp>
      </p:grpSp>
      <p:grpSp>
        <p:nvGrpSpPr>
          <p:cNvPr id="11" name="Group 10" descr="The result could be a significantly lower quantity of financial investment in the U.S., available only at a higher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could be a significantly lower quantity of financial investment in the U.S., available only at a higher interest rate. </a:t>
              </a:r>
            </a:p>
          </p:txBody>
        </p:sp>
      </p:grpSp>
    </p:spTree>
    <p:extLst>
      <p:ext uri="{BB962C8B-B14F-4D97-AF65-F5344CB8AC3E}">
        <p14:creationId xmlns:p14="http://schemas.microsoft.com/office/powerpoint/2010/main" val="18782485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289B68-770C-497A-9E6A-7208341F56C5}">
  <ds:schemaRefs>
    <ds:schemaRef ds:uri="http://schemas.microsoft.com/office/infopath/2007/PartnerControls"/>
    <ds:schemaRef ds:uri="http://schemas.microsoft.com/office/2006/documentManagement/types"/>
    <ds:schemaRef ds:uri="http://purl.org/dc/elements/1.1/"/>
    <ds:schemaRef ds:uri="http://purl.org/dc/terms/"/>
    <ds:schemaRef ds:uri="http://purl.org/dc/dcmitype/"/>
    <ds:schemaRef ds:uri="http://schemas.microsoft.com/office/2006/metadata/properties"/>
    <ds:schemaRef ds:uri="fdab59f7-c3a7-48e5-acd8-618ce834776e"/>
    <ds:schemaRef ds:uri="http://schemas.openxmlformats.org/package/2006/metadata/core-properties"/>
    <ds:schemaRef ds:uri="06d9c582-05c2-476b-83d2-72ab8b1380b2"/>
    <ds:schemaRef ds:uri="http://www.w3.org/XML/1998/namespace"/>
  </ds:schemaRefs>
</ds:datastoreItem>
</file>

<file path=customXml/itemProps2.xml><?xml version="1.0" encoding="utf-8"?>
<ds:datastoreItem xmlns:ds="http://schemas.openxmlformats.org/officeDocument/2006/customXml" ds:itemID="{7FFF6324-AB6D-48BF-85AD-4211EA79D298}">
  <ds:schemaRefs>
    <ds:schemaRef ds:uri="http://schemas.microsoft.com/sharepoint/v3/contenttype/forms"/>
  </ds:schemaRefs>
</ds:datastoreItem>
</file>

<file path=customXml/itemProps3.xml><?xml version="1.0" encoding="utf-8"?>
<ds:datastoreItem xmlns:ds="http://schemas.openxmlformats.org/officeDocument/2006/customXml" ds:itemID="{EA42251E-8F83-4B2D-9772-4A4E865181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512</TotalTime>
  <Words>1476</Words>
  <Application>Microsoft Office PowerPoint</Application>
  <PresentationFormat>Widescreen</PresentationFormat>
  <Paragraphs>70</Paragraphs>
  <Slides>12</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Century Gothic</vt:lpstr>
      <vt:lpstr>Office Theme</vt:lpstr>
      <vt:lpstr>1_Office Theme</vt:lpstr>
      <vt:lpstr>Demand and Supply in Financial Markets</vt:lpstr>
      <vt:lpstr>Demand and Supply in Financial Markets1</vt:lpstr>
      <vt:lpstr>Who Demands and Who Supplies in Financial Markets?</vt:lpstr>
      <vt:lpstr>Investments and Savings</vt:lpstr>
      <vt:lpstr>Credit Card Market</vt:lpstr>
      <vt:lpstr>Equilibrium in Financial Markets</vt:lpstr>
      <vt:lpstr>Intertemporal Decision-Making1</vt:lpstr>
      <vt:lpstr>Intertemporal Decision-Making2</vt:lpstr>
      <vt:lpstr>The United States as a Global Borrower</vt:lpstr>
      <vt:lpstr>Price Ceilings in Financial Markets: Usury Laws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39</cp:revision>
  <dcterms:created xsi:type="dcterms:W3CDTF">2017-06-16T13:06:21Z</dcterms:created>
  <dcterms:modified xsi:type="dcterms:W3CDTF">2026-02-04T15:25:53Z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