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74"/>
  </p:notesMasterIdLst>
  <p:sldIdLst>
    <p:sldId id="256" r:id="rId6"/>
    <p:sldId id="367" r:id="rId7"/>
    <p:sldId id="289" r:id="rId8"/>
    <p:sldId id="291" r:id="rId9"/>
    <p:sldId id="307" r:id="rId10"/>
    <p:sldId id="292" r:id="rId11"/>
    <p:sldId id="293" r:id="rId12"/>
    <p:sldId id="296" r:id="rId13"/>
    <p:sldId id="308" r:id="rId14"/>
    <p:sldId id="309" r:id="rId15"/>
    <p:sldId id="299" r:id="rId16"/>
    <p:sldId id="300" r:id="rId17"/>
    <p:sldId id="301" r:id="rId18"/>
    <p:sldId id="302" r:id="rId19"/>
    <p:sldId id="365" r:id="rId20"/>
    <p:sldId id="366" r:id="rId21"/>
    <p:sldId id="303" r:id="rId22"/>
    <p:sldId id="304" r:id="rId23"/>
    <p:sldId id="305" r:id="rId24"/>
    <p:sldId id="364" r:id="rId25"/>
    <p:sldId id="405" r:id="rId26"/>
    <p:sldId id="257" r:id="rId27"/>
    <p:sldId id="406" r:id="rId28"/>
    <p:sldId id="407" r:id="rId29"/>
    <p:sldId id="408" r:id="rId30"/>
    <p:sldId id="409" r:id="rId31"/>
    <p:sldId id="410" r:id="rId32"/>
    <p:sldId id="295" r:id="rId33"/>
    <p:sldId id="306" r:id="rId34"/>
    <p:sldId id="298" r:id="rId35"/>
    <p:sldId id="297" r:id="rId36"/>
    <p:sldId id="411" r:id="rId37"/>
    <p:sldId id="412" r:id="rId38"/>
    <p:sldId id="413" r:id="rId39"/>
    <p:sldId id="414" r:id="rId40"/>
    <p:sldId id="415" r:id="rId41"/>
    <p:sldId id="286" r:id="rId42"/>
    <p:sldId id="379" r:id="rId43"/>
    <p:sldId id="380" r:id="rId44"/>
    <p:sldId id="381" r:id="rId45"/>
    <p:sldId id="382" r:id="rId46"/>
    <p:sldId id="311" r:id="rId47"/>
    <p:sldId id="312" r:id="rId48"/>
    <p:sldId id="383" r:id="rId49"/>
    <p:sldId id="310" r:id="rId50"/>
    <p:sldId id="384" r:id="rId51"/>
    <p:sldId id="385" r:id="rId52"/>
    <p:sldId id="386" r:id="rId53"/>
    <p:sldId id="416" r:id="rId54"/>
    <p:sldId id="417" r:id="rId55"/>
    <p:sldId id="418" r:id="rId56"/>
    <p:sldId id="258" r:id="rId57"/>
    <p:sldId id="369" r:id="rId58"/>
    <p:sldId id="419" r:id="rId59"/>
    <p:sldId id="420" r:id="rId60"/>
    <p:sldId id="368" r:id="rId61"/>
    <p:sldId id="421" r:id="rId62"/>
    <p:sldId id="422" r:id="rId63"/>
    <p:sldId id="423" r:id="rId64"/>
    <p:sldId id="424" r:id="rId65"/>
    <p:sldId id="425" r:id="rId66"/>
    <p:sldId id="426" r:id="rId67"/>
    <p:sldId id="427" r:id="rId68"/>
    <p:sldId id="428" r:id="rId69"/>
    <p:sldId id="429" r:id="rId70"/>
    <p:sldId id="430" r:id="rId71"/>
    <p:sldId id="431" r:id="rId72"/>
    <p:sldId id="278"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A37105-AA95-4C8E-B402-17BC3615D457}" v="3" dt="2026-02-04T15:14:57.1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supply schedule </a:t>
            </a:r>
            <a:r>
              <a:rPr lang="en-US" sz="1200" kern="1200" dirty="0">
                <a:solidFill>
                  <a:schemeClr val="tx1"/>
                </a:solidFill>
                <a:effectLst/>
                <a:latin typeface="+mn-lt"/>
                <a:ea typeface="+mn-ea"/>
                <a:cs typeface="+mn-cs"/>
              </a:rPr>
              <a:t>is a table that shows the quantity supplied at a range of different prices.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7335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graph this relationship, we have a </a:t>
            </a:r>
            <a:r>
              <a:rPr lang="en-US" sz="1200" b="1" kern="1200" dirty="0">
                <a:solidFill>
                  <a:schemeClr val="tx1"/>
                </a:solidFill>
                <a:effectLst/>
                <a:latin typeface="+mn-lt"/>
                <a:ea typeface="+mn-ea"/>
                <a:cs typeface="+mn-cs"/>
              </a:rPr>
              <a:t>supply curve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Supply” refers to the curve itself, while “quantity supplied” refers to a point on the curve. The upward slope of the supply curve illustrates the law of supply—that a higher price leads to a higher quantity supplied, and vice versa. Together, demand and supply determine the price and the quantity that will be bought and sold in a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54112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put supply and demand together, we can see what price and quantity combination will correspond with the interests of both buyers and sellers. If you look at the table, you can see that the quantity demanded of buyers is equal to the quantity supplied of sellers at a price of $3.40. At this point, 600 million gallons of gasoline are bought and sold.</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08394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curves intersect at a price of $3.40 and a quantity of 600. This is the </a:t>
            </a:r>
            <a:r>
              <a:rPr lang="en-US" sz="1200" b="1" kern="1200" dirty="0">
                <a:solidFill>
                  <a:schemeClr val="tx1"/>
                </a:solidFill>
                <a:effectLst/>
                <a:latin typeface="+mn-lt"/>
                <a:ea typeface="+mn-ea"/>
                <a:cs typeface="+mn-cs"/>
              </a:rPr>
              <a:t>equilibrium price and quantity</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any other price, the quantity demanded does not equal the quantity supplied, so the market is not in equilibrium at that price. The word </a:t>
            </a:r>
            <a:r>
              <a:rPr lang="en-US" sz="1200" i="1" kern="1200" dirty="0">
                <a:solidFill>
                  <a:schemeClr val="tx1"/>
                </a:solidFill>
                <a:effectLst/>
                <a:latin typeface="+mn-lt"/>
                <a:ea typeface="+mn-ea"/>
                <a:cs typeface="+mn-cs"/>
              </a:rPr>
              <a:t>equilibrium</a:t>
            </a:r>
            <a:r>
              <a:rPr lang="en-US" sz="1200" kern="1200" dirty="0">
                <a:solidFill>
                  <a:schemeClr val="tx1"/>
                </a:solidFill>
                <a:effectLst/>
                <a:latin typeface="+mn-lt"/>
                <a:ea typeface="+mn-ea"/>
                <a:cs typeface="+mn-cs"/>
              </a:rPr>
              <a:t> means “balance.” If a market is at its equilibrium price and quantity, it has no reason to move away from that point. </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88293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demand curve in the market for milk is described by the equation </a:t>
            </a:r>
            <a:r>
              <a:rPr lang="en-US" sz="1200" dirty="0" err="1">
                <a:solidFill>
                  <a:schemeClr val="bg1"/>
                </a:solidFill>
              </a:rPr>
              <a:t>Qd</a:t>
            </a:r>
            <a:r>
              <a:rPr lang="en-US" sz="1200" dirty="0">
                <a:solidFill>
                  <a:schemeClr val="bg1"/>
                </a:solidFill>
              </a:rPr>
              <a:t>=360−30P, and the supply curve is described by the equation Qs=168+18P, where P is the price and Q is the number of gallons. Calculate the equilibrium price in this market.</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To calculate equilibrium price, set the supply and demand equations equal to one another and solve for P. The equilibrium price in the market for milk is 4 dollars.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for example, that the price of a gallon of gasoline was $3.80 per gallon. At this higher price, the quantity demanded drops from 600 to 500. This decline in quantity reflects how consumers react to the higher price by finding ways to use less gasoline. The quantity of gasoline supplied rises from the 600 to 680 as the higher price makes it more profitable for gasoline producers to expand their output. There is now a </a:t>
            </a:r>
            <a:r>
              <a:rPr lang="en-US" sz="1200" b="0" kern="1200" dirty="0">
                <a:solidFill>
                  <a:schemeClr val="tx1"/>
                </a:solidFill>
                <a:effectLst/>
                <a:latin typeface="+mn-lt"/>
                <a:ea typeface="+mn-ea"/>
                <a:cs typeface="+mn-cs"/>
              </a:rPr>
              <a:t>surplus</a:t>
            </a:r>
            <a:r>
              <a:rPr lang="en-US" sz="1200" kern="1200" dirty="0">
                <a:solidFill>
                  <a:schemeClr val="tx1"/>
                </a:solidFill>
                <a:effectLst/>
                <a:latin typeface="+mn-lt"/>
                <a:ea typeface="+mn-ea"/>
                <a:cs typeface="+mn-cs"/>
              </a:rPr>
              <a:t> of gasoline because the quantity supplied exceeds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050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suppose that the price is below equilibrium, at $3.20 per gallon. Now, the quantity demanded is greater than the quantity supplied, so there is a shortage, or excess demand. Consumers who cannot get the product at this price will bid up the price, and higher prices will in turn cause the quantity supplied to increase, again moving the market to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19212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of this adjustment takes place without government intervention, through the invisible hand of the marketplace.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99263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A demand/supply schedule is a table that shows the quantity demanded/quantity supplied at different prices in the market.</a:t>
            </a:r>
          </a:p>
          <a:p>
            <a:pPr marL="0" indent="0">
              <a:buFont typeface="Arial" panose="020B0604020202020204" pitchFamily="34" charset="0"/>
              <a:buNone/>
            </a:pPr>
            <a:r>
              <a:rPr lang="en-US" sz="1200" dirty="0">
                <a:solidFill>
                  <a:schemeClr val="bg1"/>
                </a:solidFill>
              </a:rPr>
              <a:t>A demand/supply curve shows the relationship between quantity demanded/quantity supplied and price in a given market on a graph.</a:t>
            </a:r>
          </a:p>
          <a:p>
            <a:pPr marL="0" indent="0">
              <a:buFont typeface="Arial" panose="020B0604020202020204" pitchFamily="34" charset="0"/>
              <a:buNone/>
            </a:pPr>
            <a:r>
              <a:rPr lang="en-US" sz="1200" dirty="0">
                <a:solidFill>
                  <a:schemeClr val="bg1"/>
                </a:solidFill>
              </a:rPr>
              <a:t>The equilibrium price and equilibrium quantity occur where the supply and demand curves cross and quantity demanded equals quantity supplied.</a:t>
            </a:r>
          </a:p>
          <a:p>
            <a:pPr marL="0" indent="0">
              <a:buFont typeface="Arial" panose="020B0604020202020204" pitchFamily="34" charset="0"/>
              <a:buNone/>
            </a:pPr>
            <a:r>
              <a:rPr lang="en-US" sz="1200" dirty="0">
                <a:solidFill>
                  <a:schemeClr val="bg1"/>
                </a:solidFill>
              </a:rPr>
              <a:t>When quantity supplied exceeds quantity demanded, a surplus occurs, and when quantity demanded exceeds quantity supplied, a shortage occurs.</a:t>
            </a:r>
          </a:p>
          <a:p>
            <a:pPr marL="0" indent="0">
              <a:buFont typeface="Arial" panose="020B0604020202020204" pitchFamily="34" charset="0"/>
              <a:buNone/>
            </a:pPr>
            <a:r>
              <a:rPr lang="en-US" sz="1200" dirty="0">
                <a:solidFill>
                  <a:schemeClr val="bg1"/>
                </a:solidFill>
              </a:rPr>
              <a:t>Economic pressures, or the ‘invisible hand’, will push the price toward the equilibrium level when an economic imbalance occurs.</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88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Adam Smith's invisible hand theory states that the market works as if guided by an invisible hand. </a:t>
            </a:r>
            <a:r>
              <a:rPr lang="en-US" sz="1200" kern="1200" dirty="0">
                <a:solidFill>
                  <a:schemeClr val="tx1"/>
                </a:solidFill>
                <a:effectLst/>
                <a:latin typeface="+mn-lt"/>
                <a:ea typeface="+mn-ea"/>
                <a:cs typeface="+mn-cs"/>
              </a:rPr>
              <a:t>In 1776, Adam Smith wrote that markets, if left alone, are the best and most efficient way of allocating scarce resources. A market is guided by two principles: prices and self-interest. Buyers and sellers, each pursuing their own self-interests, lead to the most efficient market outcome.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will consider the major factors that influence and shift demand and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3923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discussing the factors that shift demand and supply, we have to ensure that the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rule is in place. A demand curve or a supply curve is a relationship between two, and only two, variables when all other variables are kept constant or equal: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If all else is not held equal, then the laws of demand and supply will not hold.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Demand</a:t>
            </a:r>
            <a:r>
              <a:rPr lang="en-US" sz="1200" kern="1200" dirty="0">
                <a:solidFill>
                  <a:schemeClr val="tx1"/>
                </a:solidFill>
                <a:effectLst/>
                <a:latin typeface="+mn-lt"/>
                <a:ea typeface="+mn-ea"/>
                <a:cs typeface="+mn-cs"/>
              </a:rPr>
              <a:t> is defined as the amount of some product a consumer is willing and able to purchase at each price. When the demand curve shifts left or right, there is a different quantity demanded at any given price. The following six factors can affect demand: changes in income, changes in tastes and preferences, changes in population composition, change in the price of a substitute, change in the price of a complement, and changes in future expectations.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would assume that an increase in income would increase demand for all goods. A product that’s demand rises when income rises, and vice versa, is called a normal good. A few exceptions to this pattern do exist. As incomes rise, many people will buy fewer generic-brand groceries and more name-brand groceries. A product that’s demand falls when income rises, and vice versa, is called an inferior good. In other words, when income increases, the demand curve shifts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From 1980 to 2021, the per-person consumption of chicken by Americans rose from 48 pounds per year to 85 pounds per year, and consumption of beef fell from 77 pounds per year to 54 pounds per year, according to the U.S. Department of Agriculture (USDA). Changes like these are largely due to movements in taste, which change the quantity of a good demanded at every price. That is, they shift the demand curve for that good, right for chicken and left for beef.</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Population composition can have a large impact on the types of goods demanded. A society with relatively more children will have greater demand for goods and services like tricycles and day care facilities. A society with relatively more elderly persons has a higher demand for nursing homes and hearing aids. Changes in the size of the population can affect the demand for housing and many other goods. Each of these changes in demand is shown as a shift in the demand curve because there is change in some factor other than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458332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Changes in the prices of related goods, such as substitutes or complements, can also affect the demand for a product. </a:t>
            </a:r>
            <a:r>
              <a:rPr lang="en-US" sz="1200" dirty="0">
                <a:solidFill>
                  <a:schemeClr val="bg1"/>
                </a:solidFill>
              </a:rPr>
              <a:t>A </a:t>
            </a:r>
            <a:r>
              <a:rPr lang="en-US" sz="1200" b="1" dirty="0">
                <a:solidFill>
                  <a:schemeClr val="bg1"/>
                </a:solidFill>
              </a:rPr>
              <a:t>substitute</a:t>
            </a:r>
            <a:r>
              <a:rPr lang="en-US" sz="1200" dirty="0">
                <a:solidFill>
                  <a:schemeClr val="bg1"/>
                </a:solidFill>
              </a:rPr>
              <a:t> is a good or service that we can use in place of another good or service, like electronic books and printed books. </a:t>
            </a:r>
            <a:r>
              <a:rPr lang="en-US" sz="1200" b="1" dirty="0">
                <a:solidFill>
                  <a:schemeClr val="bg1"/>
                </a:solidFill>
              </a:rPr>
              <a:t>Complements</a:t>
            </a:r>
            <a:r>
              <a:rPr lang="en-US" sz="1200" dirty="0">
                <a:solidFill>
                  <a:schemeClr val="bg1"/>
                </a:solidFill>
              </a:rPr>
              <a:t> are goods that are often used together so that consumption of one good tends to enhance consumption of the other, like peanut butter and jelly. If the price of one good increases, the demand for a substitute good will increase as more consumers make the switch. If the price of a good that complements another good increases, the demand for the complement good will decrease, as consumers typically would consume the goods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956212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Future expectations can affect demand. For example, if people hear that a hurricane is coming, they may rush to the store to buy flashlight batteries and bottled water. If people learn that the price of a good like coffee is likely to rise in the future, they may head to the store to stock up on coffee now. A </a:t>
            </a:r>
            <a:r>
              <a:rPr lang="en-US" sz="1200" b="1" kern="1200" dirty="0">
                <a:solidFill>
                  <a:schemeClr val="tx1"/>
                </a:solidFill>
                <a:effectLst/>
                <a:latin typeface="+mn-lt"/>
                <a:ea typeface="+mn-ea"/>
                <a:cs typeface="+mn-cs"/>
              </a:rPr>
              <a:t>shift in demand </a:t>
            </a:r>
            <a:r>
              <a:rPr lang="en-US" sz="1200" kern="1200" dirty="0">
                <a:solidFill>
                  <a:schemeClr val="tx1"/>
                </a:solidFill>
                <a:effectLst/>
                <a:latin typeface="+mn-lt"/>
                <a:ea typeface="+mn-ea"/>
                <a:cs typeface="+mn-cs"/>
              </a:rPr>
              <a:t>happens when a change in some economic factor (other than price) causes a different quantity to be demanded at every price.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51244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Supply is defined as the amount of some product a producer is willing and able to supply at each price</a:t>
            </a:r>
            <a:r>
              <a:rPr lang="en-US" sz="1200" kern="1200" dirty="0">
                <a:solidFill>
                  <a:schemeClr val="tx1"/>
                </a:solidFill>
                <a:effectLst/>
                <a:latin typeface="+mn-lt"/>
                <a:ea typeface="+mn-ea"/>
                <a:cs typeface="+mn-cs"/>
              </a:rPr>
              <a:t>. The following factors can affect supply: changes in conditions for production, changes in input prices, technological change, changes in regulations, taxes, etc., and changes in the number of sellers. Again, we assume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108978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Changes in weather and climate will affect the cost of production for many agricultural products. If natural conditions are favorable, supply will increase, and the curve will shift right. If conditions are not favorable, supply will be hampered, and the curve will shift left.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31834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use the term </a:t>
            </a:r>
            <a:r>
              <a:rPr lang="en-US" sz="1200" b="1" kern="1200" dirty="0">
                <a:solidFill>
                  <a:schemeClr val="tx1"/>
                </a:solidFill>
                <a:effectLst/>
                <a:latin typeface="+mn-lt"/>
                <a:ea typeface="+mn-ea"/>
                <a:cs typeface="+mn-cs"/>
              </a:rPr>
              <a:t>demand </a:t>
            </a:r>
            <a:r>
              <a:rPr lang="en-US" sz="1200" kern="1200" dirty="0">
                <a:solidFill>
                  <a:schemeClr val="tx1"/>
                </a:solidFill>
                <a:effectLst/>
                <a:latin typeface="+mn-lt"/>
                <a:ea typeface="+mn-ea"/>
                <a:cs typeface="+mn-cs"/>
              </a:rPr>
              <a:t>to refer to the amount of some good or service that consumers are willing and able to purchase at each price. Demand is based on needs and wants and on your income, as well as other factors.</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shift in supply</a:t>
            </a:r>
            <a:r>
              <a:rPr lang="en-US" sz="1200" kern="1200" dirty="0">
                <a:solidFill>
                  <a:schemeClr val="tx1"/>
                </a:solidFill>
                <a:effectLst/>
                <a:latin typeface="+mn-lt"/>
                <a:ea typeface="+mn-ea"/>
                <a:cs typeface="+mn-cs"/>
              </a:rPr>
              <a:t> means a change in the quantity supplied at every price. </a:t>
            </a:r>
            <a:r>
              <a:rPr lang="en-US" sz="1200" dirty="0">
                <a:solidFill>
                  <a:schemeClr val="bg1"/>
                </a:solidFill>
              </a:rPr>
              <a:t>A firm produces goods and services using combinations of labor, materials, and machinery (</a:t>
            </a:r>
            <a:r>
              <a:rPr lang="en-US" sz="1200" b="1" dirty="0">
                <a:solidFill>
                  <a:schemeClr val="bg1"/>
                </a:solidFill>
              </a:rPr>
              <a:t>inputs</a:t>
            </a:r>
            <a:r>
              <a:rPr lang="en-US" sz="1200" dirty="0">
                <a:solidFill>
                  <a:schemeClr val="bg1"/>
                </a:solidFill>
              </a:rPr>
              <a:t> or </a:t>
            </a:r>
            <a:r>
              <a:rPr lang="en-US" sz="1200" b="1" dirty="0">
                <a:solidFill>
                  <a:schemeClr val="bg1"/>
                </a:solidFill>
              </a:rPr>
              <a:t>factors of production</a:t>
            </a:r>
            <a:r>
              <a:rPr lang="en-US" sz="1200" b="0" dirty="0">
                <a:solidFill>
                  <a:schemeClr val="bg1"/>
                </a:solidFill>
              </a:rPr>
              <a:t>).</a:t>
            </a:r>
            <a:r>
              <a:rPr lang="en-US" sz="1200" b="1" dirty="0">
                <a:solidFill>
                  <a:schemeClr val="bg1"/>
                </a:solidFill>
              </a:rPr>
              <a:t> </a:t>
            </a:r>
            <a:r>
              <a:rPr lang="en-US" sz="1200" dirty="0">
                <a:solidFill>
                  <a:schemeClr val="bg1"/>
                </a:solidFill>
              </a:rPr>
              <a:t>When a firm's profits increase, it is more motivated to increase output since the more it produces, the more profit it will earn. When costs of production fall, a firm will tend to supply a larger quantity at any given price for its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6825142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costs of production fall, a firm will tend to supply a larger quantity at any given price for its output. We can show this with a rightward shift in the supply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403017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When a firm discovers a new technology that allows the firm to produce at a lower cost, the supply curve will shift to the right as well. For instance, in the 1960s a major scientific effort, nicknamed the Green Revolution, focused on breeding improved seeds for basic crops like wheat and rice. By the early 1990s, more than two-thirds of the wheat and rice in low-income countries around the world used these Green Revolution seeds—and the harvest was twice as high per acre.</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722724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Government policies can affect the cost of production and the supply curve through taxes, regulations, and subsidies. Businesses treat taxes as costs, and higher costs decrease supply and shift the supply curve leftward. Complying with regulations, like requiring firms to spend money to provide a cleaner environment, also shift the supply curve leftward. Government subsidies reduce the cost of production and increase supply at every given price, shifting the supply curve rightward.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57216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61780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2961383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Economists often use the </a:t>
            </a:r>
            <a:r>
              <a:rPr lang="en-US" sz="1200" i="1" dirty="0">
                <a:solidFill>
                  <a:schemeClr val="bg1"/>
                </a:solidFill>
              </a:rPr>
              <a:t>ceteris paribus </a:t>
            </a:r>
            <a:r>
              <a:rPr lang="en-US" sz="1200" dirty="0">
                <a:solidFill>
                  <a:schemeClr val="bg1"/>
                </a:solidFill>
              </a:rPr>
              <a:t>or "other things being equal" assumption.</a:t>
            </a:r>
          </a:p>
          <a:p>
            <a:pPr marL="0" indent="0">
              <a:buFont typeface="Arial" panose="020B0604020202020204" pitchFamily="34" charset="0"/>
              <a:buNone/>
            </a:pPr>
            <a:r>
              <a:rPr lang="en-US" sz="1200" dirty="0">
                <a:solidFill>
                  <a:schemeClr val="bg1"/>
                </a:solidFill>
              </a:rPr>
              <a:t>When the demand curve shifts, there is a different quantity demanded at any given price.</a:t>
            </a:r>
          </a:p>
          <a:p>
            <a:pPr marL="0" indent="0">
              <a:buFont typeface="Arial" panose="020B0604020202020204" pitchFamily="34" charset="0"/>
              <a:buNone/>
            </a:pPr>
            <a:r>
              <a:rPr lang="en-US" sz="12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indent="0">
              <a:buFont typeface="Arial" panose="020B0604020202020204" pitchFamily="34" charset="0"/>
              <a:buNone/>
            </a:pPr>
            <a:r>
              <a:rPr lang="en-US" sz="1200" dirty="0">
                <a:solidFill>
                  <a:schemeClr val="bg1"/>
                </a:solidFill>
              </a:rPr>
              <a:t>When the supply curve shifts, there is a different quantity supplied at any given price.</a:t>
            </a:r>
          </a:p>
          <a:p>
            <a:pPr marL="0" indent="0">
              <a:buFont typeface="Arial" panose="020B0604020202020204" pitchFamily="34" charset="0"/>
              <a:buNone/>
            </a:pPr>
            <a:r>
              <a:rPr lang="en-US" sz="12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you’ll be able to identify and graph equilibrium price and quantity through the </a:t>
            </a:r>
            <a:r>
              <a:rPr lang="en-US" sz="1200" kern="1200">
                <a:solidFill>
                  <a:schemeClr val="tx1"/>
                </a:solidFill>
                <a:effectLst/>
                <a:latin typeface="+mn-lt"/>
                <a:ea typeface="+mn-ea"/>
                <a:cs typeface="+mn-cs"/>
              </a:rPr>
              <a:t>four-step process </a:t>
            </a:r>
            <a:r>
              <a:rPr lang="en-US" sz="1200" kern="1200" dirty="0">
                <a:solidFill>
                  <a:schemeClr val="tx1"/>
                </a:solidFill>
                <a:effectLst/>
                <a:latin typeface="+mn-lt"/>
                <a:ea typeface="+mn-ea"/>
                <a:cs typeface="+mn-cs"/>
              </a:rPr>
              <a:t>and graph and contrast shifts and slides along demand and supply curves.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40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economic event, like something that affects demand or supply. How does this economic event affect equilibrium price and quantity? The question can be analyzed using the four-step process. </a:t>
            </a:r>
            <a:r>
              <a:rPr lang="en-US" dirty="0">
                <a:solidFill>
                  <a:schemeClr val="bg1"/>
                </a:solidFill>
              </a:rPr>
              <a:t>Step 1: Draw a demand and supply model before the economic change occurs. Find the initial equilibrium values for price and quantity. Step 2: Decide whether the economic change you are analyzing affects demand or supply. Step 3: Decide whether the economic change increases or decreases demand or supply. Draw the new demand or supply curve. Step 4: Identify the new equilibrium price and quantity, and compare the original equilibrium to the new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924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657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What a buyer pays for a unit of the specific good or service is called </a:t>
            </a:r>
            <a:r>
              <a:rPr lang="en-US" b="1" i="0" dirty="0">
                <a:solidFill>
                  <a:srgbClr val="4D4D4D"/>
                </a:solidFill>
                <a:effectLst/>
                <a:latin typeface="Times New Roman" panose="02020603050405020304" pitchFamily="18" charset="0"/>
              </a:rPr>
              <a:t>price</a:t>
            </a:r>
            <a:r>
              <a:rPr lang="en-US" b="0" i="0" dirty="0">
                <a:solidFill>
                  <a:srgbClr val="4D4D4D"/>
                </a:solidFill>
                <a:effectLst/>
                <a:latin typeface="Times New Roman" panose="02020603050405020304" pitchFamily="18" charset="0"/>
              </a:rPr>
              <a:t>. The total number of units that consumers are willing and able to purchase at a given price is called the </a:t>
            </a:r>
            <a:r>
              <a:rPr lang="en-US" b="1" i="0" dirty="0">
                <a:solidFill>
                  <a:srgbClr val="4D4D4D"/>
                </a:solidFill>
                <a:effectLst/>
                <a:latin typeface="Times New Roman" panose="02020603050405020304" pitchFamily="18" charset="0"/>
              </a:rPr>
              <a:t>quantity demanded</a:t>
            </a:r>
            <a:r>
              <a:rPr lang="en-US" b="0" i="0" dirty="0">
                <a:solidFill>
                  <a:srgbClr val="4D4D4D"/>
                </a:solidFill>
                <a:effectLst/>
                <a:latin typeface="Times New Roman" panose="02020603050405020304"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8752461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893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154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3776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the real world, many factors that affect demand and supply can change all at once. For example, the demand for cars might increase because of rising incomes and population, and it might decrease because of rising gasoline prices (a complementary good). Likewise, the supply of cars might increase because of innovative new technologies that reduce the cost of car production, and it might decrease as a result of new government regulations requiring the installation of costly pollution-control technology. An economist sorts out all interconnected events by assuming ceteris paribus for each and combining the analyses to see the net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181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431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r>
              <a:rPr lang="en-US" sz="1200" kern="1200" dirty="0">
                <a:solidFill>
                  <a:schemeClr val="tx1"/>
                </a:solidFill>
                <a:effectLst/>
                <a:latin typeface="+mn-lt"/>
                <a:ea typeface="+mn-ea"/>
                <a:cs typeface="+mn-cs"/>
              </a:rPr>
              <a:t>Can you think of an example of changes in demand and/or supply that has affected the price of products that you buy?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Thus far, we have been assuming that markets are free; that is, they operate with no government intervention. Controversy sometimes surrounds the prices and quantities established by demand and supply, especially for products that are considered necessities. In some cases, discontent over prices turns into public pressure on politicians, who may then pass legislation to prevent a certain price from climbing too high or falling too low. Governments can pass laws affecting market outcomes, but no law can negate economic principles.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government will set </a:t>
            </a:r>
            <a:r>
              <a:rPr lang="en-US" sz="1200" b="1" dirty="0">
                <a:solidFill>
                  <a:schemeClr val="bg1"/>
                </a:solidFill>
              </a:rPr>
              <a:t>price controls </a:t>
            </a:r>
            <a:r>
              <a:rPr lang="en-US" sz="1200" dirty="0">
                <a:solidFill>
                  <a:schemeClr val="bg1"/>
                </a:solidFill>
              </a:rPr>
              <a:t>in the form of </a:t>
            </a:r>
            <a:r>
              <a:rPr lang="en-US" sz="1200" b="1" dirty="0">
                <a:solidFill>
                  <a:schemeClr val="bg1"/>
                </a:solidFill>
              </a:rPr>
              <a:t>price ceilings </a:t>
            </a:r>
            <a:r>
              <a:rPr lang="en-US" sz="1200" dirty="0">
                <a:solidFill>
                  <a:schemeClr val="bg1"/>
                </a:solidFill>
              </a:rPr>
              <a:t>and </a:t>
            </a:r>
            <a:r>
              <a:rPr lang="en-US" sz="1200" b="1" dirty="0">
                <a:solidFill>
                  <a:schemeClr val="bg1"/>
                </a:solidFill>
              </a:rPr>
              <a:t>price floors</a:t>
            </a:r>
            <a:r>
              <a:rPr lang="en-US" sz="1200" dirty="0">
                <a:solidFill>
                  <a:schemeClr val="bg1"/>
                </a:solidFill>
              </a:rPr>
              <a:t>, which can be either binding or nonbinding. A price ceiling is binding if quantity demanded exceeds quantity supplied and a price floor is binding if quantity supplied exceeds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a:t>
            </a:r>
            <a:r>
              <a:rPr lang="en-US" sz="1200" dirty="0">
                <a:solidFill>
                  <a:schemeClr val="bg1"/>
                </a:solidFill>
              </a:rPr>
              <a:t>the government could set a price ceiling on rent to prevent housing from becoming too expensive.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law of demand</a:t>
            </a:r>
            <a:r>
              <a:rPr lang="en-US" sz="1200" kern="1200" dirty="0">
                <a:solidFill>
                  <a:schemeClr val="tx1"/>
                </a:solidFill>
                <a:effectLst/>
                <a:latin typeface="+mn-lt"/>
                <a:ea typeface="+mn-ea"/>
                <a:cs typeface="+mn-cs"/>
              </a:rPr>
              <a:t> states that, all other things constant, an increase in the price of a good will decrease the quantity demanded. Likewise, a fall in the price of a good will increase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the government will often set a price ceiling on rent to prevent rent from becoming too expensive.</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2837717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price floor </a:t>
            </a:r>
            <a:r>
              <a:rPr lang="en-US" sz="1200" kern="1200" dirty="0">
                <a:solidFill>
                  <a:schemeClr val="tx1"/>
                </a:solidFill>
                <a:effectLst/>
                <a:latin typeface="+mn-lt"/>
                <a:ea typeface="+mn-ea"/>
                <a:cs typeface="+mn-cs"/>
              </a:rPr>
              <a:t>is the lowest price that one can legally pay for some good or service. Price floors are sometimes called "price supports" because they support a price by preventing it from falling below a certain level. A price floor helps producers because it holds up a price the government feels is too low. </a:t>
            </a:r>
            <a:r>
              <a:rPr lang="en-US" sz="1200" dirty="0">
                <a:solidFill>
                  <a:schemeClr val="bg1"/>
                </a:solidFill>
              </a:rPr>
              <a:t>Perhaps the best-known example of a price floor is the minimum wage, which guarantees a basic standard of living for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53718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binding if set below the equilibrium price, as it forces a lower price. A binding price ceiling initially creates a shortage, as quantity demanded will exceed quantity supplied. A price ceiling above the equilibrium price will not be binding, as the equilibrium point has not yet reached the ‘ceiling’.</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9363312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Opponents of the minimum wage often argue that since the minimum wage is a price floor, it creates a surplus of workers, which is unemployment. Others who favor the minimum wage argue that the minimum wage does not contribute to unemployment. Use demand and/or supply curves to explain how the minimum wage may not contribute to unemployment.</a:t>
            </a: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rule of economics is you do not get something for nothing—everything has an opportunity cost. If a price ceiling forces a lower price, then the quality may diminish, such as lower quality housing following rent control. In the case of agriculture, farmers can benefit from a price floor, but taxpayers and consumers of food will pay the costs. Price controls usually cause a shortage/surplus, meaning the market is not in its natural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1915136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contrast consumer surplus, producer surplus, and social surplus; explain why price floors and price ceilings can be inefficient; and analyze demand and supply as a social adjustment mechanism.</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41378544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familiar demand and supply diagram holds within it the concept of economic efficiency. Efficiency in the demand and supply model has the same basic meaning: the economy is getting as much benefit as possible from its scarce resources, and all the possible gains from trade have been achieved.</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Consumer surplus is the difference between the benefit that the consumer receives and the price that the consumer pays. The demand curve reflects a consumer's willingness to pay or, in other words, the benefit that consumers expect to receive from consuming a product. Consumer surplus is represented by the area below the demand curve and above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Producer surplus is the difference between the price a seller actually gets for a product and the minimum price the seller is willing to accept. The supply curve shows the quantity that sellers are willing to sell at each price. Producer surplus is represented by the area above the supply curve and below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1270774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consider the market for gasoline. Economists call a table that shows the quantity demanded at each price a </a:t>
            </a:r>
            <a:r>
              <a:rPr lang="en-US" sz="1200" b="1" kern="1200" dirty="0">
                <a:solidFill>
                  <a:schemeClr val="tx1"/>
                </a:solidFill>
                <a:effectLst/>
                <a:latin typeface="+mn-lt"/>
                <a:ea typeface="+mn-ea"/>
                <a:cs typeface="+mn-cs"/>
              </a:rPr>
              <a:t>demand schedule</a:t>
            </a:r>
            <a:r>
              <a:rPr lang="en-US" sz="1200" kern="1200" dirty="0">
                <a:solidFill>
                  <a:schemeClr val="tx1"/>
                </a:solidFill>
                <a:effectLst/>
                <a:latin typeface="+mn-lt"/>
                <a:ea typeface="+mn-ea"/>
                <a:cs typeface="+mn-cs"/>
              </a:rPr>
              <a:t>. We are measuring price in dollars per gallon of gasoline and quantity demanded in millions of gallons over some time period, like a day or a year, and over some geographic area, like a city or a state. As price increases, quantity demanded decreases, and vice versa.</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831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surplus is the sum of consumer surplus and producer surplus. Social surplus is also known as economic surplus or total surplus. Social surplus is larger at equilibrium quantity and price than it would be at any other quantity, demonstrating the economic efficiency of the market equilibrium.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950610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imposition of a price control will prevent a market from adjusting to its equilibrium price and quantity, creating an inefficient outcome. Price floors and price ceilings will transfer some consumer surplus to producers or some producer surplus to consumers. The loss in social surplus that occurs when the economy produces at an inefficient quantity is called deadweight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floor causes a surplus, as quantity supplied exceeds quantity demanded. A price ceiling causes a shortage, as quantity demanded exceeds quantity supplied. A binding price floor reduces consumer surplus, while a binding price ceiling reduces producer surplus.</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125071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loss to social surplus resulting from a price control is referred to as deadweight loss, as it benefits neither producers nor consumers.</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3744563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Consumer surplus is the gap between the price that consumers are willing to pay, based on their preferences, and the market equilibrium price.</a:t>
            </a:r>
          </a:p>
          <a:p>
            <a:pPr marL="0" indent="0">
              <a:buFont typeface="Arial" panose="020B0604020202020204" pitchFamily="34" charset="0"/>
              <a:buNone/>
            </a:pPr>
            <a:r>
              <a:rPr lang="en-US" sz="1200" dirty="0">
                <a:solidFill>
                  <a:schemeClr val="bg1"/>
                </a:solidFill>
              </a:rPr>
              <a:t>Producer surplus is the gap between the price for which producers are willing to sell a product, based on their costs, and the market equilibrium price.</a:t>
            </a:r>
          </a:p>
          <a:p>
            <a:pPr marL="0" indent="0">
              <a:buFont typeface="Arial" panose="020B0604020202020204" pitchFamily="34" charset="0"/>
              <a:buNone/>
            </a:pPr>
            <a:r>
              <a:rPr lang="en-US" sz="1200" dirty="0">
                <a:solidFill>
                  <a:schemeClr val="bg1"/>
                </a:solidFill>
              </a:rPr>
              <a:t>Social surplus is the sum of consumer surplus and producer surplus.</a:t>
            </a:r>
          </a:p>
          <a:p>
            <a:pPr marL="0" indent="0">
              <a:buFont typeface="Arial" panose="020B0604020202020204" pitchFamily="34" charset="0"/>
              <a:buNone/>
            </a:pPr>
            <a:r>
              <a:rPr lang="en-US" sz="1200" dirty="0">
                <a:solidFill>
                  <a:schemeClr val="bg1"/>
                </a:solidFill>
              </a:rPr>
              <a:t>Total surplus is larger at the equilibrium quantity and price than it will be at any other quantity and price.</a:t>
            </a:r>
          </a:p>
          <a:p>
            <a:pPr marL="0" indent="0">
              <a:buFont typeface="Arial" panose="020B0604020202020204" pitchFamily="34" charset="0"/>
              <a:buNone/>
            </a:pPr>
            <a:r>
              <a:rPr lang="en-US" sz="1200" dirty="0">
                <a:solidFill>
                  <a:schemeClr val="bg1"/>
                </a:solidFill>
              </a:rPr>
              <a:t>Deadweight loss is loss in total surplus that occurs when the economy produces at an inefficient quantity.</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135497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graph this relationship. The result is a </a:t>
            </a:r>
            <a:r>
              <a:rPr lang="en-US" sz="1200" b="1" kern="1200" dirty="0">
                <a:solidFill>
                  <a:schemeClr val="tx1"/>
                </a:solidFill>
                <a:effectLst/>
                <a:latin typeface="+mn-lt"/>
                <a:ea typeface="+mn-ea"/>
                <a:cs typeface="+mn-cs"/>
              </a:rPr>
              <a:t>demand curve</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showing the relationship between price and quantity demanded. Demand curves are different for each product, steeper or flatter, linear or curved, but all demand curves show the inverse relationship between price and quantity demanded (the law of demand). Note that “demand” refers to the curve itself, while “quantity demanded” refers to a point on the curve.</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70045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economists talk about </a:t>
            </a:r>
            <a:r>
              <a:rPr lang="en-US" sz="1200" b="1" kern="1200" dirty="0">
                <a:solidFill>
                  <a:schemeClr val="tx1"/>
                </a:solidFill>
                <a:effectLst/>
                <a:latin typeface="+mn-lt"/>
                <a:ea typeface="+mn-ea"/>
                <a:cs typeface="+mn-cs"/>
              </a:rPr>
              <a:t>supply</a:t>
            </a:r>
            <a:r>
              <a:rPr lang="en-US" sz="1200" kern="1200" dirty="0">
                <a:solidFill>
                  <a:schemeClr val="tx1"/>
                </a:solidFill>
                <a:effectLst/>
                <a:latin typeface="+mn-lt"/>
                <a:ea typeface="+mn-ea"/>
                <a:cs typeface="+mn-cs"/>
              </a:rPr>
              <a:t>, they mean the amount of some good or service a producer is willing to supply at each price.</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55431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rise in price generally leads to an increase in the </a:t>
            </a:r>
            <a:r>
              <a:rPr lang="en-US" sz="1200" b="1" kern="1200" dirty="0">
                <a:solidFill>
                  <a:schemeClr val="tx1"/>
                </a:solidFill>
                <a:effectLst/>
                <a:latin typeface="+mn-lt"/>
                <a:ea typeface="+mn-ea"/>
                <a:cs typeface="+mn-cs"/>
              </a:rPr>
              <a:t>quantity supplied </a:t>
            </a:r>
            <a:r>
              <a:rPr lang="en-US" sz="1200" kern="1200" dirty="0">
                <a:solidFill>
                  <a:schemeClr val="tx1"/>
                </a:solidFill>
                <a:effectLst/>
                <a:latin typeface="+mn-lt"/>
                <a:ea typeface="+mn-ea"/>
                <a:cs typeface="+mn-cs"/>
              </a:rPr>
              <a:t>of that good or service, while a fall in price will decrease the quantity supplied. This is sometimes called the </a:t>
            </a:r>
            <a:r>
              <a:rPr lang="en-US" sz="1200" b="1" kern="1200" dirty="0">
                <a:solidFill>
                  <a:schemeClr val="tx1"/>
                </a:solidFill>
                <a:effectLst/>
                <a:latin typeface="+mn-lt"/>
                <a:ea typeface="+mn-ea"/>
                <a:cs typeface="+mn-cs"/>
              </a:rPr>
              <a:t>law of supply</a:t>
            </a:r>
            <a:r>
              <a:rPr lang="en-US" sz="1200" kern="1200" dirty="0">
                <a:solidFill>
                  <a:schemeClr val="tx1"/>
                </a:solidFill>
                <a:effectLst/>
                <a:latin typeface="+mn-lt"/>
                <a:ea typeface="+mn-ea"/>
                <a:cs typeface="+mn-cs"/>
              </a:rPr>
              <a:t>. When the price of gasoline rises, for example, it encourages profit-seeking firms to take action, such as opening more gas stations or keeping existing gas stations open for longer hours.</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70082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Equilibrium in Markets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supply states that as price increases, the quantity supplied rises, and as the price decreases, the quantity demanded falls.">
            <a:extLst>
              <a:ext uri="{FF2B5EF4-FFF2-40B4-BE49-F238E27FC236}">
                <a16:creationId xmlns:a16="http://schemas.microsoft.com/office/drawing/2014/main" id="{2655A179-891E-3AD0-D241-840EFA6F3B5D}"/>
              </a:ext>
            </a:extLst>
          </p:cNvPr>
          <p:cNvPicPr>
            <a:picLocks noChangeAspect="1"/>
          </p:cNvPicPr>
          <p:nvPr/>
        </p:nvPicPr>
        <p:blipFill>
          <a:blip r:embed="rId3"/>
          <a:stretch>
            <a:fillRect/>
          </a:stretch>
        </p:blipFill>
        <p:spPr>
          <a:xfrm>
            <a:off x="1966336" y="1829253"/>
            <a:ext cx="8259328" cy="3029373"/>
          </a:xfrm>
          <a:prstGeom prst="rect">
            <a:avLst/>
          </a:prstGeom>
        </p:spPr>
      </p:pic>
    </p:spTree>
    <p:extLst>
      <p:ext uri="{BB962C8B-B14F-4D97-AF65-F5344CB8AC3E}">
        <p14:creationId xmlns:p14="http://schemas.microsoft.com/office/powerpoint/2010/main" val="79069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supply schedule for price (per gallon) and quantity supplied (millions of gallons), which reads as follows: $3.00 results in 500 millions of gallons supplied, $3.20 results in 550 millions of gallons supplied, $3.40 results in 600 millions of gallons supplied, $3.60 results in 640 millions of gallons supplied, $3.80 results in 680 millions of gallons supplied, $4.00 results in 700 millions of gallons supplied, and $4.20 results in 720 millions of gallons supplied.">
            <a:extLst>
              <a:ext uri="{FF2B5EF4-FFF2-40B4-BE49-F238E27FC236}">
                <a16:creationId xmlns:a16="http://schemas.microsoft.com/office/drawing/2014/main" id="{3468A83E-98E4-F31C-0014-69356E27335D}"/>
              </a:ext>
            </a:extLst>
          </p:cNvPr>
          <p:cNvPicPr>
            <a:picLocks noChangeAspect="1"/>
          </p:cNvPicPr>
          <p:nvPr/>
        </p:nvPicPr>
        <p:blipFill>
          <a:blip r:embed="rId3"/>
          <a:stretch>
            <a:fillRect/>
          </a:stretch>
        </p:blipFill>
        <p:spPr>
          <a:xfrm>
            <a:off x="2495792" y="1701209"/>
            <a:ext cx="7200415" cy="3132924"/>
          </a:xfrm>
          <a:prstGeom prst="rect">
            <a:avLst/>
          </a:prstGeom>
        </p:spPr>
      </p:pic>
      <p:sp>
        <p:nvSpPr>
          <p:cNvPr id="7" name="TextBox 6">
            <a:extLst>
              <a:ext uri="{FF2B5EF4-FFF2-40B4-BE49-F238E27FC236}">
                <a16:creationId xmlns:a16="http://schemas.microsoft.com/office/drawing/2014/main" id="{E8ADD6DD-1527-478A-8E98-51E66CB45E9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supplied increases.</a:t>
            </a:r>
          </a:p>
        </p:txBody>
      </p:sp>
    </p:spTree>
    <p:extLst>
      <p:ext uri="{BB962C8B-B14F-4D97-AF65-F5344CB8AC3E}">
        <p14:creationId xmlns:p14="http://schemas.microsoft.com/office/powerpoint/2010/main" val="115536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supply curve shows the relationship between price and quantity supplied.&#10;&#10;The upward slope of the supply curve illustrates the law of supply—that a higher price leads to a higher quantity supplied, and vice versa.">
            <a:extLst>
              <a:ext uri="{FF2B5EF4-FFF2-40B4-BE49-F238E27FC236}">
                <a16:creationId xmlns:a16="http://schemas.microsoft.com/office/drawing/2014/main" id="{542D1FF3-8259-41AD-B4EA-43075212CEC8}"/>
              </a:ext>
            </a:extLst>
          </p:cNvPr>
          <p:cNvGrpSpPr/>
          <p:nvPr/>
        </p:nvGrpSpPr>
        <p:grpSpPr>
          <a:xfrm>
            <a:off x="1002892" y="1451034"/>
            <a:ext cx="3701843" cy="4822824"/>
            <a:chOff x="542921" y="1664821"/>
            <a:chExt cx="8492547" cy="947095"/>
          </a:xfrm>
          <a:solidFill>
            <a:srgbClr val="627981"/>
          </a:solidFill>
        </p:grpSpPr>
        <p:sp>
          <p:nvSpPr>
            <p:cNvPr id="8" name="Rectangle 7">
              <a:extLst>
                <a:ext uri="{FF2B5EF4-FFF2-40B4-BE49-F238E27FC236}">
                  <a16:creationId xmlns:a16="http://schemas.microsoft.com/office/drawing/2014/main" id="{025BC22C-38DE-4EE5-AB6D-1A925DBBEA0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85AB603-D6AE-40F0-AAA9-73E0612F9F31}"/>
                </a:ext>
              </a:extLst>
            </p:cNvPr>
            <p:cNvSpPr txBox="1"/>
            <p:nvPr/>
          </p:nvSpPr>
          <p:spPr>
            <a:xfrm>
              <a:off x="760116" y="1750865"/>
              <a:ext cx="8058152" cy="782704"/>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supply curve </a:t>
              </a:r>
              <a:r>
                <a:rPr lang="en-US" sz="2300" dirty="0">
                  <a:solidFill>
                    <a:schemeClr val="bg1"/>
                  </a:solidFill>
                </a:rPr>
                <a:t>shows the relationship between price and quantity supplied.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The upward slope of the supply curve illustrates the law of supply—that a higher price leads to a higher quantity supplied, and vice versa.</a:t>
              </a:r>
              <a:endParaRPr lang="en-US" sz="2000" dirty="0">
                <a:solidFill>
                  <a:schemeClr val="bg1"/>
                </a:solidFill>
              </a:endParaRPr>
            </a:p>
          </p:txBody>
        </p:sp>
      </p:grpSp>
      <p:pic>
        <p:nvPicPr>
          <p:cNvPr id="4" name="Picture 3" descr="The graph shows an upward-sloping supply curve that represents the law of supply, with quantity of gasoline in millions of gallons on the x-axis and price per gallon in dollars on the y-axis.">
            <a:extLst>
              <a:ext uri="{FF2B5EF4-FFF2-40B4-BE49-F238E27FC236}">
                <a16:creationId xmlns:a16="http://schemas.microsoft.com/office/drawing/2014/main" id="{FE43D2D5-215E-6164-D579-8996E28AB40D}"/>
              </a:ext>
            </a:extLst>
          </p:cNvPr>
          <p:cNvPicPr>
            <a:picLocks noChangeAspect="1"/>
          </p:cNvPicPr>
          <p:nvPr/>
        </p:nvPicPr>
        <p:blipFill>
          <a:blip r:embed="rId3"/>
          <a:stretch>
            <a:fillRect/>
          </a:stretch>
        </p:blipFill>
        <p:spPr>
          <a:xfrm>
            <a:off x="5053409" y="1983354"/>
            <a:ext cx="6312088" cy="3758184"/>
          </a:xfrm>
          <a:prstGeom prst="rect">
            <a:avLst/>
          </a:prstGeom>
        </p:spPr>
      </p:pic>
    </p:spTree>
    <p:extLst>
      <p:ext uri="{BB962C8B-B14F-4D97-AF65-F5344CB8AC3E}">
        <p14:creationId xmlns:p14="http://schemas.microsoft.com/office/powerpoint/2010/main" val="637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able that combines the demand and supply schedules discussed previously. Arrows are added that highlight the row in the table that shows $3.40 price (per gallon), 600 quantity demanded (millions of gallons), and 600 quantity supplied (millions of gallons).">
            <a:extLst>
              <a:ext uri="{FF2B5EF4-FFF2-40B4-BE49-F238E27FC236}">
                <a16:creationId xmlns:a16="http://schemas.microsoft.com/office/drawing/2014/main" id="{4D6F8E18-CC47-03D9-1645-BB589959603F}"/>
              </a:ext>
            </a:extLst>
          </p:cNvPr>
          <p:cNvPicPr>
            <a:picLocks noChangeAspect="1"/>
          </p:cNvPicPr>
          <p:nvPr/>
        </p:nvPicPr>
        <p:blipFill>
          <a:blip r:embed="rId3"/>
          <a:stretch>
            <a:fillRect/>
          </a:stretch>
        </p:blipFill>
        <p:spPr>
          <a:xfrm>
            <a:off x="2181350" y="1477926"/>
            <a:ext cx="7829299" cy="3637234"/>
          </a:xfrm>
          <a:prstGeom prst="rect">
            <a:avLst/>
          </a:prstGeom>
        </p:spPr>
      </p:pic>
    </p:spTree>
    <p:extLst>
      <p:ext uri="{BB962C8B-B14F-4D97-AF65-F5344CB8AC3E}">
        <p14:creationId xmlns:p14="http://schemas.microsoft.com/office/powerpoint/2010/main" val="3920057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graph shows the demand and supply for gasoline where the two curves intersect at the point of equilibrium.">
            <a:extLst>
              <a:ext uri="{FF2B5EF4-FFF2-40B4-BE49-F238E27FC236}">
                <a16:creationId xmlns:a16="http://schemas.microsoft.com/office/drawing/2014/main" id="{1F134162-7665-A929-2208-8CA055395099}"/>
              </a:ext>
            </a:extLst>
          </p:cNvPr>
          <p:cNvPicPr>
            <a:picLocks noChangeAspect="1"/>
          </p:cNvPicPr>
          <p:nvPr/>
        </p:nvPicPr>
        <p:blipFill>
          <a:blip r:embed="rId3"/>
          <a:stretch>
            <a:fillRect/>
          </a:stretch>
        </p:blipFill>
        <p:spPr>
          <a:xfrm>
            <a:off x="3230207" y="1433414"/>
            <a:ext cx="5672592" cy="3872352"/>
          </a:xfrm>
          <a:prstGeom prst="rect">
            <a:avLst/>
          </a:prstGeom>
        </p:spPr>
      </p:pic>
      <p:cxnSp>
        <p:nvCxnSpPr>
          <p:cNvPr id="7" name="Straight Arrow Connector 6" descr="An arrow indicating the equilibrium price and quantity, which is where the demand curve and the supply curve intersect.">
            <a:extLst>
              <a:ext uri="{FF2B5EF4-FFF2-40B4-BE49-F238E27FC236}">
                <a16:creationId xmlns:a16="http://schemas.microsoft.com/office/drawing/2014/main" id="{9E9C5E1A-9F08-4DD4-92DE-676422C66E77}"/>
              </a:ext>
            </a:extLst>
          </p:cNvPr>
          <p:cNvCxnSpPr>
            <a:cxnSpLocks/>
          </p:cNvCxnSpPr>
          <p:nvPr/>
        </p:nvCxnSpPr>
        <p:spPr>
          <a:xfrm>
            <a:off x="5166394" y="3315006"/>
            <a:ext cx="900109"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9AE81C-17E8-4961-BB8F-3283F8E0B9A5}"/>
              </a:ext>
            </a:extLst>
          </p:cNvPr>
          <p:cNvSpPr txBox="1"/>
          <p:nvPr/>
        </p:nvSpPr>
        <p:spPr>
          <a:xfrm>
            <a:off x="2895647" y="5489258"/>
            <a:ext cx="6400706" cy="830997"/>
          </a:xfrm>
          <a:prstGeom prst="rect">
            <a:avLst/>
          </a:prstGeom>
          <a:solidFill>
            <a:srgbClr val="5A7E83"/>
          </a:solidFill>
        </p:spPr>
        <p:txBody>
          <a:bodyPr wrap="square" rtlCol="0">
            <a:spAutoFit/>
          </a:bodyPr>
          <a:lstStyle/>
          <a:p>
            <a:pPr algn="ctr"/>
            <a:r>
              <a:rPr lang="en-US" sz="2400" dirty="0">
                <a:solidFill>
                  <a:schemeClr val="bg1"/>
                </a:solidFill>
              </a:rPr>
              <a:t>The </a:t>
            </a:r>
            <a:r>
              <a:rPr lang="en-US" sz="2400" b="1" dirty="0">
                <a:solidFill>
                  <a:schemeClr val="bg1"/>
                </a:solidFill>
              </a:rPr>
              <a:t>equilibrium price and quantity</a:t>
            </a:r>
            <a:r>
              <a:rPr lang="en-US" sz="2400" dirty="0">
                <a:solidFill>
                  <a:schemeClr val="bg1"/>
                </a:solidFill>
              </a:rPr>
              <a:t> occurs at the point where the demand and supply curves cross.</a:t>
            </a:r>
          </a:p>
        </p:txBody>
      </p:sp>
    </p:spTree>
    <p:extLst>
      <p:ext uri="{BB962C8B-B14F-4D97-AF65-F5344CB8AC3E}">
        <p14:creationId xmlns:p14="http://schemas.microsoft.com/office/powerpoint/2010/main" val="414356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The demand curve in the market for milk is described by the equation </a:t>
            </a:r>
            <a:r>
              <a:rPr lang="en-US" sz="2400" i="1" dirty="0">
                <a:solidFill>
                  <a:schemeClr val="bg1"/>
                </a:solidFill>
              </a:rPr>
              <a:t>Q</a:t>
            </a:r>
            <a:r>
              <a:rPr lang="en-US" sz="2400" dirty="0">
                <a:solidFill>
                  <a:schemeClr val="bg1"/>
                </a:solidFill>
              </a:rPr>
              <a:t> </a:t>
            </a:r>
            <a:r>
              <a:rPr lang="en-US" sz="2400" baseline="-25000" dirty="0">
                <a:solidFill>
                  <a:schemeClr val="bg1"/>
                </a:solidFill>
              </a:rPr>
              <a:t>d</a:t>
            </a:r>
            <a:r>
              <a:rPr lang="en-US" sz="2400" dirty="0">
                <a:solidFill>
                  <a:schemeClr val="bg1"/>
                </a:solidFill>
              </a:rPr>
              <a:t> = 360 − 30</a:t>
            </a:r>
            <a:r>
              <a:rPr lang="en-US" sz="2400" i="1" dirty="0">
                <a:solidFill>
                  <a:schemeClr val="bg1"/>
                </a:solidFill>
              </a:rPr>
              <a:t>P</a:t>
            </a:r>
            <a:r>
              <a:rPr lang="en-US" sz="2400" dirty="0">
                <a:solidFill>
                  <a:schemeClr val="bg1"/>
                </a:solidFill>
              </a:rPr>
              <a:t>, and the supply curve is described by the equation </a:t>
            </a:r>
            <a:r>
              <a:rPr lang="en-US" sz="2400" i="1" dirty="0">
                <a:solidFill>
                  <a:schemeClr val="bg1"/>
                </a:solidFill>
              </a:rPr>
              <a:t>Q</a:t>
            </a:r>
            <a:r>
              <a:rPr lang="en-US" sz="2400" dirty="0">
                <a:solidFill>
                  <a:schemeClr val="bg1"/>
                </a:solidFill>
              </a:rPr>
              <a:t> </a:t>
            </a:r>
            <a:r>
              <a:rPr lang="en-US" sz="2400" baseline="-25000" dirty="0">
                <a:solidFill>
                  <a:schemeClr val="bg1"/>
                </a:solidFill>
              </a:rPr>
              <a:t>s</a:t>
            </a:r>
            <a:r>
              <a:rPr lang="en-US" sz="2400" dirty="0">
                <a:solidFill>
                  <a:schemeClr val="bg1"/>
                </a:solidFill>
              </a:rPr>
              <a:t> = 168 + 18</a:t>
            </a:r>
            <a:r>
              <a:rPr lang="en-US" sz="2400" i="1" dirty="0">
                <a:solidFill>
                  <a:schemeClr val="bg1"/>
                </a:solidFill>
              </a:rPr>
              <a:t>P</a:t>
            </a:r>
            <a:r>
              <a:rPr lang="en-US" sz="2400" dirty="0">
                <a:solidFill>
                  <a:schemeClr val="bg1"/>
                </a:solidFill>
              </a:rPr>
              <a:t>, where </a:t>
            </a:r>
            <a:r>
              <a:rPr lang="en-US" sz="2400" i="1" dirty="0">
                <a:solidFill>
                  <a:schemeClr val="bg1"/>
                </a:solidFill>
              </a:rPr>
              <a:t>P</a:t>
            </a:r>
            <a:r>
              <a:rPr lang="en-US" sz="2400" dirty="0">
                <a:solidFill>
                  <a:schemeClr val="bg1"/>
                </a:solidFill>
              </a:rPr>
              <a:t> is the price in dollars and </a:t>
            </a:r>
            <a:r>
              <a:rPr lang="en-US" sz="2400" i="1" dirty="0">
                <a:solidFill>
                  <a:schemeClr val="bg1"/>
                </a:solidFill>
              </a:rPr>
              <a:t>Q</a:t>
            </a:r>
            <a:r>
              <a:rPr lang="en-US" sz="2400" b="1" dirty="0">
                <a:solidFill>
                  <a:schemeClr val="bg1"/>
                </a:solidFill>
              </a:rPr>
              <a:t> </a:t>
            </a:r>
            <a:r>
              <a:rPr lang="en-US" sz="2400" dirty="0">
                <a:solidFill>
                  <a:schemeClr val="bg1"/>
                </a:solidFill>
              </a:rPr>
              <a:t>is the number of gallons of milk.</a:t>
            </a:r>
          </a:p>
          <a:p>
            <a:pPr algn="ctr"/>
            <a:endParaRPr lang="en-US" sz="2400" dirty="0">
              <a:solidFill>
                <a:schemeClr val="bg1"/>
              </a:solidFill>
            </a:endParaRPr>
          </a:p>
          <a:p>
            <a:pPr algn="ctr"/>
            <a:r>
              <a:rPr lang="en-US" sz="2400" dirty="0">
                <a:solidFill>
                  <a:schemeClr val="bg1"/>
                </a:solidFill>
              </a:rPr>
              <a:t>Calculate the equilibrium price in this market.</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785652"/>
          </a:xfrm>
          <a:prstGeom prst="rect">
            <a:avLst/>
          </a:prstGeom>
          <a:noFill/>
        </p:spPr>
        <p:txBody>
          <a:bodyPr wrap="square" rtlCol="0">
            <a:spAutoFit/>
          </a:bodyPr>
          <a:lstStyle/>
          <a:p>
            <a:pPr algn="ctr"/>
            <a:r>
              <a:rPr lang="en-US" sz="2400" dirty="0">
                <a:solidFill>
                  <a:schemeClr val="bg1"/>
                </a:solidFill>
              </a:rPr>
              <a:t>To calculate equilibrium price, set the supply and demand equations equal to one another and solve for </a:t>
            </a:r>
            <a:r>
              <a:rPr lang="en-US" sz="2400" i="1" dirty="0">
                <a:solidFill>
                  <a:schemeClr val="bg1"/>
                </a:solidFill>
              </a:rPr>
              <a:t>P</a:t>
            </a:r>
            <a:r>
              <a:rPr lang="en-US" sz="2400" dirty="0">
                <a:solidFill>
                  <a:schemeClr val="bg1"/>
                </a:solidFill>
              </a:rPr>
              <a:t>:</a:t>
            </a:r>
          </a:p>
          <a:p>
            <a:pPr algn="ctr"/>
            <a:endParaRPr lang="en-US" sz="2400" dirty="0">
              <a:solidFill>
                <a:schemeClr val="bg1"/>
              </a:solidFill>
            </a:endParaRPr>
          </a:p>
          <a:p>
            <a:pPr algn="ctr"/>
            <a:r>
              <a:rPr lang="en-US" sz="2400" dirty="0">
                <a:solidFill>
                  <a:schemeClr val="bg1"/>
                </a:solidFill>
              </a:rPr>
              <a:t>360 − 30</a:t>
            </a:r>
            <a:r>
              <a:rPr lang="en-US" sz="2400" i="1" dirty="0">
                <a:solidFill>
                  <a:schemeClr val="bg1"/>
                </a:solidFill>
              </a:rPr>
              <a:t>P </a:t>
            </a:r>
            <a:r>
              <a:rPr lang="en-US" sz="2400" dirty="0">
                <a:solidFill>
                  <a:schemeClr val="bg1"/>
                </a:solidFill>
              </a:rPr>
              <a:t>= 168 + 18</a:t>
            </a:r>
            <a:r>
              <a:rPr lang="en-US" sz="2400" i="1" dirty="0">
                <a:solidFill>
                  <a:schemeClr val="bg1"/>
                </a:solidFill>
              </a:rPr>
              <a:t>P</a:t>
            </a:r>
          </a:p>
          <a:p>
            <a:pPr algn="ctr"/>
            <a:endParaRPr lang="en-US" sz="2400" i="1" dirty="0">
              <a:solidFill>
                <a:schemeClr val="bg1"/>
              </a:solidFill>
            </a:endParaRPr>
          </a:p>
          <a:p>
            <a:pPr algn="ctr"/>
            <a:r>
              <a:rPr lang="en-US" sz="2400" dirty="0">
                <a:solidFill>
                  <a:schemeClr val="bg1"/>
                </a:solidFill>
              </a:rPr>
              <a:t>360 = 168 + 48</a:t>
            </a:r>
            <a:r>
              <a:rPr lang="en-US" sz="2400" i="1" dirty="0">
                <a:solidFill>
                  <a:schemeClr val="bg1"/>
                </a:solidFill>
              </a:rPr>
              <a:t>P</a:t>
            </a:r>
            <a:endParaRPr lang="en-US" sz="2400" dirty="0">
              <a:solidFill>
                <a:schemeClr val="bg1"/>
              </a:solidFill>
            </a:endParaRPr>
          </a:p>
          <a:p>
            <a:pPr algn="ctr"/>
            <a:endParaRPr lang="en-US" sz="2400" dirty="0">
              <a:solidFill>
                <a:schemeClr val="bg1"/>
              </a:solidFill>
            </a:endParaRPr>
          </a:p>
          <a:p>
            <a:pPr algn="ctr"/>
            <a:r>
              <a:rPr lang="en-US" sz="2400" dirty="0">
                <a:solidFill>
                  <a:schemeClr val="bg1"/>
                </a:solidFill>
              </a:rPr>
              <a:t>192 = 48</a:t>
            </a:r>
            <a:r>
              <a:rPr lang="en-US" sz="2400" i="1" dirty="0">
                <a:solidFill>
                  <a:schemeClr val="bg1"/>
                </a:solidFill>
              </a:rPr>
              <a:t>P</a:t>
            </a:r>
          </a:p>
          <a:p>
            <a:pPr algn="ctr"/>
            <a:endParaRPr lang="en-US" sz="2400" i="1" dirty="0">
              <a:solidFill>
                <a:schemeClr val="bg1"/>
              </a:solidFill>
            </a:endParaRPr>
          </a:p>
          <a:p>
            <a:pPr algn="ctr"/>
            <a:r>
              <a:rPr lang="en-US" sz="2400" i="1" dirty="0">
                <a:solidFill>
                  <a:schemeClr val="bg1"/>
                </a:solidFill>
              </a:rPr>
              <a:t>P </a:t>
            </a:r>
            <a:r>
              <a:rPr lang="en-US" sz="2400" dirty="0">
                <a:solidFill>
                  <a:schemeClr val="bg1"/>
                </a:solidFill>
              </a:rPr>
              <a:t>= 4</a:t>
            </a:r>
          </a:p>
        </p:txBody>
      </p:sp>
    </p:spTree>
    <p:extLst>
      <p:ext uri="{BB962C8B-B14F-4D97-AF65-F5344CB8AC3E}">
        <p14:creationId xmlns:p14="http://schemas.microsoft.com/office/powerpoint/2010/main" val="33585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n above-equilibrium price (or surplus) at $3.80 with 500 millions of gallons in demand and 680 millions of gallons in supply.">
            <a:extLst>
              <a:ext uri="{FF2B5EF4-FFF2-40B4-BE49-F238E27FC236}">
                <a16:creationId xmlns:a16="http://schemas.microsoft.com/office/drawing/2014/main" id="{1E46DDAF-99D6-F8CC-69BA-9FC0F5690B2E}"/>
              </a:ext>
            </a:extLst>
          </p:cNvPr>
          <p:cNvPicPr>
            <a:picLocks noChangeAspect="1"/>
          </p:cNvPicPr>
          <p:nvPr/>
        </p:nvPicPr>
        <p:blipFill>
          <a:blip r:embed="rId3"/>
          <a:stretch>
            <a:fillRect/>
          </a:stretch>
        </p:blipFill>
        <p:spPr>
          <a:xfrm>
            <a:off x="2899916" y="1383374"/>
            <a:ext cx="6392167" cy="4877481"/>
          </a:xfrm>
          <a:prstGeom prst="rect">
            <a:avLst/>
          </a:prstGeom>
        </p:spPr>
      </p:pic>
    </p:spTree>
    <p:extLst>
      <p:ext uri="{BB962C8B-B14F-4D97-AF65-F5344CB8AC3E}">
        <p14:creationId xmlns:p14="http://schemas.microsoft.com/office/powerpoint/2010/main" val="728036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 below-equilibrium price (or shortage) at $3.20 with 550 millions of gallons in supply and 700 millions of gallons in demand.">
            <a:extLst>
              <a:ext uri="{FF2B5EF4-FFF2-40B4-BE49-F238E27FC236}">
                <a16:creationId xmlns:a16="http://schemas.microsoft.com/office/drawing/2014/main" id="{F97928FB-CBED-5E9E-6CC3-8F057CEA8048}"/>
              </a:ext>
            </a:extLst>
          </p:cNvPr>
          <p:cNvPicPr>
            <a:picLocks noChangeAspect="1"/>
          </p:cNvPicPr>
          <p:nvPr/>
        </p:nvPicPr>
        <p:blipFill>
          <a:blip r:embed="rId3"/>
          <a:stretch>
            <a:fillRect/>
          </a:stretch>
        </p:blipFill>
        <p:spPr>
          <a:xfrm>
            <a:off x="2818942" y="1302598"/>
            <a:ext cx="6554115" cy="4763165"/>
          </a:xfrm>
          <a:prstGeom prst="rect">
            <a:avLst/>
          </a:prstGeom>
        </p:spPr>
      </p:pic>
    </p:spTree>
    <p:extLst>
      <p:ext uri="{BB962C8B-B14F-4D97-AF65-F5344CB8AC3E}">
        <p14:creationId xmlns:p14="http://schemas.microsoft.com/office/powerpoint/2010/main" val="2109177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Portrait of Adam Smith">
            <a:extLst>
              <a:ext uri="{FF2B5EF4-FFF2-40B4-BE49-F238E27FC236}">
                <a16:creationId xmlns:a16="http://schemas.microsoft.com/office/drawing/2014/main" id="{DEA7D6B0-EB82-4C5F-8372-3769FC3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8" y="1664142"/>
            <a:ext cx="2365273" cy="3529715"/>
          </a:xfrm>
          <a:prstGeom prst="rect">
            <a:avLst/>
          </a:prstGeom>
        </p:spPr>
      </p:pic>
      <p:sp>
        <p:nvSpPr>
          <p:cNvPr id="2" name="Rectangle 1">
            <a:extLst>
              <a:ext uri="{FF2B5EF4-FFF2-40B4-BE49-F238E27FC236}">
                <a16:creationId xmlns:a16="http://schemas.microsoft.com/office/drawing/2014/main" id="{5669663D-A84F-4D6E-82A7-C1FC74C6F23F}"/>
              </a:ext>
            </a:extLst>
          </p:cNvPr>
          <p:cNvSpPr/>
          <p:nvPr/>
        </p:nvSpPr>
        <p:spPr>
          <a:xfrm>
            <a:off x="4815970" y="2890390"/>
            <a:ext cx="4888468" cy="1077218"/>
          </a:xfrm>
          <a:prstGeom prst="rect">
            <a:avLst/>
          </a:prstGeom>
          <a:solidFill>
            <a:srgbClr val="5A7E83"/>
          </a:solidFill>
        </p:spPr>
        <p:txBody>
          <a:bodyPr wrap="square">
            <a:spAutoFit/>
          </a:bodyPr>
          <a:lstStyle/>
          <a:p>
            <a:r>
              <a:rPr lang="en-US" sz="3200" dirty="0">
                <a:solidFill>
                  <a:schemeClr val="bg1"/>
                </a:solidFill>
              </a:rPr>
              <a:t>The Invisible Hand takes the market back to equilibrium!</a:t>
            </a:r>
          </a:p>
        </p:txBody>
      </p:sp>
    </p:spTree>
    <p:extLst>
      <p:ext uri="{BB962C8B-B14F-4D97-AF65-F5344CB8AC3E}">
        <p14:creationId xmlns:p14="http://schemas.microsoft.com/office/powerpoint/2010/main" val="19845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oup of people playing football">
            <a:extLst>
              <a:ext uri="{FF2B5EF4-FFF2-40B4-BE49-F238E27FC236}">
                <a16:creationId xmlns:a16="http://schemas.microsoft.com/office/drawing/2014/main" id="{105D66D6-7DAD-43BC-B900-994A913C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524" y="1383374"/>
            <a:ext cx="5190942" cy="3460628"/>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1" y="5058372"/>
            <a:ext cx="7998448" cy="1323439"/>
          </a:xfrm>
          <a:prstGeom prst="rect">
            <a:avLst/>
          </a:prstGeom>
          <a:solidFill>
            <a:srgbClr val="627981"/>
          </a:solidFill>
        </p:spPr>
        <p:txBody>
          <a:bodyPr wrap="square" rtlCol="0">
            <a:spAutoFit/>
          </a:bodyPr>
          <a:lstStyle/>
          <a:p>
            <a:pPr algn="ctr"/>
            <a:r>
              <a:rPr lang="en-US" sz="20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demand/supply schedule is a table that shows the quantity demanded/quantity supplied at different prices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demand/supply curve shows the relationship between quantity demanded/quantity supplied and price in a given market on a graph.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equilibrium price and equilibrium quantity occur where the supply and demand curves cross and quantity demanded equals quantity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quantity supplied exceeds quantity demanded, a surplus occurs, and when quantity demanded exceeds quantity supplied, a shortage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pressures, or the "invisible hand," will push the price toward the equilibrium level when an economic imbalance occurs.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0576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79440" y="2214037"/>
            <a:ext cx="97157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Shifts in Demand and Supply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1640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54714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Ceteris Paribus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demand/supply curve shows the relationship between two variables, assuming ceteris paribus">
            <a:extLst>
              <a:ext uri="{FF2B5EF4-FFF2-40B4-BE49-F238E27FC236}">
                <a16:creationId xmlns:a16="http://schemas.microsoft.com/office/drawing/2014/main" id="{F478F3DB-7E82-D673-90AB-C89B1ADF4C0A}"/>
              </a:ext>
            </a:extLst>
          </p:cNvPr>
          <p:cNvGrpSpPr/>
          <p:nvPr/>
        </p:nvGrpSpPr>
        <p:grpSpPr>
          <a:xfrm>
            <a:off x="1418734" y="1926513"/>
            <a:ext cx="3915069" cy="1308523"/>
            <a:chOff x="1418734" y="1926513"/>
            <a:chExt cx="3915069" cy="1308523"/>
          </a:xfrm>
        </p:grpSpPr>
        <p:sp>
          <p:nvSpPr>
            <p:cNvPr id="4" name="Rectangle 3">
              <a:extLst>
                <a:ext uri="{FF2B5EF4-FFF2-40B4-BE49-F238E27FC236}">
                  <a16:creationId xmlns:a16="http://schemas.microsoft.com/office/drawing/2014/main" id="{0BDD722B-4609-44F4-B739-50B3F91AFE78}"/>
                </a:ext>
              </a:extLst>
            </p:cNvPr>
            <p:cNvSpPr/>
            <p:nvPr/>
          </p:nvSpPr>
          <p:spPr>
            <a:xfrm>
              <a:off x="1418734" y="1926513"/>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C77CB0D-EC95-4EDB-BAB1-87E1F15DFBE4}"/>
                </a:ext>
              </a:extLst>
            </p:cNvPr>
            <p:cNvSpPr txBox="1"/>
            <p:nvPr/>
          </p:nvSpPr>
          <p:spPr>
            <a:xfrm>
              <a:off x="1479159" y="2072942"/>
              <a:ext cx="3794218" cy="1015663"/>
            </a:xfrm>
            <a:prstGeom prst="rect">
              <a:avLst/>
            </a:prstGeom>
            <a:noFill/>
          </p:spPr>
          <p:txBody>
            <a:bodyPr wrap="square" rtlCol="0">
              <a:spAutoFit/>
            </a:bodyPr>
            <a:lstStyle/>
            <a:p>
              <a:pPr algn="ctr"/>
              <a:r>
                <a:rPr lang="en-US" sz="2000" dirty="0">
                  <a:solidFill>
                    <a:schemeClr val="bg1"/>
                  </a:solidFill>
                </a:rPr>
                <a:t>A demand/supply curve shows the relationship between two variables, assuming </a:t>
              </a:r>
              <a:r>
                <a:rPr lang="en-US" sz="2000" i="1" dirty="0">
                  <a:solidFill>
                    <a:schemeClr val="bg1"/>
                  </a:solidFill>
                </a:rPr>
                <a:t>ceteris paribus</a:t>
              </a:r>
            </a:p>
          </p:txBody>
        </p:sp>
      </p:grpSp>
      <p:grpSp>
        <p:nvGrpSpPr>
          <p:cNvPr id="8" name="Group 7" descr="Ceteris Paribus &quot;other things being equal&quot;">
            <a:extLst>
              <a:ext uri="{FF2B5EF4-FFF2-40B4-BE49-F238E27FC236}">
                <a16:creationId xmlns:a16="http://schemas.microsoft.com/office/drawing/2014/main" id="{E11D2029-D8F9-0C90-CB41-A198D8B573C0}"/>
              </a:ext>
            </a:extLst>
          </p:cNvPr>
          <p:cNvGrpSpPr/>
          <p:nvPr/>
        </p:nvGrpSpPr>
        <p:grpSpPr>
          <a:xfrm>
            <a:off x="1363537" y="3708382"/>
            <a:ext cx="4025461" cy="1308523"/>
            <a:chOff x="1363537" y="3708382"/>
            <a:chExt cx="4025461" cy="1308523"/>
          </a:xfrm>
        </p:grpSpPr>
        <p:sp>
          <p:nvSpPr>
            <p:cNvPr id="14" name="Rectangle 13">
              <a:extLst>
                <a:ext uri="{FF2B5EF4-FFF2-40B4-BE49-F238E27FC236}">
                  <a16:creationId xmlns:a16="http://schemas.microsoft.com/office/drawing/2014/main" id="{31E71625-7B0F-4A3E-BD6B-D828CEC85A57}"/>
                </a:ext>
              </a:extLst>
            </p:cNvPr>
            <p:cNvSpPr/>
            <p:nvPr/>
          </p:nvSpPr>
          <p:spPr>
            <a:xfrm>
              <a:off x="1418734" y="3708382"/>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C978080-9CEC-496D-8590-D64E875C1BEE}"/>
                </a:ext>
              </a:extLst>
            </p:cNvPr>
            <p:cNvSpPr/>
            <p:nvPr/>
          </p:nvSpPr>
          <p:spPr>
            <a:xfrm>
              <a:off x="1707542" y="3708382"/>
              <a:ext cx="3337452" cy="707886"/>
            </a:xfrm>
            <a:prstGeom prst="rect">
              <a:avLst/>
            </a:prstGeom>
          </p:spPr>
          <p:txBody>
            <a:bodyPr wrap="none">
              <a:spAutoFit/>
            </a:bodyPr>
            <a:lstStyle/>
            <a:p>
              <a:r>
                <a:rPr lang="en-US" sz="4000" b="1" i="1" dirty="0">
                  <a:solidFill>
                    <a:schemeClr val="bg1"/>
                  </a:solidFill>
                </a:rPr>
                <a:t>Ceteris Paribus</a:t>
              </a:r>
            </a:p>
          </p:txBody>
        </p:sp>
        <p:sp>
          <p:nvSpPr>
            <p:cNvPr id="3" name="Rectangle 2">
              <a:extLst>
                <a:ext uri="{FF2B5EF4-FFF2-40B4-BE49-F238E27FC236}">
                  <a16:creationId xmlns:a16="http://schemas.microsoft.com/office/drawing/2014/main" id="{4EC52DA9-8429-4F80-8A04-4B405690FC01}"/>
                </a:ext>
              </a:extLst>
            </p:cNvPr>
            <p:cNvSpPr/>
            <p:nvPr/>
          </p:nvSpPr>
          <p:spPr>
            <a:xfrm>
              <a:off x="1363537" y="4362643"/>
              <a:ext cx="4025461" cy="523220"/>
            </a:xfrm>
            <a:prstGeom prst="rect">
              <a:avLst/>
            </a:prstGeom>
          </p:spPr>
          <p:txBody>
            <a:bodyPr wrap="none">
              <a:spAutoFit/>
            </a:bodyPr>
            <a:lstStyle/>
            <a:p>
              <a:r>
                <a:rPr lang="en-US" sz="2800" dirty="0">
                  <a:solidFill>
                    <a:schemeClr val="bg1"/>
                  </a:solidFill>
                </a:rPr>
                <a:t>"other things being equal"</a:t>
              </a:r>
            </a:p>
          </p:txBody>
        </p:sp>
      </p:grpSp>
      <p:pic>
        <p:nvPicPr>
          <p:cNvPr id="5" name="Picture 4" descr="The graph shows the demand and supply for gasoline where the two curves intersect at the point of equilibrium.">
            <a:extLst>
              <a:ext uri="{FF2B5EF4-FFF2-40B4-BE49-F238E27FC236}">
                <a16:creationId xmlns:a16="http://schemas.microsoft.com/office/drawing/2014/main" id="{740880FD-501F-45CD-CCA9-210B30878CC5}"/>
              </a:ext>
            </a:extLst>
          </p:cNvPr>
          <p:cNvPicPr>
            <a:picLocks noChangeAspect="1"/>
          </p:cNvPicPr>
          <p:nvPr/>
        </p:nvPicPr>
        <p:blipFill>
          <a:blip r:embed="rId3"/>
          <a:stretch>
            <a:fillRect/>
          </a:stretch>
        </p:blipFill>
        <p:spPr>
          <a:xfrm>
            <a:off x="5562185" y="1772206"/>
            <a:ext cx="5672592" cy="387235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Demand is defined as the amount of some product a consumer is willing and able to purchase at each price.</a:t>
            </a:r>
            <a:endParaRPr lang="en-US" sz="2000" dirty="0"/>
          </a:p>
        </p:txBody>
      </p:sp>
      <p:grpSp>
        <p:nvGrpSpPr>
          <p:cNvPr id="2" name="Group 1" descr="Changes in Income">
            <a:extLst>
              <a:ext uri="{FF2B5EF4-FFF2-40B4-BE49-F238E27FC236}">
                <a16:creationId xmlns:a16="http://schemas.microsoft.com/office/drawing/2014/main" id="{DD13A8AD-7EE2-9721-D13A-9C02AC3CC448}"/>
              </a:ext>
            </a:extLst>
          </p:cNvPr>
          <p:cNvGrpSpPr/>
          <p:nvPr/>
        </p:nvGrpSpPr>
        <p:grpSpPr>
          <a:xfrm>
            <a:off x="1883045" y="2534387"/>
            <a:ext cx="2626166" cy="1942744"/>
            <a:chOff x="1883045" y="2534387"/>
            <a:chExt cx="2626166" cy="1942744"/>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BE7ABB1-B9C0-49FF-AF3D-6B53566D2E16}"/>
                </a:ext>
              </a:extLst>
            </p:cNvPr>
            <p:cNvSpPr txBox="1"/>
            <p:nvPr/>
          </p:nvSpPr>
          <p:spPr>
            <a:xfrm>
              <a:off x="2363871" y="2743288"/>
              <a:ext cx="1664514"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Changes in Income</a:t>
              </a:r>
            </a:p>
          </p:txBody>
        </p:sp>
      </p:grpSp>
      <p:grpSp>
        <p:nvGrpSpPr>
          <p:cNvPr id="5" name="Group 4" descr="Changes in Tastes and Preferences">
            <a:extLst>
              <a:ext uri="{FF2B5EF4-FFF2-40B4-BE49-F238E27FC236}">
                <a16:creationId xmlns:a16="http://schemas.microsoft.com/office/drawing/2014/main" id="{F303229D-C408-6579-13C6-EC9F230145A7}"/>
              </a:ext>
            </a:extLst>
          </p:cNvPr>
          <p:cNvGrpSpPr/>
          <p:nvPr/>
        </p:nvGrpSpPr>
        <p:grpSpPr>
          <a:xfrm>
            <a:off x="4784774" y="2460331"/>
            <a:ext cx="2626166" cy="2016800"/>
            <a:chOff x="4784774" y="2460331"/>
            <a:chExt cx="2626166" cy="2016800"/>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460331"/>
              <a:ext cx="2066431"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Tastes and Preferences </a:t>
              </a:r>
            </a:p>
          </p:txBody>
        </p:sp>
      </p:grpSp>
      <p:grpSp>
        <p:nvGrpSpPr>
          <p:cNvPr id="6" name="Group 5" descr="Changes in Population Composition">
            <a:extLst>
              <a:ext uri="{FF2B5EF4-FFF2-40B4-BE49-F238E27FC236}">
                <a16:creationId xmlns:a16="http://schemas.microsoft.com/office/drawing/2014/main" id="{CEB83E76-9872-B824-E960-ADC7E262C856}"/>
              </a:ext>
            </a:extLst>
          </p:cNvPr>
          <p:cNvGrpSpPr/>
          <p:nvPr/>
        </p:nvGrpSpPr>
        <p:grpSpPr>
          <a:xfrm>
            <a:off x="7684647" y="2420122"/>
            <a:ext cx="2626166" cy="2057009"/>
            <a:chOff x="7684647" y="2420122"/>
            <a:chExt cx="2626166" cy="2057009"/>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420122"/>
              <a:ext cx="246834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Population Composition</a:t>
              </a:r>
            </a:p>
          </p:txBody>
        </p:sp>
      </p:grpSp>
      <p:grpSp>
        <p:nvGrpSpPr>
          <p:cNvPr id="7" name="Group 6" descr="Change in the Price of a Substitute">
            <a:extLst>
              <a:ext uri="{FF2B5EF4-FFF2-40B4-BE49-F238E27FC236}">
                <a16:creationId xmlns:a16="http://schemas.microsoft.com/office/drawing/2014/main" id="{55359F7A-2974-BC4B-4A12-8CD41EC6390E}"/>
              </a:ext>
            </a:extLst>
          </p:cNvPr>
          <p:cNvGrpSpPr/>
          <p:nvPr/>
        </p:nvGrpSpPr>
        <p:grpSpPr>
          <a:xfrm>
            <a:off x="1883045" y="4645566"/>
            <a:ext cx="2626166" cy="2045898"/>
            <a:chOff x="1883045" y="4645566"/>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1883045"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221FDE9-331A-42A2-8147-451AD70FBD23}"/>
                </a:ext>
              </a:extLst>
            </p:cNvPr>
            <p:cNvSpPr txBox="1"/>
            <p:nvPr/>
          </p:nvSpPr>
          <p:spPr>
            <a:xfrm>
              <a:off x="2082878" y="4645566"/>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Substitute</a:t>
              </a:r>
            </a:p>
          </p:txBody>
        </p:sp>
      </p:grpSp>
      <p:grpSp>
        <p:nvGrpSpPr>
          <p:cNvPr id="9" name="Group 8" descr="Change in the Price of a Complement">
            <a:extLst>
              <a:ext uri="{FF2B5EF4-FFF2-40B4-BE49-F238E27FC236}">
                <a16:creationId xmlns:a16="http://schemas.microsoft.com/office/drawing/2014/main" id="{32C629AF-C84B-D156-0F19-9CA1F584875A}"/>
              </a:ext>
            </a:extLst>
          </p:cNvPr>
          <p:cNvGrpSpPr/>
          <p:nvPr/>
        </p:nvGrpSpPr>
        <p:grpSpPr>
          <a:xfrm>
            <a:off x="4786888" y="4645567"/>
            <a:ext cx="2626166" cy="2045897"/>
            <a:chOff x="4786888" y="4645567"/>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4786888"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16192E4-2A55-4D46-A3B3-4AE086FAB7FF}"/>
                </a:ext>
              </a:extLst>
            </p:cNvPr>
            <p:cNvSpPr txBox="1"/>
            <p:nvPr/>
          </p:nvSpPr>
          <p:spPr>
            <a:xfrm>
              <a:off x="4978804" y="4645567"/>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Complement</a:t>
              </a:r>
            </a:p>
          </p:txBody>
        </p:sp>
      </p:grpSp>
      <p:grpSp>
        <p:nvGrpSpPr>
          <p:cNvPr id="10" name="Group 9" descr="Changes in Future Expectations">
            <a:extLst>
              <a:ext uri="{FF2B5EF4-FFF2-40B4-BE49-F238E27FC236}">
                <a16:creationId xmlns:a16="http://schemas.microsoft.com/office/drawing/2014/main" id="{E3EED52B-4AE3-3E69-7C16-0D3332F45B6C}"/>
              </a:ext>
            </a:extLst>
          </p:cNvPr>
          <p:cNvGrpSpPr/>
          <p:nvPr/>
        </p:nvGrpSpPr>
        <p:grpSpPr>
          <a:xfrm>
            <a:off x="7684647" y="4633755"/>
            <a:ext cx="2626166" cy="2065730"/>
            <a:chOff x="7684647" y="4633755"/>
            <a:chExt cx="2626166" cy="2065730"/>
          </a:xfrm>
        </p:grpSpPr>
        <p:sp>
          <p:nvSpPr>
            <p:cNvPr id="30" name="Rectangle 29">
              <a:extLst>
                <a:ext uri="{FF2B5EF4-FFF2-40B4-BE49-F238E27FC236}">
                  <a16:creationId xmlns:a16="http://schemas.microsoft.com/office/drawing/2014/main" id="{473C817D-AA7D-4D75-8B8B-63E38D005131}"/>
                </a:ext>
              </a:extLst>
            </p:cNvPr>
            <p:cNvSpPr/>
            <p:nvPr/>
          </p:nvSpPr>
          <p:spPr>
            <a:xfrm>
              <a:off x="7684647" y="4747279"/>
              <a:ext cx="2626166" cy="19522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D2B7A0B-D880-4C7E-A211-1F09C98327B9}"/>
                </a:ext>
              </a:extLst>
            </p:cNvPr>
            <p:cNvSpPr txBox="1"/>
            <p:nvPr/>
          </p:nvSpPr>
          <p:spPr>
            <a:xfrm>
              <a:off x="7684647" y="4633755"/>
              <a:ext cx="262616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Future Expectations</a:t>
              </a:r>
            </a:p>
          </p:txBody>
        </p:sp>
      </p:grpSp>
    </p:spTree>
    <p:extLst>
      <p:ext uri="{BB962C8B-B14F-4D97-AF65-F5344CB8AC3E}">
        <p14:creationId xmlns:p14="http://schemas.microsoft.com/office/powerpoint/2010/main" val="1479955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4" name="Picture 13" descr="A normal good is one that when an increase in income occurs, demand increases, and there is a rightward shift of the demand curve.">
            <a:extLst>
              <a:ext uri="{FF2B5EF4-FFF2-40B4-BE49-F238E27FC236}">
                <a16:creationId xmlns:a16="http://schemas.microsoft.com/office/drawing/2014/main" id="{2C9D7402-33E8-E38B-51EE-35D73623FA80}"/>
              </a:ext>
            </a:extLst>
          </p:cNvPr>
          <p:cNvPicPr>
            <a:picLocks noChangeAspect="1"/>
          </p:cNvPicPr>
          <p:nvPr/>
        </p:nvPicPr>
        <p:blipFill>
          <a:blip r:embed="rId3"/>
          <a:stretch>
            <a:fillRect/>
          </a:stretch>
        </p:blipFill>
        <p:spPr>
          <a:xfrm>
            <a:off x="1699599" y="1589474"/>
            <a:ext cx="8792802" cy="1038370"/>
          </a:xfrm>
          <a:prstGeom prst="rect">
            <a:avLst/>
          </a:prstGeom>
        </p:spPr>
      </p:pic>
      <p:pic>
        <p:nvPicPr>
          <p:cNvPr id="16" name="Picture 15" descr="An inferior good is one that when an increase in income occurs, demand decreases, and there is a leftward shift of the demand curve.">
            <a:extLst>
              <a:ext uri="{FF2B5EF4-FFF2-40B4-BE49-F238E27FC236}">
                <a16:creationId xmlns:a16="http://schemas.microsoft.com/office/drawing/2014/main" id="{6836891B-0647-1827-9DC2-46ADF3149908}"/>
              </a:ext>
            </a:extLst>
          </p:cNvPr>
          <p:cNvPicPr>
            <a:picLocks noChangeAspect="1"/>
          </p:cNvPicPr>
          <p:nvPr/>
        </p:nvPicPr>
        <p:blipFill>
          <a:blip r:embed="rId4"/>
          <a:stretch>
            <a:fillRect/>
          </a:stretch>
        </p:blipFill>
        <p:spPr>
          <a:xfrm>
            <a:off x="1904415" y="2653945"/>
            <a:ext cx="8383170" cy="1133633"/>
          </a:xfrm>
          <a:prstGeom prst="rect">
            <a:avLst/>
          </a:prstGeom>
        </p:spPr>
      </p:pic>
      <p:grpSp>
        <p:nvGrpSpPr>
          <p:cNvPr id="20" name="Group 19" descr="An increase in income increases demand for normal goods and decreases demand for inferior goods.">
            <a:extLst>
              <a:ext uri="{FF2B5EF4-FFF2-40B4-BE49-F238E27FC236}">
                <a16:creationId xmlns:a16="http://schemas.microsoft.com/office/drawing/2014/main" id="{F01B604C-AF9A-4007-86F6-D4411468B3DD}"/>
              </a:ext>
            </a:extLst>
          </p:cNvPr>
          <p:cNvGrpSpPr/>
          <p:nvPr/>
        </p:nvGrpSpPr>
        <p:grpSpPr>
          <a:xfrm>
            <a:off x="2066923" y="410033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49BD45E-84ED-4037-9BD6-CC542E8287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CE1680A9-96D9-4783-A42A-86293A53713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income increases demand for </a:t>
              </a:r>
              <a:r>
                <a:rPr lang="en-US" sz="2000" b="1" dirty="0">
                  <a:solidFill>
                    <a:schemeClr val="bg1"/>
                  </a:solidFill>
                </a:rPr>
                <a:t>normal goods </a:t>
              </a:r>
              <a:r>
                <a:rPr lang="en-US" sz="2000" dirty="0">
                  <a:solidFill>
                    <a:schemeClr val="bg1"/>
                  </a:solidFill>
                </a:rPr>
                <a:t>and decreases demand for </a:t>
              </a:r>
              <a:r>
                <a:rPr lang="en-US" sz="2000" b="1" dirty="0">
                  <a:solidFill>
                    <a:schemeClr val="bg1"/>
                  </a:solidFill>
                </a:rPr>
                <a:t>inferior goods</a:t>
              </a:r>
              <a:r>
                <a:rPr lang="en-US" sz="2000" dirty="0">
                  <a:solidFill>
                    <a:schemeClr val="bg1"/>
                  </a:solidFill>
                </a:rPr>
                <a:t>.</a:t>
              </a:r>
            </a:p>
          </p:txBody>
        </p:sp>
      </p:grpSp>
      <p:grpSp>
        <p:nvGrpSpPr>
          <p:cNvPr id="23" name="Group 22" descr="For example, as incomes rise, many people will buy fewer generic-brand groceries and more name-brand groceries.">
            <a:extLst>
              <a:ext uri="{FF2B5EF4-FFF2-40B4-BE49-F238E27FC236}">
                <a16:creationId xmlns:a16="http://schemas.microsoft.com/office/drawing/2014/main" id="{F1600F43-C616-4CEB-925D-670327627D09}"/>
              </a:ext>
            </a:extLst>
          </p:cNvPr>
          <p:cNvGrpSpPr/>
          <p:nvPr/>
        </p:nvGrpSpPr>
        <p:grpSpPr>
          <a:xfrm>
            <a:off x="2066923" y="502438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39D750B-4540-4016-9B3F-F37644B89B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42139AE-8E21-4910-B854-CF83CE3627A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 incomes rise, many people will buy fewer generic-brand groceries and more name-brand groceries.</a:t>
              </a:r>
            </a:p>
          </p:txBody>
        </p:sp>
      </p:grpSp>
    </p:spTree>
    <p:extLst>
      <p:ext uri="{BB962C8B-B14F-4D97-AF65-F5344CB8AC3E}">
        <p14:creationId xmlns:p14="http://schemas.microsoft.com/office/powerpoint/2010/main" val="565855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Tastes and Preferences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From 1980 to 2021, per-person consumption of chicken in America increased dramatically, while per-person consumption of beef fell.">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1980 to 2021, per-person consumption of chicken in America increased dramatically, while per-person consumption of beef fell.</a:t>
              </a:r>
            </a:p>
          </p:txBody>
        </p:sp>
      </p:grpSp>
      <p:grpSp>
        <p:nvGrpSpPr>
          <p:cNvPr id="19" name="Group 18" descr="Movements in taste change the quantity of a good demanded at every price.">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in taste change the quantity of a good demanded at every price.</a:t>
              </a:r>
            </a:p>
          </p:txBody>
        </p:sp>
      </p:grpSp>
      <p:grpSp>
        <p:nvGrpSpPr>
          <p:cNvPr id="15" name="Group 14" descr="In this case, the demand for chicken would shift rightward, and the demand for beef would shift leftward.">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demand for chicken would shift rightward, and the demand for beef would shift leftward. </a:t>
              </a:r>
            </a:p>
          </p:txBody>
        </p:sp>
      </p:grpSp>
      <p:pic>
        <p:nvPicPr>
          <p:cNvPr id="5" name="Graphic 4">
            <a:extLst>
              <a:ext uri="{FF2B5EF4-FFF2-40B4-BE49-F238E27FC236}">
                <a16:creationId xmlns:a16="http://schemas.microsoft.com/office/drawing/2014/main" id="{499B5D0D-9CD7-4990-A47A-4D1D5FDB34A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8371" y="4611927"/>
            <a:ext cx="1907628" cy="1907628"/>
          </a:xfrm>
          <a:prstGeom prst="rect">
            <a:avLst/>
          </a:prstGeom>
        </p:spPr>
      </p:pic>
      <p:pic>
        <p:nvPicPr>
          <p:cNvPr id="7" name="Graphic 6">
            <a:extLst>
              <a:ext uri="{FF2B5EF4-FFF2-40B4-BE49-F238E27FC236}">
                <a16:creationId xmlns:a16="http://schemas.microsoft.com/office/drawing/2014/main" id="{7FD540F1-92FF-4006-A8EE-1C6E754B7D6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5999" y="4711775"/>
            <a:ext cx="1807780" cy="1807780"/>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Population Composition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ociety with relatively more children will have greater demand for goods and services like tricycles and day care facilities.">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children will have greater demand for goods and services like tricycles and day care facilities. </a:t>
              </a:r>
            </a:p>
          </p:txBody>
        </p:sp>
      </p:grpSp>
      <p:grpSp>
        <p:nvGrpSpPr>
          <p:cNvPr id="19" name="Group 18" descr="A society with relatively more elderly persons has a higher demand for nursing homes and hearing aid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elderly persons has a higher demand for nursing homes and hearing aids.</a:t>
              </a:r>
            </a:p>
          </p:txBody>
        </p:sp>
      </p:grpSp>
      <p:grpSp>
        <p:nvGrpSpPr>
          <p:cNvPr id="15" name="Group 14" descr="Changes in the size of the population can affect the demand for housing and many other goods.">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size of the population can affect the demand for housing and many other goods.</a:t>
              </a:r>
            </a:p>
          </p:txBody>
        </p:sp>
      </p:grpSp>
      <p:grpSp>
        <p:nvGrpSpPr>
          <p:cNvPr id="22" name="Group 21" descr="Each of these changes in demand is shown as a shift in the demand curve because there is a change in some factor other than price.">
            <a:extLst>
              <a:ext uri="{FF2B5EF4-FFF2-40B4-BE49-F238E27FC236}">
                <a16:creationId xmlns:a16="http://schemas.microsoft.com/office/drawing/2014/main" id="{7C0878E0-A84B-416D-AFB4-2855A29898FD}"/>
              </a:ext>
            </a:extLst>
          </p:cNvPr>
          <p:cNvGrpSpPr/>
          <p:nvPr/>
        </p:nvGrpSpPr>
        <p:grpSpPr>
          <a:xfrm>
            <a:off x="2066922" y="435333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94C8DB9-64C7-4F3B-936B-9CFFCA45A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0870355A-44C4-47A3-AFFF-E701A4D3DCD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of these changes in demand is shown as a shift in the demand curve because there is a change in some factor other than price.</a:t>
              </a:r>
            </a:p>
          </p:txBody>
        </p:sp>
      </p:grpSp>
    </p:spTree>
    <p:extLst>
      <p:ext uri="{BB962C8B-B14F-4D97-AF65-F5344CB8AC3E}">
        <p14:creationId xmlns:p14="http://schemas.microsoft.com/office/powerpoint/2010/main" val="4088375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the Prices of Related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ubstitute is a good or service that we can use in place of another good or servi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substitute</a:t>
              </a:r>
              <a:r>
                <a:rPr lang="en-US" sz="2000" dirty="0">
                  <a:solidFill>
                    <a:schemeClr val="bg1"/>
                  </a:solidFill>
                </a:rPr>
                <a:t> is a good or service that we can use in place of another good or service.</a:t>
              </a:r>
            </a:p>
          </p:txBody>
        </p:sp>
      </p:grpSp>
      <p:grpSp>
        <p:nvGrpSpPr>
          <p:cNvPr id="35" name="Group 34" descr="Complements are goods that are often used together so that consumption of one good tends to enhance consumption of the other.">
            <a:extLst>
              <a:ext uri="{FF2B5EF4-FFF2-40B4-BE49-F238E27FC236}">
                <a16:creationId xmlns:a16="http://schemas.microsoft.com/office/drawing/2014/main" id="{9059DC3C-EEDF-421C-9D4B-4EF6C82B6EB9}"/>
              </a:ext>
            </a:extLst>
          </p:cNvPr>
          <p:cNvGrpSpPr/>
          <p:nvPr/>
        </p:nvGrpSpPr>
        <p:grpSpPr>
          <a:xfrm>
            <a:off x="2066922" y="2490500"/>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E2699DCF-4ABC-4837-9423-36CDEBD653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7" name="TextBox 36">
              <a:extLst>
                <a:ext uri="{FF2B5EF4-FFF2-40B4-BE49-F238E27FC236}">
                  <a16:creationId xmlns:a16="http://schemas.microsoft.com/office/drawing/2014/main" id="{B0611207-4309-4433-AFF9-30654460481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Complements</a:t>
              </a:r>
              <a:r>
                <a:rPr lang="en-US" sz="2000" dirty="0">
                  <a:solidFill>
                    <a:schemeClr val="bg1"/>
                  </a:solidFill>
                </a:rPr>
                <a:t> are goods that are often used together so that consumption of one good tends to enhance consumption of the other.</a:t>
              </a:r>
            </a:p>
          </p:txBody>
        </p:sp>
      </p:grpSp>
      <p:pic>
        <p:nvPicPr>
          <p:cNvPr id="1026" name="Picture 2" descr="Graphic that demonstrates the effects when the price of a substitute good or complement good increases.">
            <a:extLst>
              <a:ext uri="{FF2B5EF4-FFF2-40B4-BE49-F238E27FC236}">
                <a16:creationId xmlns:a16="http://schemas.microsoft.com/office/drawing/2014/main" id="{4DE49BAE-9AAC-4520-AE6B-50F16AEAD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706" y="3429000"/>
            <a:ext cx="4572001" cy="304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82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Future Expectations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An incoming hurricane might increase the demand for flashlights and bottled water.">
            <a:extLst>
              <a:ext uri="{FF2B5EF4-FFF2-40B4-BE49-F238E27FC236}">
                <a16:creationId xmlns:a16="http://schemas.microsoft.com/office/drawing/2014/main" id="{F8F5C36B-D3EA-4BA8-8B59-46D709329960}"/>
              </a:ext>
            </a:extLst>
          </p:cNvPr>
          <p:cNvGrpSpPr/>
          <p:nvPr/>
        </p:nvGrpSpPr>
        <p:grpSpPr>
          <a:xfrm>
            <a:off x="2066922" y="15747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4F0154-96C9-42A5-8F7B-15D86931B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24C233-F41B-4A24-9D4A-57145D5DF24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incoming hurricane might increase the demand for flashlights and bottled water.</a:t>
              </a:r>
            </a:p>
          </p:txBody>
        </p:sp>
      </p:grpSp>
      <p:grpSp>
        <p:nvGrpSpPr>
          <p:cNvPr id="21" name="Group 20" descr="If people learn that the price of a good like coffee is likely to rise in the future, they may head to the store to stock up on coffee now.">
            <a:extLst>
              <a:ext uri="{FF2B5EF4-FFF2-40B4-BE49-F238E27FC236}">
                <a16:creationId xmlns:a16="http://schemas.microsoft.com/office/drawing/2014/main" id="{99CF3CDD-9404-47CF-AF7A-3EAA4850D3F9}"/>
              </a:ext>
            </a:extLst>
          </p:cNvPr>
          <p:cNvGrpSpPr/>
          <p:nvPr/>
        </p:nvGrpSpPr>
        <p:grpSpPr>
          <a:xfrm>
            <a:off x="2066922" y="24843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62017EA-4A2D-4D46-826C-6BC6E1A167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8981B9D-3D71-4E8A-8A1E-91EFD5E92FF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people learn that the price of a good like coffee is likely to rise in the future, they may head to the store to stock up on coffee now. </a:t>
              </a:r>
            </a:p>
          </p:txBody>
        </p:sp>
      </p:grpSp>
      <p:grpSp>
        <p:nvGrpSpPr>
          <p:cNvPr id="13" name="Group 12" descr="A shift in demand happens when a change in some economic factor causes a different quantity to be demanded at every price.">
            <a:extLst>
              <a:ext uri="{FF2B5EF4-FFF2-40B4-BE49-F238E27FC236}">
                <a16:creationId xmlns:a16="http://schemas.microsoft.com/office/drawing/2014/main" id="{0910C7B4-1D8D-4546-8D7F-ADB51BAC4116}"/>
              </a:ext>
            </a:extLst>
          </p:cNvPr>
          <p:cNvGrpSpPr/>
          <p:nvPr/>
        </p:nvGrpSpPr>
        <p:grpSpPr>
          <a:xfrm>
            <a:off x="2066922" y="3399995"/>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6D1C9462-9BED-4807-88FB-E19A49C14E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BF50CD92-B8D1-45E8-85D9-3C11B2BB4665}"/>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demand </a:t>
              </a:r>
              <a:r>
                <a:rPr lang="en-US" sz="2000" dirty="0">
                  <a:solidFill>
                    <a:schemeClr val="bg1"/>
                  </a:solidFill>
                </a:rPr>
                <a:t>happens when a change in some economic factor causes a different quantity to be demanded at every price.</a:t>
              </a:r>
            </a:p>
          </p:txBody>
        </p:sp>
      </p:grpSp>
      <p:pic>
        <p:nvPicPr>
          <p:cNvPr id="7" name="Picture 6">
            <a:extLst>
              <a:ext uri="{FF2B5EF4-FFF2-40B4-BE49-F238E27FC236}">
                <a16:creationId xmlns:a16="http://schemas.microsoft.com/office/drawing/2014/main" id="{F229F177-E608-0552-6887-438E98490F6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14099" y="4359432"/>
            <a:ext cx="7163800" cy="2267266"/>
          </a:xfrm>
          <a:prstGeom prst="rect">
            <a:avLst/>
          </a:prstGeom>
        </p:spPr>
      </p:pic>
    </p:spTree>
    <p:extLst>
      <p:ext uri="{BB962C8B-B14F-4D97-AF65-F5344CB8AC3E}">
        <p14:creationId xmlns:p14="http://schemas.microsoft.com/office/powerpoint/2010/main" val="4274677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Supply is defined as the amount of some product a producer is willing and able to supply at each price. </a:t>
            </a:r>
          </a:p>
        </p:txBody>
      </p:sp>
      <p:grpSp>
        <p:nvGrpSpPr>
          <p:cNvPr id="2" name="Group 1" descr="Changes in Conditions for Production">
            <a:extLst>
              <a:ext uri="{FF2B5EF4-FFF2-40B4-BE49-F238E27FC236}">
                <a16:creationId xmlns:a16="http://schemas.microsoft.com/office/drawing/2014/main" id="{ADEBB25F-6DCB-1EAB-3138-CB6417E2133B}"/>
              </a:ext>
            </a:extLst>
          </p:cNvPr>
          <p:cNvGrpSpPr/>
          <p:nvPr/>
        </p:nvGrpSpPr>
        <p:grpSpPr>
          <a:xfrm>
            <a:off x="1722621" y="2420122"/>
            <a:ext cx="2947013" cy="2057009"/>
            <a:chOff x="1722621" y="2420122"/>
            <a:chExt cx="2947013" cy="2057009"/>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BE7ABB1-B9C0-49FF-AF3D-6B53566D2E16}"/>
                </a:ext>
              </a:extLst>
            </p:cNvPr>
            <p:cNvSpPr txBox="1"/>
            <p:nvPr/>
          </p:nvSpPr>
          <p:spPr>
            <a:xfrm>
              <a:off x="1722621" y="2420122"/>
              <a:ext cx="2947013" cy="1964512"/>
            </a:xfrm>
            <a:prstGeom prst="rect">
              <a:avLst/>
            </a:prstGeom>
            <a:noFill/>
          </p:spPr>
          <p:txBody>
            <a:bodyPr wrap="square" rtlCol="0" anchor="ctr">
              <a:spAutoFit/>
            </a:bodyPr>
            <a:lstStyle/>
            <a:p>
              <a:pPr algn="ctr">
                <a:lnSpc>
                  <a:spcPct val="150000"/>
                </a:lnSpc>
              </a:pPr>
              <a:r>
                <a:rPr lang="en-US" sz="2700" dirty="0">
                  <a:solidFill>
                    <a:schemeClr val="bg1"/>
                  </a:solidFill>
                </a:rPr>
                <a:t>Changes in Conditions for Production </a:t>
              </a:r>
            </a:p>
          </p:txBody>
        </p:sp>
      </p:grpSp>
      <p:grpSp>
        <p:nvGrpSpPr>
          <p:cNvPr id="5" name="Group 4" descr="Changes in Input Prices">
            <a:extLst>
              <a:ext uri="{FF2B5EF4-FFF2-40B4-BE49-F238E27FC236}">
                <a16:creationId xmlns:a16="http://schemas.microsoft.com/office/drawing/2014/main" id="{44A38521-288E-5098-D2B3-8F100C76F480}"/>
              </a:ext>
            </a:extLst>
          </p:cNvPr>
          <p:cNvGrpSpPr/>
          <p:nvPr/>
        </p:nvGrpSpPr>
        <p:grpSpPr>
          <a:xfrm>
            <a:off x="4784774" y="2534387"/>
            <a:ext cx="2626166" cy="1942744"/>
            <a:chOff x="4784774" y="2534387"/>
            <a:chExt cx="2626166" cy="1942744"/>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783496"/>
              <a:ext cx="2066431" cy="1318181"/>
            </a:xfrm>
            <a:prstGeom prst="rect">
              <a:avLst/>
            </a:prstGeom>
            <a:noFill/>
          </p:spPr>
          <p:txBody>
            <a:bodyPr wrap="square" rtlCol="0" anchor="ctr">
              <a:spAutoFit/>
            </a:bodyPr>
            <a:lstStyle/>
            <a:p>
              <a:pPr algn="ctr">
                <a:lnSpc>
                  <a:spcPct val="150000"/>
                </a:lnSpc>
              </a:pPr>
              <a:r>
                <a:rPr lang="en-US" sz="2800" dirty="0">
                  <a:solidFill>
                    <a:schemeClr val="bg1"/>
                  </a:solidFill>
                </a:rPr>
                <a:t>Changes in Input Prices</a:t>
              </a:r>
            </a:p>
          </p:txBody>
        </p:sp>
      </p:grpSp>
      <p:grpSp>
        <p:nvGrpSpPr>
          <p:cNvPr id="6" name="Group 5" descr="Technological Change">
            <a:extLst>
              <a:ext uri="{FF2B5EF4-FFF2-40B4-BE49-F238E27FC236}">
                <a16:creationId xmlns:a16="http://schemas.microsoft.com/office/drawing/2014/main" id="{9EB3DC68-FC10-953E-E4A4-93C9ED394E2F}"/>
              </a:ext>
            </a:extLst>
          </p:cNvPr>
          <p:cNvGrpSpPr/>
          <p:nvPr/>
        </p:nvGrpSpPr>
        <p:grpSpPr>
          <a:xfrm>
            <a:off x="7684647" y="2534387"/>
            <a:ext cx="2626166" cy="1942744"/>
            <a:chOff x="7684647" y="2534387"/>
            <a:chExt cx="2626166" cy="1942744"/>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743287"/>
              <a:ext cx="2468346" cy="1318181"/>
            </a:xfrm>
            <a:prstGeom prst="rect">
              <a:avLst/>
            </a:prstGeom>
            <a:noFill/>
          </p:spPr>
          <p:txBody>
            <a:bodyPr wrap="square" rtlCol="0" anchor="ctr">
              <a:spAutoFit/>
            </a:bodyPr>
            <a:lstStyle/>
            <a:p>
              <a:pPr algn="ctr">
                <a:lnSpc>
                  <a:spcPct val="150000"/>
                </a:lnSpc>
              </a:pPr>
              <a:r>
                <a:rPr lang="en-US" sz="2800" dirty="0">
                  <a:solidFill>
                    <a:schemeClr val="bg1"/>
                  </a:solidFill>
                </a:rPr>
                <a:t>Technological Change</a:t>
              </a:r>
            </a:p>
          </p:txBody>
        </p:sp>
      </p:grpSp>
      <p:grpSp>
        <p:nvGrpSpPr>
          <p:cNvPr id="7" name="Group 6" descr="Changes in Regulations, Taxes, etc.">
            <a:extLst>
              <a:ext uri="{FF2B5EF4-FFF2-40B4-BE49-F238E27FC236}">
                <a16:creationId xmlns:a16="http://schemas.microsoft.com/office/drawing/2014/main" id="{47D392BD-32C0-F756-406C-0F1A25A56013}"/>
              </a:ext>
            </a:extLst>
          </p:cNvPr>
          <p:cNvGrpSpPr/>
          <p:nvPr/>
        </p:nvGrpSpPr>
        <p:grpSpPr>
          <a:xfrm>
            <a:off x="3129092" y="4622928"/>
            <a:ext cx="2626166" cy="2045898"/>
            <a:chOff x="3129092" y="4622928"/>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3129092" y="4726082"/>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221FDE9-331A-42A2-8147-451AD70FBD23}"/>
                </a:ext>
              </a:extLst>
            </p:cNvPr>
            <p:cNvSpPr txBox="1"/>
            <p:nvPr/>
          </p:nvSpPr>
          <p:spPr>
            <a:xfrm>
              <a:off x="3328925" y="4622928"/>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Regulations, Taxes, etc.</a:t>
              </a:r>
            </a:p>
          </p:txBody>
        </p:sp>
      </p:grpSp>
      <p:grpSp>
        <p:nvGrpSpPr>
          <p:cNvPr id="9" name="Group 8" descr="Changes in the Number of Sellers">
            <a:extLst>
              <a:ext uri="{FF2B5EF4-FFF2-40B4-BE49-F238E27FC236}">
                <a16:creationId xmlns:a16="http://schemas.microsoft.com/office/drawing/2014/main" id="{FDA1387E-197B-1EDE-2C3B-06BB21213D28}"/>
              </a:ext>
            </a:extLst>
          </p:cNvPr>
          <p:cNvGrpSpPr/>
          <p:nvPr/>
        </p:nvGrpSpPr>
        <p:grpSpPr>
          <a:xfrm>
            <a:off x="6454770" y="4626718"/>
            <a:ext cx="2626166" cy="2045897"/>
            <a:chOff x="6454770" y="4626718"/>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6454770" y="4729871"/>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16192E4-2A55-4D46-A3B3-4AE086FAB7FF}"/>
                </a:ext>
              </a:extLst>
            </p:cNvPr>
            <p:cNvSpPr txBox="1"/>
            <p:nvPr/>
          </p:nvSpPr>
          <p:spPr>
            <a:xfrm>
              <a:off x="6646686" y="4626718"/>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the Number of Sellers</a:t>
              </a:r>
            </a:p>
          </p:txBody>
        </p:sp>
      </p:grpSp>
    </p:spTree>
    <p:extLst>
      <p:ext uri="{BB962C8B-B14F-4D97-AF65-F5344CB8AC3E}">
        <p14:creationId xmlns:p14="http://schemas.microsoft.com/office/powerpoint/2010/main" val="2184169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dam Smith's invisible hand theory states that the market works as if guided by an invisible hand.">
            <a:extLst>
              <a:ext uri="{FF2B5EF4-FFF2-40B4-BE49-F238E27FC236}">
                <a16:creationId xmlns:a16="http://schemas.microsoft.com/office/drawing/2014/main" id="{C94F5CA7-3597-4CB7-92E8-98D7412A8853}"/>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95875B3-6F14-4D0A-8FFF-160ECE5FD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B11331E-2221-404D-9829-CA635C33047C}"/>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Smith's invisible hand theory states that the market works as if guided by an invisible hand.</a:t>
              </a:r>
            </a:p>
          </p:txBody>
        </p:sp>
      </p:grpSp>
      <p:grpSp>
        <p:nvGrpSpPr>
          <p:cNvPr id="33" name="Group 32" descr="Smith wrote that markets, if left alone, are the best and most efficient way of allocating scarce resources.">
            <a:extLst>
              <a:ext uri="{FF2B5EF4-FFF2-40B4-BE49-F238E27FC236}">
                <a16:creationId xmlns:a16="http://schemas.microsoft.com/office/drawing/2014/main" id="{5C27F44D-6BA5-4062-92F8-1EB209A04A0F}"/>
              </a:ext>
            </a:extLst>
          </p:cNvPr>
          <p:cNvGrpSpPr/>
          <p:nvPr/>
        </p:nvGrpSpPr>
        <p:grpSpPr>
          <a:xfrm>
            <a:off x="2066922" y="25702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9B09514-9C58-45A3-B0A2-08F08E450B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7BD7FE2A-F514-4CC3-A5BB-B14443BF42DE}"/>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wrote that markets, if left alone, are the best and most efficient way of allocating scarce resources.</a:t>
              </a:r>
            </a:p>
          </p:txBody>
        </p:sp>
      </p:grpSp>
      <p:grpSp>
        <p:nvGrpSpPr>
          <p:cNvPr id="13" name="Group 12" descr="The interaction of buyers and sellers in a market, each pursuing their own self-interest, leads to the most efficient market outcome.">
            <a:extLst>
              <a:ext uri="{FF2B5EF4-FFF2-40B4-BE49-F238E27FC236}">
                <a16:creationId xmlns:a16="http://schemas.microsoft.com/office/drawing/2014/main" id="{B9645CCB-E367-4EE4-BA7B-E42CF913D799}"/>
              </a:ext>
            </a:extLst>
          </p:cNvPr>
          <p:cNvGrpSpPr/>
          <p:nvPr/>
        </p:nvGrpSpPr>
        <p:grpSpPr>
          <a:xfrm>
            <a:off x="2066922" y="35596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2E452AD-8373-476D-9981-B5DD12893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5FC5E3-A1E4-4FE7-8852-39FBF76E8632}"/>
                </a:ext>
              </a:extLst>
            </p:cNvPr>
            <p:cNvSpPr txBox="1"/>
            <p:nvPr/>
          </p:nvSpPr>
          <p:spPr>
            <a:xfrm>
              <a:off x="542923" y="179775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interaction of buyers and sellers in a market, each pursuing their own self-interest, leads to the most efficient market outcome.</a:t>
              </a:r>
            </a:p>
          </p:txBody>
        </p:sp>
      </p:grpSp>
      <p:pic>
        <p:nvPicPr>
          <p:cNvPr id="6" name="Picture 5" descr="Portrait of Adam Smith">
            <a:extLst>
              <a:ext uri="{FF2B5EF4-FFF2-40B4-BE49-F238E27FC236}">
                <a16:creationId xmlns:a16="http://schemas.microsoft.com/office/drawing/2014/main" id="{9621B856-4684-4F03-8B5D-F143253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090" y="4429331"/>
            <a:ext cx="1547234" cy="2308951"/>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Conditions for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hanges in weather and climate will affect the cost of production for many agricultural products.">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weather and climate will affect the cost of production for many agricultural products.</a:t>
              </a:r>
            </a:p>
          </p:txBody>
        </p:sp>
      </p:grpSp>
      <p:grpSp>
        <p:nvGrpSpPr>
          <p:cNvPr id="12" name="Group 11" descr="If natural conditions are favorable, supply will increase, and the curve will shift right.">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natural conditions are favorable, supply will increase, and the curve will shift right.</a:t>
              </a:r>
            </a:p>
          </p:txBody>
        </p:sp>
      </p:grpSp>
      <p:grpSp>
        <p:nvGrpSpPr>
          <p:cNvPr id="5" name="Group 4" descr="If conditions are not favorable, supply will be hampered, and the curve will shift left.">
            <a:extLst>
              <a:ext uri="{FF2B5EF4-FFF2-40B4-BE49-F238E27FC236}">
                <a16:creationId xmlns:a16="http://schemas.microsoft.com/office/drawing/2014/main" id="{197DD407-CF0E-4377-892F-69230E69FE4C}"/>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60F8A513-04AD-4789-9CC3-6CAE379FE0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D2EBFFF0-894F-416C-A7C8-2F57AD419020}"/>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conditions are not favorable, supply will be hampered, and the curve will shift left.</a:t>
              </a:r>
            </a:p>
          </p:txBody>
        </p:sp>
      </p:grpSp>
      <p:pic>
        <p:nvPicPr>
          <p:cNvPr id="8" name="Graphic 7">
            <a:extLst>
              <a:ext uri="{FF2B5EF4-FFF2-40B4-BE49-F238E27FC236}">
                <a16:creationId xmlns:a16="http://schemas.microsoft.com/office/drawing/2014/main" id="{902793FA-98DB-47CD-B555-DAE05A0BF6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6402" y="4336820"/>
            <a:ext cx="2548610" cy="2548610"/>
          </a:xfrm>
          <a:prstGeom prst="rect">
            <a:avLst/>
          </a:prstGeom>
        </p:spPr>
      </p:pic>
    </p:spTree>
    <p:extLst>
      <p:ext uri="{BB962C8B-B14F-4D97-AF65-F5344CB8AC3E}">
        <p14:creationId xmlns:p14="http://schemas.microsoft.com/office/powerpoint/2010/main" val="2173992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hift in supply means a change in the quantity supplied at every price.">
            <a:extLst>
              <a:ext uri="{FF2B5EF4-FFF2-40B4-BE49-F238E27FC236}">
                <a16:creationId xmlns:a16="http://schemas.microsoft.com/office/drawing/2014/main" id="{B0E6D90C-2CAD-4FB1-AA4F-B28128D9A19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499E1D4-7F31-4E25-BBD2-5494C90DA1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441B4D2D-31BA-42D2-9BC7-416B7AAC775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supply </a:t>
              </a:r>
              <a:r>
                <a:rPr lang="en-US" sz="2000" dirty="0">
                  <a:solidFill>
                    <a:schemeClr val="bg1"/>
                  </a:solidFill>
                </a:rPr>
                <a:t>means a change in the quantity supplied at every price.</a:t>
              </a:r>
            </a:p>
          </p:txBody>
        </p:sp>
      </p:grpSp>
      <p:grpSp>
        <p:nvGrpSpPr>
          <p:cNvPr id="11" name="Group 10" descr="A firm produces goods and services using combinations of labor, materials, and machinery (inputs or factors of production).">
            <a:extLst>
              <a:ext uri="{FF2B5EF4-FFF2-40B4-BE49-F238E27FC236}">
                <a16:creationId xmlns:a16="http://schemas.microsoft.com/office/drawing/2014/main" id="{26198C46-F16E-4773-B27F-CA3E3892B34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2C5D0B-B401-4AE3-9162-553DB2BF45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CF524B31-A393-4E4C-8ABF-848187B32BD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produces goods and services using combinations of labor, materials, and machinery (</a:t>
              </a:r>
              <a:r>
                <a:rPr lang="en-US" sz="2000" b="1" dirty="0">
                  <a:solidFill>
                    <a:schemeClr val="bg1"/>
                  </a:solidFill>
                </a:rPr>
                <a:t>inputs</a:t>
              </a:r>
              <a:r>
                <a:rPr lang="en-US" sz="2000" dirty="0">
                  <a:solidFill>
                    <a:schemeClr val="bg1"/>
                  </a:solidFill>
                </a:rPr>
                <a:t> or </a:t>
              </a:r>
              <a:r>
                <a:rPr lang="en-US" sz="2000" b="1" dirty="0">
                  <a:solidFill>
                    <a:schemeClr val="bg1"/>
                  </a:solidFill>
                </a:rPr>
                <a:t>factors of production</a:t>
              </a:r>
              <a:r>
                <a:rPr lang="en-US" sz="2000" dirty="0">
                  <a:solidFill>
                    <a:schemeClr val="bg1"/>
                  </a:solidFill>
                </a:rPr>
                <a:t>).</a:t>
              </a:r>
            </a:p>
          </p:txBody>
        </p:sp>
      </p:grpSp>
      <p:grpSp>
        <p:nvGrpSpPr>
          <p:cNvPr id="14" name="Group 13" descr="When a firm's profits increase, it is more motivated to increase output since the more it produces, the more profit it will earn.">
            <a:extLst>
              <a:ext uri="{FF2B5EF4-FFF2-40B4-BE49-F238E27FC236}">
                <a16:creationId xmlns:a16="http://schemas.microsoft.com/office/drawing/2014/main" id="{6CEEE5F4-DB50-4F93-9880-99BFEE10D736}"/>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54A2FA1-6B3C-4220-B014-677A6E00C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A39B58F-A0EE-4DCE-9709-3EBE6CB6742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firm's profits increase, it is more motivated to increase output since the more it produces, the more profit it will earn.</a:t>
              </a:r>
            </a:p>
          </p:txBody>
        </p:sp>
      </p:grpSp>
      <p:grpSp>
        <p:nvGrpSpPr>
          <p:cNvPr id="17" name="Group 16" descr="When costs of production fall, a firm will tend to supply a larger quantity at any given price for its output.">
            <a:extLst>
              <a:ext uri="{FF2B5EF4-FFF2-40B4-BE49-F238E27FC236}">
                <a16:creationId xmlns:a16="http://schemas.microsoft.com/office/drawing/2014/main" id="{E7402011-72CE-4BDD-8DBF-2F461A963E82}"/>
              </a:ext>
            </a:extLst>
          </p:cNvPr>
          <p:cNvGrpSpPr/>
          <p:nvPr/>
        </p:nvGrpSpPr>
        <p:grpSpPr>
          <a:xfrm>
            <a:off x="2066922" y="435333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6D76FA-BD67-4938-8B75-58ADF52B79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637355D-85DC-41DD-8200-805FBDCCA43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costs of production fall, a firm will tend to supply a larger quantity at any given price for its output.</a:t>
              </a:r>
            </a:p>
          </p:txBody>
        </p:sp>
      </p:grpSp>
    </p:spTree>
    <p:extLst>
      <p:ext uri="{BB962C8B-B14F-4D97-AF65-F5344CB8AC3E}">
        <p14:creationId xmlns:p14="http://schemas.microsoft.com/office/powerpoint/2010/main" val="1518124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 showing the supply for cars and two possible shifts of the supply curve based on changes in costs of production.">
            <a:extLst>
              <a:ext uri="{FF2B5EF4-FFF2-40B4-BE49-F238E27FC236}">
                <a16:creationId xmlns:a16="http://schemas.microsoft.com/office/drawing/2014/main" id="{1073532F-266A-ADD1-6BD3-62717242B6EB}"/>
              </a:ext>
            </a:extLst>
          </p:cNvPr>
          <p:cNvPicPr>
            <a:picLocks noChangeAspect="1"/>
          </p:cNvPicPr>
          <p:nvPr/>
        </p:nvPicPr>
        <p:blipFill>
          <a:blip r:embed="rId3"/>
          <a:stretch>
            <a:fillRect/>
          </a:stretch>
        </p:blipFill>
        <p:spPr>
          <a:xfrm>
            <a:off x="843343" y="1326179"/>
            <a:ext cx="5577777" cy="3946592"/>
          </a:xfrm>
          <a:prstGeom prst="rect">
            <a:avLst/>
          </a:prstGeom>
        </p:spPr>
      </p:pic>
      <p:pic>
        <p:nvPicPr>
          <p:cNvPr id="1028" name="Picture 4" descr="Graphic that describes the effects of a decrease in production costs and an increase in production costs.">
            <a:extLst>
              <a:ext uri="{FF2B5EF4-FFF2-40B4-BE49-F238E27FC236}">
                <a16:creationId xmlns:a16="http://schemas.microsoft.com/office/drawing/2014/main" id="{BB1FB424-0CE2-4089-88DB-8B2EA9952A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38" y="1686910"/>
            <a:ext cx="3825768" cy="29458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267A43A-2D6D-4161-ACFF-FB4B71380DB4}"/>
              </a:ext>
            </a:extLst>
          </p:cNvPr>
          <p:cNvSpPr/>
          <p:nvPr/>
        </p:nvSpPr>
        <p:spPr>
          <a:xfrm>
            <a:off x="2110858" y="5518237"/>
            <a:ext cx="8058154" cy="100131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When costs of production fall, a firm will tend to supply a larger quantity at any given price for its output. We can show this with a rightward shift in the supply curve.</a:t>
            </a:r>
          </a:p>
        </p:txBody>
      </p:sp>
    </p:spTree>
    <p:extLst>
      <p:ext uri="{BB962C8B-B14F-4D97-AF65-F5344CB8AC3E}">
        <p14:creationId xmlns:p14="http://schemas.microsoft.com/office/powerpoint/2010/main" val="2061962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Technological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hen a firm discovers a new technology that allows the firm to produce at a lower cost, the supply curve will shift to the right as well.">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discovers a new technology that allows the firm to produce at a lower cost, the supply curve will shift to the right as well.</a:t>
              </a:r>
            </a:p>
          </p:txBody>
        </p:sp>
      </p:grpSp>
      <p:grpSp>
        <p:nvGrpSpPr>
          <p:cNvPr id="12" name="Group 11" descr="The Green Revolution, focused on breeding improved seeds for basic crops, doubled production per acre in some counties.">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Green Revolution, focused on breeding improved seeds for basic crops, doubled production per acre in some countries.</a:t>
              </a:r>
            </a:p>
          </p:txBody>
        </p:sp>
      </p:grpSp>
      <p:pic>
        <p:nvPicPr>
          <p:cNvPr id="17" name="Picture 16" descr="A farmer carrying crops on a stick">
            <a:extLst>
              <a:ext uri="{FF2B5EF4-FFF2-40B4-BE49-F238E27FC236}">
                <a16:creationId xmlns:a16="http://schemas.microsoft.com/office/drawing/2014/main" id="{C0A721BE-7857-44F2-B74C-A91E98076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827" y="3566702"/>
            <a:ext cx="4309760" cy="2875418"/>
          </a:xfrm>
          <a:prstGeom prst="rect">
            <a:avLst/>
          </a:prstGeom>
        </p:spPr>
      </p:pic>
    </p:spTree>
    <p:extLst>
      <p:ext uri="{BB962C8B-B14F-4D97-AF65-F5344CB8AC3E}">
        <p14:creationId xmlns:p14="http://schemas.microsoft.com/office/powerpoint/2010/main" val="21896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Regulation, Taxes, Etc.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olicies can affect the cost of production and the supply curve through taxes, regulations, and subsidies.">
            <a:extLst>
              <a:ext uri="{FF2B5EF4-FFF2-40B4-BE49-F238E27FC236}">
                <a16:creationId xmlns:a16="http://schemas.microsoft.com/office/drawing/2014/main" id="{090B772C-55DF-4ACC-AA62-CDD77361DF3D}"/>
              </a:ext>
            </a:extLst>
          </p:cNvPr>
          <p:cNvGrpSpPr/>
          <p:nvPr/>
        </p:nvGrpSpPr>
        <p:grpSpPr>
          <a:xfrm>
            <a:off x="2066922" y="157477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510B6D2-A96B-465E-88B6-29B95BFAC8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205147DC-5237-4742-BF0F-27F5D27B6B5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can affect the cost of production and the supply curve through taxes, regulations, and subsidies.</a:t>
              </a:r>
            </a:p>
          </p:txBody>
        </p:sp>
      </p:grpSp>
      <p:grpSp>
        <p:nvGrpSpPr>
          <p:cNvPr id="11" name="Group 10" descr="Businesses treat taxes as costs, and higher costs decrease supply and shift the supply curve leftward.">
            <a:extLst>
              <a:ext uri="{FF2B5EF4-FFF2-40B4-BE49-F238E27FC236}">
                <a16:creationId xmlns:a16="http://schemas.microsoft.com/office/drawing/2014/main" id="{726E57BF-FF45-40BB-9FFF-8B3F912F3FB1}"/>
              </a:ext>
            </a:extLst>
          </p:cNvPr>
          <p:cNvGrpSpPr/>
          <p:nvPr/>
        </p:nvGrpSpPr>
        <p:grpSpPr>
          <a:xfrm>
            <a:off x="2066922" y="248436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EA22AD2-E604-4A84-A429-654B56AE4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D86DB831-8D90-4911-A9FB-DF6645F2BD4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treat taxes as costs, and higher costs decrease supply and shift the supply curve leftward.</a:t>
              </a:r>
            </a:p>
          </p:txBody>
        </p:sp>
      </p:grpSp>
      <p:grpSp>
        <p:nvGrpSpPr>
          <p:cNvPr id="5" name="Group 4" descr="Complying with regulations, like requiring firms to spend money to provide a cleaner environment, also shift the supply curve leftward.">
            <a:extLst>
              <a:ext uri="{FF2B5EF4-FFF2-40B4-BE49-F238E27FC236}">
                <a16:creationId xmlns:a16="http://schemas.microsoft.com/office/drawing/2014/main" id="{E8D88341-5198-496A-993F-C67317DFBB25}"/>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F1E8F8BB-AFBD-4B03-93A4-A48DD9C40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4E4EB57B-2EAA-4273-8263-303E0D667EFB}"/>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regulations, like requiring firms to spend money to provide a cleaner environment, also shift the supply curve leftward.</a:t>
              </a:r>
            </a:p>
          </p:txBody>
        </p:sp>
      </p:grpSp>
      <p:grpSp>
        <p:nvGrpSpPr>
          <p:cNvPr id="14" name="Group 13" descr="Government subsidies reduce the cost of production and increase supply at every given price, shifting the supply curve rightward.">
            <a:extLst>
              <a:ext uri="{FF2B5EF4-FFF2-40B4-BE49-F238E27FC236}">
                <a16:creationId xmlns:a16="http://schemas.microsoft.com/office/drawing/2014/main" id="{5C2B50E3-EACE-4690-828B-264B06A72FD2}"/>
              </a:ext>
            </a:extLst>
          </p:cNvPr>
          <p:cNvGrpSpPr/>
          <p:nvPr/>
        </p:nvGrpSpPr>
        <p:grpSpPr>
          <a:xfrm>
            <a:off x="2066922" y="4336820"/>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3985B837-0000-4380-B8B8-D040C30B5C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F5BCFD11-BEE0-4529-BE62-81DEE5062AEC}"/>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subsidies reduce the cost of production and increase supply at every given price, shifting the supply curve rightward.</a:t>
              </a:r>
            </a:p>
          </p:txBody>
        </p:sp>
      </p:grpSp>
    </p:spTree>
    <p:extLst>
      <p:ext uri="{BB962C8B-B14F-4D97-AF65-F5344CB8AC3E}">
        <p14:creationId xmlns:p14="http://schemas.microsoft.com/office/powerpoint/2010/main" val="2477352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Tree>
    <p:extLst>
      <p:ext uri="{BB962C8B-B14F-4D97-AF65-F5344CB8AC3E}">
        <p14:creationId xmlns:p14="http://schemas.microsoft.com/office/powerpoint/2010/main" val="18054731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
        <p:nvSpPr>
          <p:cNvPr id="6" name="TextBox 5">
            <a:extLst>
              <a:ext uri="{FF2B5EF4-FFF2-40B4-BE49-F238E27FC236}">
                <a16:creationId xmlns:a16="http://schemas.microsoft.com/office/drawing/2014/main" id="{E9B755AA-C63D-42FF-AC11-20E69BB53968}"/>
              </a:ext>
            </a:extLst>
          </p:cNvPr>
          <p:cNvSpPr txBox="1"/>
          <p:nvPr/>
        </p:nvSpPr>
        <p:spPr>
          <a:xfrm>
            <a:off x="1881188" y="4624598"/>
            <a:ext cx="8429624" cy="1631216"/>
          </a:xfrm>
          <a:prstGeom prst="rect">
            <a:avLst/>
          </a:prstGeom>
          <a:solidFill>
            <a:srgbClr val="627981"/>
          </a:solidFill>
        </p:spPr>
        <p:txBody>
          <a:bodyPr wrap="square" rtlCol="0">
            <a:spAutoFit/>
          </a:bodyPr>
          <a:lstStyle/>
          <a:p>
            <a:pPr algn="ctr"/>
            <a:r>
              <a:rPr lang="en-US" sz="20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Tree>
    <p:extLst>
      <p:ext uri="{BB962C8B-B14F-4D97-AF65-F5344CB8AC3E}">
        <p14:creationId xmlns:p14="http://schemas.microsoft.com/office/powerpoint/2010/main" val="2054279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8"/>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often use the </a:t>
            </a:r>
            <a:r>
              <a:rPr lang="en-US" sz="2000" i="1" dirty="0">
                <a:solidFill>
                  <a:schemeClr val="bg1"/>
                </a:solidFill>
              </a:rPr>
              <a:t>ceteris paribus </a:t>
            </a:r>
            <a:r>
              <a:rPr lang="en-US" sz="2000" dirty="0">
                <a:solidFill>
                  <a:schemeClr val="bg1"/>
                </a:solidFill>
              </a:rPr>
              <a:t>or "other things being equal" assumption.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demand curve shifts, there is a different quantity demanded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supply curve shifts, there is a different quantity supplied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Tree>
    <p:extLst>
      <p:ext uri="{BB962C8B-B14F-4D97-AF65-F5344CB8AC3E}">
        <p14:creationId xmlns:p14="http://schemas.microsoft.com/office/powerpoint/2010/main" val="1156385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271395" y="18174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2044350" y="1795042"/>
            <a:ext cx="8103299"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Changes in Equilibrium Price and 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Four-Step Process</a:t>
            </a:r>
          </a:p>
        </p:txBody>
      </p:sp>
      <p:cxnSp>
        <p:nvCxnSpPr>
          <p:cNvPr id="14" name="Straight Connector 13">
            <a:extLst>
              <a:ext uri="{C183D7F6-B498-43B3-948B-1728B52AA6E4}">
                <adec:decorative xmlns:adec="http://schemas.microsoft.com/office/drawing/2017/decorative" val="1"/>
              </a:ext>
            </a:extLst>
          </p:cNvPr>
          <p:cNvCxnSpPr/>
          <p:nvPr/>
        </p:nvCxnSpPr>
        <p:spPr>
          <a:xfrm>
            <a:off x="3271396" y="438036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4136448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Consider an economic event, like something that affects demand or supply. How does this economic event affect equilibrium price and quantity? The question can be analyzed using the four-step process.">
            <a:extLst>
              <a:ext uri="{FF2B5EF4-FFF2-40B4-BE49-F238E27FC236}">
                <a16:creationId xmlns:a16="http://schemas.microsoft.com/office/drawing/2014/main" id="{DBB5BE35-2D7B-4F9E-B438-610AC465D39F}"/>
              </a:ext>
            </a:extLst>
          </p:cNvPr>
          <p:cNvGrpSpPr/>
          <p:nvPr/>
        </p:nvGrpSpPr>
        <p:grpSpPr>
          <a:xfrm>
            <a:off x="2066922" y="1580912"/>
            <a:ext cx="8058154" cy="1041763"/>
            <a:chOff x="542923" y="1736761"/>
            <a:chExt cx="8058154" cy="1041763"/>
          </a:xfrm>
          <a:solidFill>
            <a:srgbClr val="627981"/>
          </a:solidFill>
        </p:grpSpPr>
        <p:sp>
          <p:nvSpPr>
            <p:cNvPr id="25" name="Rectangle 24">
              <a:extLst>
                <a:ext uri="{FF2B5EF4-FFF2-40B4-BE49-F238E27FC236}">
                  <a16:creationId xmlns:a16="http://schemas.microsoft.com/office/drawing/2014/main" id="{ECCBACD0-3C29-4BA7-ABF1-0A18793F3422}"/>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594643" y="174682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an economic event, like something that affects demand or supply. How does this economic event affect equilibrium price and quantity? The question can be analyzed using the four-step process.</a:t>
              </a:r>
            </a:p>
          </p:txBody>
        </p:sp>
      </p:grpSp>
      <p:sp>
        <p:nvSpPr>
          <p:cNvPr id="3" name="Arrow: Right 2">
            <a:extLst>
              <a:ext uri="{FF2B5EF4-FFF2-40B4-BE49-F238E27FC236}">
                <a16:creationId xmlns:a16="http://schemas.microsoft.com/office/drawing/2014/main" id="{02FFFBE2-3EEA-4F94-8B1E-61EEAAA8186F}"/>
              </a:ext>
              <a:ext uri="{C183D7F6-B498-43B3-948B-1728B52AA6E4}">
                <adec:decorative xmlns:adec="http://schemas.microsoft.com/office/drawing/2017/decorative" val="1"/>
              </a:ext>
            </a:extLst>
          </p:cNvPr>
          <p:cNvSpPr/>
          <p:nvPr/>
        </p:nvSpPr>
        <p:spPr>
          <a:xfrm>
            <a:off x="641131" y="3065678"/>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B7E843D8-772A-B4E4-CE6A-6A269BA4263C}"/>
              </a:ext>
            </a:extLst>
          </p:cNvPr>
          <p:cNvGrpSpPr/>
          <p:nvPr/>
        </p:nvGrpSpPr>
        <p:grpSpPr>
          <a:xfrm>
            <a:off x="777434" y="3769002"/>
            <a:ext cx="2340029" cy="2031325"/>
            <a:chOff x="777434" y="3769002"/>
            <a:chExt cx="2340029" cy="2031325"/>
          </a:xfrm>
        </p:grpSpPr>
        <p:sp>
          <p:nvSpPr>
            <p:cNvPr id="11" name="Rectangle 10">
              <a:extLst>
                <a:ext uri="{FF2B5EF4-FFF2-40B4-BE49-F238E27FC236}">
                  <a16:creationId xmlns:a16="http://schemas.microsoft.com/office/drawing/2014/main" id="{30821CB9-E0F8-4F80-8C5A-6B4C29B6F76C}"/>
                </a:ext>
              </a:extLst>
            </p:cNvPr>
            <p:cNvSpPr/>
            <p:nvPr/>
          </p:nvSpPr>
          <p:spPr>
            <a:xfrm>
              <a:off x="777434"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6452FA7-4B8D-4F67-9512-FAF211585DAD}"/>
                </a:ext>
              </a:extLst>
            </p:cNvPr>
            <p:cNvSpPr txBox="1"/>
            <p:nvPr/>
          </p:nvSpPr>
          <p:spPr>
            <a:xfrm>
              <a:off x="792050"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4" name="Group 3" descr="Step 2: Decide whether the economic change you are analyzing affects demand or supply.">
            <a:extLst>
              <a:ext uri="{FF2B5EF4-FFF2-40B4-BE49-F238E27FC236}">
                <a16:creationId xmlns:a16="http://schemas.microsoft.com/office/drawing/2014/main" id="{06FC023D-74FF-46AA-DF5C-F73311B0984A}"/>
              </a:ext>
            </a:extLst>
          </p:cNvPr>
          <p:cNvGrpSpPr/>
          <p:nvPr/>
        </p:nvGrpSpPr>
        <p:grpSpPr>
          <a:xfrm>
            <a:off x="3399129" y="3769002"/>
            <a:ext cx="2325413" cy="2031325"/>
            <a:chOff x="3399129" y="3769002"/>
            <a:chExt cx="2325413" cy="2031325"/>
          </a:xfrm>
        </p:grpSpPr>
        <p:sp>
          <p:nvSpPr>
            <p:cNvPr id="21" name="Rectangle 20">
              <a:extLst>
                <a:ext uri="{FF2B5EF4-FFF2-40B4-BE49-F238E27FC236}">
                  <a16:creationId xmlns:a16="http://schemas.microsoft.com/office/drawing/2014/main" id="{1E702C87-4ECD-433A-B778-041C49F5D214}"/>
                </a:ext>
              </a:extLst>
            </p:cNvPr>
            <p:cNvSpPr/>
            <p:nvPr/>
          </p:nvSpPr>
          <p:spPr>
            <a:xfrm>
              <a:off x="3399129"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81B7B3A-5F4A-4DAF-A0B7-E34409593196}"/>
                </a:ext>
              </a:extLst>
            </p:cNvPr>
            <p:cNvSpPr txBox="1"/>
            <p:nvPr/>
          </p:nvSpPr>
          <p:spPr>
            <a:xfrm>
              <a:off x="3412418" y="4045999"/>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8" name="TextBox 17">
            <a:extLst>
              <a:ext uri="{FF2B5EF4-FFF2-40B4-BE49-F238E27FC236}">
                <a16:creationId xmlns:a16="http://schemas.microsoft.com/office/drawing/2014/main" id="{895B4E53-C8FA-4932-9EEE-740087FA024B}"/>
              </a:ext>
            </a:extLst>
          </p:cNvPr>
          <p:cNvSpPr txBox="1"/>
          <p:nvPr/>
        </p:nvSpPr>
        <p:spPr>
          <a:xfrm>
            <a:off x="6035441"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2" name="Group 1" descr="Step 4: Identify the new equilibrium price and quantity, and compare the original equilibrium to the new equilibrium.">
            <a:extLst>
              <a:ext uri="{FF2B5EF4-FFF2-40B4-BE49-F238E27FC236}">
                <a16:creationId xmlns:a16="http://schemas.microsoft.com/office/drawing/2014/main" id="{E525159C-994D-AF01-31BF-1E6383D7D2A1}"/>
              </a:ext>
            </a:extLst>
          </p:cNvPr>
          <p:cNvGrpSpPr/>
          <p:nvPr/>
        </p:nvGrpSpPr>
        <p:grpSpPr>
          <a:xfrm>
            <a:off x="8634661" y="3769001"/>
            <a:ext cx="2325414" cy="2031325"/>
            <a:chOff x="8634661" y="3769001"/>
            <a:chExt cx="2325414" cy="2031325"/>
          </a:xfrm>
        </p:grpSpPr>
        <p:sp>
          <p:nvSpPr>
            <p:cNvPr id="22" name="Rectangle 21">
              <a:extLst>
                <a:ext uri="{FF2B5EF4-FFF2-40B4-BE49-F238E27FC236}">
                  <a16:creationId xmlns:a16="http://schemas.microsoft.com/office/drawing/2014/main" id="{18CC5A78-708D-4C6B-9AE6-03D58B2AC7BB}"/>
                </a:ext>
              </a:extLst>
            </p:cNvPr>
            <p:cNvSpPr/>
            <p:nvPr/>
          </p:nvSpPr>
          <p:spPr>
            <a:xfrm>
              <a:off x="8634661" y="3769001"/>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7BDAB069-F14F-4CA9-9225-306FB5FFEFE0}"/>
                </a:ext>
              </a:extLst>
            </p:cNvPr>
            <p:cNvSpPr txBox="1"/>
            <p:nvPr/>
          </p:nvSpPr>
          <p:spPr>
            <a:xfrm>
              <a:off x="8645827" y="3849799"/>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1783318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Demand is the amount of a good or service that consumers wish to purchase at each price.">
            <a:extLst>
              <a:ext uri="{FF2B5EF4-FFF2-40B4-BE49-F238E27FC236}">
                <a16:creationId xmlns:a16="http://schemas.microsoft.com/office/drawing/2014/main" id="{A05B3A9D-A752-4776-DC9C-57306D0A6C51}"/>
              </a:ext>
            </a:extLst>
          </p:cNvPr>
          <p:cNvPicPr>
            <a:picLocks noChangeAspect="1"/>
          </p:cNvPicPr>
          <p:nvPr/>
        </p:nvPicPr>
        <p:blipFill>
          <a:blip r:embed="rId3"/>
          <a:stretch>
            <a:fillRect/>
          </a:stretch>
        </p:blipFill>
        <p:spPr>
          <a:xfrm>
            <a:off x="2324583" y="1721188"/>
            <a:ext cx="7542833" cy="3415623"/>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1881188"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that during a particular summer, weather conditions are perfect for salmon fishing. The rivers and oceans are healthy, allowing salmon to thrive. The ocean stayed calm during fishing season, so commercial fishing operations did not lose many days to bad weather. Using the four-step process, explain how climate conditions affect the quantity and price of salmon.</a:t>
            </a:r>
          </a:p>
        </p:txBody>
      </p:sp>
      <p:pic>
        <p:nvPicPr>
          <p:cNvPr id="2050" name="Picture 2" descr="A photograph of a man holding a caught salmon.">
            <a:extLst>
              <a:ext uri="{FF2B5EF4-FFF2-40B4-BE49-F238E27FC236}">
                <a16:creationId xmlns:a16="http://schemas.microsoft.com/office/drawing/2014/main" id="{5F3DE102-25E2-44DD-A6CD-0D184AF87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797" y="3486853"/>
            <a:ext cx="4364406" cy="290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182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Step 1: Draw a demand and supply model to illustrate the market for salmon in the year before the good weather conditions began. &#10;&#10;Step 2: Did the economic event affect supply or demand? &#10;&#10;Step 3: Was the effect on supply an increase or a decrease? &#10;&#10;Step 4: Compare the new equilibrium price and quantity to the original equilibrium.">
            <a:extLst>
              <a:ext uri="{FF2B5EF4-FFF2-40B4-BE49-F238E27FC236}">
                <a16:creationId xmlns:a16="http://schemas.microsoft.com/office/drawing/2014/main" id="{CE697D74-5C98-2A16-D8FD-FF07548576AD}"/>
              </a:ext>
            </a:extLst>
          </p:cNvPr>
          <p:cNvGrpSpPr/>
          <p:nvPr/>
        </p:nvGrpSpPr>
        <p:grpSpPr>
          <a:xfrm>
            <a:off x="1702676" y="1383374"/>
            <a:ext cx="9144000" cy="3286944"/>
            <a:chOff x="1702676" y="1383374"/>
            <a:chExt cx="9144000" cy="3286944"/>
          </a:xfrm>
        </p:grpSpPr>
        <p:sp>
          <p:nvSpPr>
            <p:cNvPr id="2" name="Rectangle 1">
              <a:extLst>
                <a:ext uri="{FF2B5EF4-FFF2-40B4-BE49-F238E27FC236}">
                  <a16:creationId xmlns:a16="http://schemas.microsoft.com/office/drawing/2014/main" id="{2FBA4E4F-6208-4D01-88EB-483AB8865EC6}"/>
                </a:ext>
              </a:extLst>
            </p:cNvPr>
            <p:cNvSpPr/>
            <p:nvPr/>
          </p:nvSpPr>
          <p:spPr>
            <a:xfrm>
              <a:off x="1702676" y="1383374"/>
              <a:ext cx="9144000" cy="3286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2059863" y="1628840"/>
              <a:ext cx="8429625" cy="2769989"/>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1: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Draw a demand and supply model to illustrate the market for salmon in the year before the good weather conditions began.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2: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Did the economic event affect supply or demand?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3: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Was the effect on supply an increase or a decrease?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4: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Compare the new equilibrium price and quantity to the original equilibrium. </a:t>
              </a:r>
            </a:p>
          </p:txBody>
        </p:sp>
      </p:grpSp>
    </p:spTree>
    <p:extLst>
      <p:ext uri="{BB962C8B-B14F-4D97-AF65-F5344CB8AC3E}">
        <p14:creationId xmlns:p14="http://schemas.microsoft.com/office/powerpoint/2010/main" val="1062470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7B4FB9A-4E9F-4C83-8D6E-1832937FDAAE}"/>
              </a:ext>
            </a:extLst>
          </p:cNvPr>
          <p:cNvSpPr txBox="1"/>
          <p:nvPr/>
        </p:nvSpPr>
        <p:spPr>
          <a:xfrm>
            <a:off x="1392457" y="1502797"/>
            <a:ext cx="3903787" cy="5016758"/>
          </a:xfrm>
          <a:prstGeom prst="rect">
            <a:avLst/>
          </a:prstGeom>
          <a:solidFill>
            <a:srgbClr val="627981"/>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an example of a natural condition that affects supply, not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 change in natural conditions that increases the quantity supplied at any given price, shifting the supply curve rightward.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rightward shift in supply, equilibrium quantity increases while equilibrium price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124" name="Picture 4" descr="A graph representing the four-step process in the context of supply of salmon. It indicates a rightward shift in the supply curve while demand remains unshifted, resulting in a lower equilibrium price and a higher equilibrium quantity.">
            <a:extLst>
              <a:ext uri="{FF2B5EF4-FFF2-40B4-BE49-F238E27FC236}">
                <a16:creationId xmlns:a16="http://schemas.microsoft.com/office/drawing/2014/main" id="{B7B50EC4-70C8-4E94-B715-C8451C31B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917" y="1825452"/>
            <a:ext cx="5715000" cy="478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27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A5CD803-98C3-44AD-9C04-1FB1D95685DA}"/>
              </a:ext>
            </a:extLst>
          </p:cNvPr>
          <p:cNvSpPr txBox="1"/>
          <p:nvPr/>
        </p:nvSpPr>
        <p:spPr>
          <a:xfrm>
            <a:off x="2257696" y="1492965"/>
            <a:ext cx="3903787" cy="4708981"/>
          </a:xfrm>
          <a:prstGeom prst="rect">
            <a:avLst/>
          </a:prstGeom>
          <a:solidFill>
            <a:srgbClr val="627981"/>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good weather conditions increased the supply of salmon.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was a higher equilibrium quantity of salmon bought and sold in the market at a lower price.</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something like poor water quality decreased the salmon population, the exact opposite would be true.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8" name="Picture 4" descr="A diagram of how an increase in supply affects equilibrium prices. Shows that an increase in supply leads to a higher equilibrium quantity and a lower equilibrium price.">
            <a:extLst>
              <a:ext uri="{FF2B5EF4-FFF2-40B4-BE49-F238E27FC236}">
                <a16:creationId xmlns:a16="http://schemas.microsoft.com/office/drawing/2014/main" id="{97EA2E7E-0082-46C6-A1B4-5C08D916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831" y="1383374"/>
            <a:ext cx="2974428" cy="5250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759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Interconnections and Speed of Adjustment in Real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In the real world, many factors that affect demand and supply can change all at on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many factors that affect demand and supply can change all at once.</a:t>
              </a:r>
            </a:p>
          </p:txBody>
        </p:sp>
      </p:grpSp>
      <p:grpSp>
        <p:nvGrpSpPr>
          <p:cNvPr id="19" name="Group 18" descr="For example, the demand for cars might increase because of rising incomes, and it might decrease because of rising gasoline price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demand for cars might increase because of rising incomes, and it might decrease because of rising gasoline prices.</a:t>
              </a:r>
            </a:p>
          </p:txBody>
        </p:sp>
      </p:grpSp>
      <p:grpSp>
        <p:nvGrpSpPr>
          <p:cNvPr id="29" name="Group 28" descr="Likewise, the supply of cars might increase because of innovative new technologies, and it might decrease as a result of regulations.">
            <a:extLst>
              <a:ext uri="{FF2B5EF4-FFF2-40B4-BE49-F238E27FC236}">
                <a16:creationId xmlns:a16="http://schemas.microsoft.com/office/drawing/2014/main" id="{41BC0B1C-76B1-472E-9ECC-7EC764635595}"/>
              </a:ext>
            </a:extLst>
          </p:cNvPr>
          <p:cNvGrpSpPr/>
          <p:nvPr/>
        </p:nvGrpSpPr>
        <p:grpSpPr>
          <a:xfrm>
            <a:off x="2066922" y="3417489"/>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27B5EC83-BE0D-49D0-959E-99519CF89B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805C49-40FD-471B-8420-4C653E64D50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Likewise, the supply of cars might increase because of innovative new technologies, and it might decrease as a result of regulations.</a:t>
              </a:r>
            </a:p>
          </p:txBody>
        </p:sp>
      </p:grpSp>
      <p:grpSp>
        <p:nvGrpSpPr>
          <p:cNvPr id="15" name="Group 14" descr="An economist sorts out all interconnected events by assuming ceteris paribus for each and combining the analyses to see the net effect.">
            <a:extLst>
              <a:ext uri="{FF2B5EF4-FFF2-40B4-BE49-F238E27FC236}">
                <a16:creationId xmlns:a16="http://schemas.microsoft.com/office/drawing/2014/main" id="{B93BB8C4-AD44-4859-BE2F-97B1AD6C8A21}"/>
              </a:ext>
            </a:extLst>
          </p:cNvPr>
          <p:cNvGrpSpPr/>
          <p:nvPr/>
        </p:nvGrpSpPr>
        <p:grpSpPr>
          <a:xfrm>
            <a:off x="2066922" y="433002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economist sorts out all interconnected events by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each and combining the analyses to see the net effect.</a:t>
              </a:r>
            </a:p>
          </p:txBody>
        </p:sp>
      </p:grpSp>
    </p:spTree>
    <p:extLst>
      <p:ext uri="{BB962C8B-B14F-4D97-AF65-F5344CB8AC3E}">
        <p14:creationId xmlns:p14="http://schemas.microsoft.com/office/powerpoint/2010/main" val="3064830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0859072-725D-4CDC-8322-934DF68FD93A}"/>
              </a:ext>
            </a:extLst>
          </p:cNvPr>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Postal Service is facing difficult challenges. Compensation for postal workers tends to increase most years due to cost-of-living increases. At the same time, increasingly more people are using email, text, and other digital message forms to communicate with friends and others. What does this suggest about the continued viability of the Postal Service?</a:t>
            </a:r>
          </a:p>
        </p:txBody>
      </p:sp>
      <p:pic>
        <p:nvPicPr>
          <p:cNvPr id="4098" name="Picture 2" descr="A photograph of a mailbox.">
            <a:extLst>
              <a:ext uri="{FF2B5EF4-FFF2-40B4-BE49-F238E27FC236}">
                <a16:creationId xmlns:a16="http://schemas.microsoft.com/office/drawing/2014/main" id="{96CA8DC5-3E65-4FBB-8DDF-28E246C11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53" y="3639207"/>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269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7C5C140-CD3C-4AEE-A1B0-2C5465D909BA}"/>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labor compensation causes a leftward shift in the supply curve, a decrease in the equilibrium quantity, and an increase in the equilibrium price. (b) A change in tastes away from postal services causes a leftward shift in the demand curve, a decrease in the equilibrium quantity, and a decrease in the equilibrium price.</a:t>
            </a:r>
          </a:p>
        </p:txBody>
      </p:sp>
      <p:pic>
        <p:nvPicPr>
          <p:cNvPr id="5" name="Picture 4" descr="Two graphs representing the four-step approach in the context of demand for and supply of postal service. The graph on the left shows the four-step analysis of higher compensation for postal workers. A leftward shift in supply leads to a lower quantity and a higher price. The graph on the right shows the four-step analysis of a change in tastes away from postal services. A leftward shift in demand leads to a lower quantity and a lower price.">
            <a:extLst>
              <a:ext uri="{FF2B5EF4-FFF2-40B4-BE49-F238E27FC236}">
                <a16:creationId xmlns:a16="http://schemas.microsoft.com/office/drawing/2014/main" id="{5C078FD6-D48E-49D9-89F8-8DAFFC60E3D3}"/>
              </a:ext>
            </a:extLst>
          </p:cNvPr>
          <p:cNvPicPr>
            <a:picLocks noChangeAspect="1"/>
          </p:cNvPicPr>
          <p:nvPr/>
        </p:nvPicPr>
        <p:blipFill>
          <a:blip r:embed="rId3"/>
          <a:stretch>
            <a:fillRect/>
          </a:stretch>
        </p:blipFill>
        <p:spPr>
          <a:xfrm>
            <a:off x="2717555" y="3258178"/>
            <a:ext cx="6756890" cy="3278449"/>
          </a:xfrm>
          <a:prstGeom prst="rect">
            <a:avLst/>
          </a:prstGeom>
        </p:spPr>
      </p:pic>
    </p:spTree>
    <p:extLst>
      <p:ext uri="{BB962C8B-B14F-4D97-AF65-F5344CB8AC3E}">
        <p14:creationId xmlns:p14="http://schemas.microsoft.com/office/powerpoint/2010/main" val="3680708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7" y="1617505"/>
            <a:ext cx="8786811" cy="341632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an example of changes in demand and/or supply that has affected the price of products that you buy?</a:t>
            </a:r>
          </a:p>
        </p:txBody>
      </p:sp>
    </p:spTree>
    <p:extLst>
      <p:ext uri="{BB962C8B-B14F-4D97-AF65-F5344CB8AC3E}">
        <p14:creationId xmlns:p14="http://schemas.microsoft.com/office/powerpoint/2010/main" val="2572799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01121"/>
            <a:ext cx="9273061" cy="707886"/>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using the supply and demand framework to think about how an event will affect the equilibrium price and quantity, proceed through four steps:</a:t>
            </a:r>
          </a:p>
        </p:txBody>
      </p:sp>
      <p:sp>
        <p:nvSpPr>
          <p:cNvPr id="7" name="Arrow: Right 6">
            <a:extLst>
              <a:ext uri="{FF2B5EF4-FFF2-40B4-BE49-F238E27FC236}">
                <a16:creationId xmlns:a16="http://schemas.microsoft.com/office/drawing/2014/main" id="{B34F522A-284E-47AD-8782-CC76CE2E3DDA}"/>
              </a:ext>
              <a:ext uri="{C183D7F6-B498-43B3-948B-1728B52AA6E4}">
                <adec:decorative xmlns:adec="http://schemas.microsoft.com/office/drawing/2017/decorative" val="1"/>
              </a:ext>
            </a:extLst>
          </p:cNvPr>
          <p:cNvSpPr/>
          <p:nvPr/>
        </p:nvSpPr>
        <p:spPr>
          <a:xfrm>
            <a:off x="641130" y="2519115"/>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945CBEDE-71C8-2B96-8735-34DE3A550DD2}"/>
              </a:ext>
            </a:extLst>
          </p:cNvPr>
          <p:cNvGrpSpPr/>
          <p:nvPr/>
        </p:nvGrpSpPr>
        <p:grpSpPr>
          <a:xfrm>
            <a:off x="777434" y="3222439"/>
            <a:ext cx="2340029" cy="2031325"/>
            <a:chOff x="777434" y="3222439"/>
            <a:chExt cx="2340029" cy="2031325"/>
          </a:xfrm>
        </p:grpSpPr>
        <p:sp>
          <p:nvSpPr>
            <p:cNvPr id="10" name="Rectangle 9">
              <a:extLst>
                <a:ext uri="{FF2B5EF4-FFF2-40B4-BE49-F238E27FC236}">
                  <a16:creationId xmlns:a16="http://schemas.microsoft.com/office/drawing/2014/main" id="{A7C179E2-3FC6-4E12-A61C-D45C1D94C393}"/>
                </a:ext>
              </a:extLst>
            </p:cNvPr>
            <p:cNvSpPr/>
            <p:nvPr/>
          </p:nvSpPr>
          <p:spPr>
            <a:xfrm>
              <a:off x="777434"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B122E-B025-4521-8A7C-19F5A97249BE}"/>
                </a:ext>
              </a:extLst>
            </p:cNvPr>
            <p:cNvSpPr txBox="1"/>
            <p:nvPr/>
          </p:nvSpPr>
          <p:spPr>
            <a:xfrm>
              <a:off x="792050"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6" name="Group 5" descr="Step 2: Decide whether the economic change you are analyzing affects demand or supply.">
            <a:extLst>
              <a:ext uri="{FF2B5EF4-FFF2-40B4-BE49-F238E27FC236}">
                <a16:creationId xmlns:a16="http://schemas.microsoft.com/office/drawing/2014/main" id="{32859A09-B20A-F13E-89DE-B5950CC7B5B4}"/>
              </a:ext>
            </a:extLst>
          </p:cNvPr>
          <p:cNvGrpSpPr/>
          <p:nvPr/>
        </p:nvGrpSpPr>
        <p:grpSpPr>
          <a:xfrm>
            <a:off x="3399129" y="3222439"/>
            <a:ext cx="2325413" cy="2031325"/>
            <a:chOff x="3399129" y="3222439"/>
            <a:chExt cx="2325413" cy="2031325"/>
          </a:xfrm>
        </p:grpSpPr>
        <p:sp>
          <p:nvSpPr>
            <p:cNvPr id="9" name="Rectangle 8">
              <a:extLst>
                <a:ext uri="{FF2B5EF4-FFF2-40B4-BE49-F238E27FC236}">
                  <a16:creationId xmlns:a16="http://schemas.microsoft.com/office/drawing/2014/main" id="{BEBCA7D9-9A54-488E-BDED-1993ED68B523}"/>
                </a:ext>
              </a:extLst>
            </p:cNvPr>
            <p:cNvSpPr/>
            <p:nvPr/>
          </p:nvSpPr>
          <p:spPr>
            <a:xfrm>
              <a:off x="3399129"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694915-6F5C-496E-847A-C0A4CAB5600F}"/>
                </a:ext>
              </a:extLst>
            </p:cNvPr>
            <p:cNvSpPr txBox="1"/>
            <p:nvPr/>
          </p:nvSpPr>
          <p:spPr>
            <a:xfrm>
              <a:off x="3412418" y="3499436"/>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3" name="TextBox 12">
            <a:extLst>
              <a:ext uri="{FF2B5EF4-FFF2-40B4-BE49-F238E27FC236}">
                <a16:creationId xmlns:a16="http://schemas.microsoft.com/office/drawing/2014/main" id="{242D683E-7183-462B-A35C-AF5CCBCC1D7D}"/>
              </a:ext>
            </a:extLst>
          </p:cNvPr>
          <p:cNvSpPr txBox="1"/>
          <p:nvPr/>
        </p:nvSpPr>
        <p:spPr>
          <a:xfrm>
            <a:off x="6035441"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3" name="Group 2" descr="Step 4: Identify the new equilibrium price and quantity, and compare the original equilibrium to the new equilibrium.">
            <a:extLst>
              <a:ext uri="{FF2B5EF4-FFF2-40B4-BE49-F238E27FC236}">
                <a16:creationId xmlns:a16="http://schemas.microsoft.com/office/drawing/2014/main" id="{B272611A-33C3-4BB3-5549-BAF4E34E47E4}"/>
              </a:ext>
            </a:extLst>
          </p:cNvPr>
          <p:cNvGrpSpPr/>
          <p:nvPr/>
        </p:nvGrpSpPr>
        <p:grpSpPr>
          <a:xfrm>
            <a:off x="8634661" y="3222438"/>
            <a:ext cx="2325414" cy="2031325"/>
            <a:chOff x="8634661" y="3222438"/>
            <a:chExt cx="2325414" cy="2031325"/>
          </a:xfrm>
        </p:grpSpPr>
        <p:sp>
          <p:nvSpPr>
            <p:cNvPr id="8" name="Rectangle 7">
              <a:extLst>
                <a:ext uri="{FF2B5EF4-FFF2-40B4-BE49-F238E27FC236}">
                  <a16:creationId xmlns:a16="http://schemas.microsoft.com/office/drawing/2014/main" id="{020DFF60-5587-4827-BAD5-B2064651B04D}"/>
                </a:ext>
              </a:extLst>
            </p:cNvPr>
            <p:cNvSpPr/>
            <p:nvPr/>
          </p:nvSpPr>
          <p:spPr>
            <a:xfrm>
              <a:off x="8634661" y="3222438"/>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85150DA-B796-4677-A110-DB91B0884F2C}"/>
                </a:ext>
              </a:extLst>
            </p:cNvPr>
            <p:cNvSpPr txBox="1"/>
            <p:nvPr/>
          </p:nvSpPr>
          <p:spPr>
            <a:xfrm>
              <a:off x="8645827" y="3303236"/>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890061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30111" y="28245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036544" y="2970003"/>
            <a:ext cx="10118912"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Ceilings and Price Floors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69440" y="415422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79932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Quantity Demanded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Quantity demanded is the number of units a consumer is willing to buy at a specific price.">
            <a:extLst>
              <a:ext uri="{FF2B5EF4-FFF2-40B4-BE49-F238E27FC236}">
                <a16:creationId xmlns:a16="http://schemas.microsoft.com/office/drawing/2014/main" id="{B64B4FE0-B9C3-B325-9F74-D9AE3B78AB33}"/>
              </a:ext>
            </a:extLst>
          </p:cNvPr>
          <p:cNvPicPr>
            <a:picLocks noChangeAspect="1"/>
          </p:cNvPicPr>
          <p:nvPr/>
        </p:nvPicPr>
        <p:blipFill>
          <a:blip r:embed="rId3"/>
          <a:stretch>
            <a:fillRect/>
          </a:stretch>
        </p:blipFill>
        <p:spPr>
          <a:xfrm>
            <a:off x="2434266" y="1574759"/>
            <a:ext cx="7323467" cy="3539499"/>
          </a:xfrm>
          <a:prstGeom prst="rect">
            <a:avLst/>
          </a:prstGeom>
        </p:spPr>
      </p:pic>
    </p:spTree>
    <p:extLst>
      <p:ext uri="{BB962C8B-B14F-4D97-AF65-F5344CB8AC3E}">
        <p14:creationId xmlns:p14="http://schemas.microsoft.com/office/powerpoint/2010/main" val="3643708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Set Price Ceilings or Price Floors?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t is often assumed that markets are free; that is, they operate with no government intervention, but this is not always the case.">
            <a:extLst>
              <a:ext uri="{FF2B5EF4-FFF2-40B4-BE49-F238E27FC236}">
                <a16:creationId xmlns:a16="http://schemas.microsoft.com/office/drawing/2014/main" id="{C227F8D6-DDB9-4F73-BB71-8480438EDB74}"/>
              </a:ext>
            </a:extLst>
          </p:cNvPr>
          <p:cNvGrpSpPr/>
          <p:nvPr/>
        </p:nvGrpSpPr>
        <p:grpSpPr>
          <a:xfrm>
            <a:off x="2066923" y="158703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928CBE53-EEEB-4BD8-B1AE-57F4FAF2D6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581EF7A-CE8C-495F-B115-51DB9896A49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often assumed that markets are free; that is, they operate with no government intervention, but this is not always the case.</a:t>
              </a:r>
            </a:p>
          </p:txBody>
        </p:sp>
      </p:grpSp>
      <p:grpSp>
        <p:nvGrpSpPr>
          <p:cNvPr id="7" name="Group 6" descr="Controversy often surrounds the prices and quantities established by demand and supply, especially for products considered necessities.">
            <a:extLst>
              <a:ext uri="{FF2B5EF4-FFF2-40B4-BE49-F238E27FC236}">
                <a16:creationId xmlns:a16="http://schemas.microsoft.com/office/drawing/2014/main" id="{BFE1CC43-20E1-4FB7-A5EF-7F69F15CBA0B}"/>
              </a:ext>
            </a:extLst>
          </p:cNvPr>
          <p:cNvGrpSpPr/>
          <p:nvPr/>
        </p:nvGrpSpPr>
        <p:grpSpPr>
          <a:xfrm>
            <a:off x="2066923" y="2511078"/>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6E7A8C4-A903-4D87-9D1C-957FD7A2E8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0056F1F-B101-422B-970F-508E6F28C09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Controversy often surrounds the prices and quantities established by demand and supply, especially for products considered necessities.</a:t>
              </a:r>
            </a:p>
          </p:txBody>
        </p:sp>
      </p:grpSp>
      <p:grpSp>
        <p:nvGrpSpPr>
          <p:cNvPr id="10" name="Group 9" descr="Discontent over prices often pressures politicians, who may then pass legislation to prevent a price from becoming too high or too low.">
            <a:extLst>
              <a:ext uri="{FF2B5EF4-FFF2-40B4-BE49-F238E27FC236}">
                <a16:creationId xmlns:a16="http://schemas.microsoft.com/office/drawing/2014/main" id="{101F576D-2683-485C-8878-30E3D4F1DB7A}"/>
              </a:ext>
            </a:extLst>
          </p:cNvPr>
          <p:cNvGrpSpPr/>
          <p:nvPr/>
        </p:nvGrpSpPr>
        <p:grpSpPr>
          <a:xfrm>
            <a:off x="2066923" y="343512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E1AB7C0-404B-4099-B15C-0BC73A3D29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DFA4D275-A92E-48A2-BAEA-7224475D625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Discontent over prices often pressures politicians, who may then pass legislation to prevent a price from becoming too high or too low.</a:t>
              </a:r>
            </a:p>
          </p:txBody>
        </p:sp>
      </p:grpSp>
      <p:grpSp>
        <p:nvGrpSpPr>
          <p:cNvPr id="16" name="Group 15" descr="Governments can pass laws affecting market outcomes, but no law can negate economic principles.">
            <a:extLst>
              <a:ext uri="{FF2B5EF4-FFF2-40B4-BE49-F238E27FC236}">
                <a16:creationId xmlns:a16="http://schemas.microsoft.com/office/drawing/2014/main" id="{F69BFEEB-1577-4521-9752-0805ED9BEF76}"/>
              </a:ext>
            </a:extLst>
          </p:cNvPr>
          <p:cNvGrpSpPr/>
          <p:nvPr/>
        </p:nvGrpSpPr>
        <p:grpSpPr>
          <a:xfrm>
            <a:off x="2066923" y="435916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B4D02E8-BA7A-4EE1-B183-D2DCF8F326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3F2B8C-47FB-44C2-B6FB-C5DC3806DF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pass laws affecting market outcomes, but no law can negate economic principles.</a:t>
              </a:r>
            </a:p>
          </p:txBody>
        </p:sp>
      </p:grpSp>
    </p:spTree>
    <p:extLst>
      <p:ext uri="{BB962C8B-B14F-4D97-AF65-F5344CB8AC3E}">
        <p14:creationId xmlns:p14="http://schemas.microsoft.com/office/powerpoint/2010/main" val="2456838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government will set price controls in the form of price ceilings and price floors, which can be either binding or nonbinding.">
            <a:extLst>
              <a:ext uri="{FF2B5EF4-FFF2-40B4-BE49-F238E27FC236}">
                <a16:creationId xmlns:a16="http://schemas.microsoft.com/office/drawing/2014/main" id="{46F6AE7B-701B-4442-B8DC-79B96769ED5B}"/>
              </a:ext>
            </a:extLst>
          </p:cNvPr>
          <p:cNvGrpSpPr/>
          <p:nvPr/>
        </p:nvGrpSpPr>
        <p:grpSpPr>
          <a:xfrm>
            <a:off x="2066923" y="159638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552E9-343F-4B6D-851B-E7114B0AD7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351023B-CA4C-41B3-95AB-9328EEACE8FC}"/>
                </a:ext>
              </a:extLst>
            </p:cNvPr>
            <p:cNvSpPr txBox="1"/>
            <p:nvPr/>
          </p:nvSpPr>
          <p:spPr>
            <a:xfrm>
              <a:off x="542923" y="1782589"/>
              <a:ext cx="7807571" cy="707886"/>
            </a:xfrm>
            <a:prstGeom prst="rect">
              <a:avLst/>
            </a:prstGeom>
            <a:grpFill/>
          </p:spPr>
          <p:txBody>
            <a:bodyPr wrap="square" rtlCol="0">
              <a:spAutoFit/>
            </a:bodyPr>
            <a:lstStyle/>
            <a:p>
              <a:pPr algn="ctr"/>
              <a:r>
                <a:rPr lang="en-US" sz="2000" dirty="0">
                  <a:solidFill>
                    <a:schemeClr val="bg1"/>
                  </a:solidFill>
                </a:rPr>
                <a:t>The government will set </a:t>
              </a:r>
              <a:r>
                <a:rPr lang="en-US" sz="2000" b="1" dirty="0">
                  <a:solidFill>
                    <a:schemeClr val="bg1"/>
                  </a:solidFill>
                </a:rPr>
                <a:t>price controls</a:t>
              </a:r>
              <a:r>
                <a:rPr lang="en-US" sz="2000" dirty="0">
                  <a:solidFill>
                    <a:schemeClr val="bg1"/>
                  </a:solidFill>
                </a:rPr>
                <a:t> in the form of </a:t>
              </a:r>
              <a:r>
                <a:rPr lang="en-US" sz="2000" b="1" dirty="0">
                  <a:solidFill>
                    <a:schemeClr val="bg1"/>
                  </a:solidFill>
                </a:rPr>
                <a:t>price ceilings </a:t>
              </a:r>
              <a:r>
                <a:rPr lang="en-US" sz="2000" dirty="0">
                  <a:solidFill>
                    <a:schemeClr val="bg1"/>
                  </a:solidFill>
                </a:rPr>
                <a:t>and </a:t>
              </a:r>
              <a:r>
                <a:rPr lang="en-US" sz="2000" b="1" dirty="0">
                  <a:solidFill>
                    <a:schemeClr val="bg1"/>
                  </a:solidFill>
                </a:rPr>
                <a:t>price floors</a:t>
              </a:r>
              <a:r>
                <a:rPr lang="en-US" sz="2000" dirty="0">
                  <a:solidFill>
                    <a:schemeClr val="bg1"/>
                  </a:solidFill>
                </a:rPr>
                <a:t>, which can be either binding or nonbinding.</a:t>
              </a:r>
            </a:p>
          </p:txBody>
        </p:sp>
      </p:grpSp>
      <p:pic>
        <p:nvPicPr>
          <p:cNvPr id="1026" name="Picture 2" descr="A diagram of the types of government price controls.">
            <a:extLst>
              <a:ext uri="{FF2B5EF4-FFF2-40B4-BE49-F238E27FC236}">
                <a16:creationId xmlns:a16="http://schemas.microsoft.com/office/drawing/2014/main" id="{B34065EB-E4A4-4BAA-8289-D7DAAE66C9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602" y="2664372"/>
            <a:ext cx="6504796" cy="359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1036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a legal maximum price that one pays for some good or serv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ceiling </a:t>
              </a:r>
              <a:r>
                <a:rPr lang="en-US" sz="2000" dirty="0">
                  <a:solidFill>
                    <a:schemeClr val="bg1"/>
                  </a:solidFill>
                </a:rPr>
                <a:t>is a legal maximum price that one pays for some good or service.</a:t>
              </a:r>
            </a:p>
          </p:txBody>
        </p:sp>
      </p:grpSp>
      <p:grpSp>
        <p:nvGrpSpPr>
          <p:cNvPr id="18" name="Group 17" descr="A government imposes price ceilings in order to keep the price of some necessary good or service affordable.">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imposes price ceilings in order to keep the price of some necessary good or service affordable.</a:t>
              </a:r>
            </a:p>
          </p:txBody>
        </p:sp>
      </p:grpSp>
      <p:grpSp>
        <p:nvGrpSpPr>
          <p:cNvPr id="28" name="Group 27" descr="For example, the government could set a price ceiling on rent to prevent housing from becoming too expensive.">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set a price ceiling on rent to prevent housing from becoming too expensive.</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7706451B-937C-2E9C-D644-1D093296E33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binding if set below the equilibrium price, as it forces a lower pr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is binding if set below the equilibrium price, as it forces a lower price.</a:t>
              </a:r>
            </a:p>
          </p:txBody>
        </p:sp>
      </p:grpSp>
      <p:grpSp>
        <p:nvGrpSpPr>
          <p:cNvPr id="18" name="Group 17" descr="A binding price ceiling initially creates a shortage, as quantity demanded will exceed quantity supplied.">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ceiling initially creates a shortage, as quantity demanded will exceed quantity supplied.</a:t>
              </a:r>
            </a:p>
          </p:txBody>
        </p:sp>
      </p:grpSp>
      <p:grpSp>
        <p:nvGrpSpPr>
          <p:cNvPr id="28" name="Group 27" descr="A price ceiling above the equilibrium price will not be binding, as the equilibrium point has not yet reached the ceiling.">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above the equilibrium price will not be binding, as the equilibrium point has not yet reached the ceiling.</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079B9514-CCD0-C452-E935-CCBEEB06196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174714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 price floor is the lowest price that one can legally pay for some good or service.">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floor </a:t>
              </a:r>
              <a:r>
                <a:rPr lang="en-US" sz="2000" dirty="0">
                  <a:solidFill>
                    <a:schemeClr val="bg1"/>
                  </a:solidFill>
                </a:rPr>
                <a:t>is the lowest price that one can legally pay for some good or service.</a:t>
              </a:r>
            </a:p>
          </p:txBody>
        </p:sp>
      </p:grpSp>
      <p:grpSp>
        <p:nvGrpSpPr>
          <p:cNvPr id="31" name="Group 30" descr="Price floors are sometimes called &quot;price supports&quot; because they support a price by preventing it from falling below a certain leve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are sometimes called "price supports" because they support a price by preventing it from falling below a certain level.</a:t>
              </a:r>
            </a:p>
          </p:txBody>
        </p:sp>
      </p:grpSp>
      <p:grpSp>
        <p:nvGrpSpPr>
          <p:cNvPr id="14" name="Group 13" descr="A price floor helps producers because it holds up a price the government feels is too low.">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helps producers because it holds up a price the government feels is too low.</a:t>
              </a:r>
            </a:p>
          </p:txBody>
        </p:sp>
      </p:grpSp>
      <p:grpSp>
        <p:nvGrpSpPr>
          <p:cNvPr id="17" name="Group 16" descr="Perhaps the best-known example of a price floor is the minimum wage, which guarantees a basic standard of living for workers.">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the best-known example of a price floor is the minimum wage, which guarantees a basic standard of living for workers.</a:t>
              </a:r>
            </a:p>
          </p:txBody>
        </p:sp>
      </p:grpSp>
    </p:spTree>
    <p:extLst>
      <p:ext uri="{BB962C8B-B14F-4D97-AF65-F5344CB8AC3E}">
        <p14:creationId xmlns:p14="http://schemas.microsoft.com/office/powerpoint/2010/main" val="27583367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price floor is binding if set above the equilibrium price, as it forces a higher price.">
            <a:extLst>
              <a:ext uri="{FF2B5EF4-FFF2-40B4-BE49-F238E27FC236}">
                <a16:creationId xmlns:a16="http://schemas.microsoft.com/office/drawing/2014/main" id="{B89C9895-F520-4A47-8A86-F13549F53586}"/>
              </a:ext>
            </a:extLst>
          </p:cNvPr>
          <p:cNvGrpSpPr/>
          <p:nvPr/>
        </p:nvGrpSpPr>
        <p:grpSpPr>
          <a:xfrm>
            <a:off x="1524001" y="1599220"/>
            <a:ext cx="4029079" cy="1114364"/>
            <a:chOff x="542922" y="1736761"/>
            <a:chExt cx="8058155" cy="1041764"/>
          </a:xfrm>
          <a:solidFill>
            <a:srgbClr val="627981"/>
          </a:solidFill>
        </p:grpSpPr>
        <p:sp>
          <p:nvSpPr>
            <p:cNvPr id="15" name="Rectangle 14">
              <a:extLst>
                <a:ext uri="{FF2B5EF4-FFF2-40B4-BE49-F238E27FC236}">
                  <a16:creationId xmlns:a16="http://schemas.microsoft.com/office/drawing/2014/main" id="{3A22EE4E-0832-4601-B91D-BB124C218C6E}"/>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386943E0-8C2C-43FD-9107-40D9C5FC3C46}"/>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is binding if set above the equilibrium price, as it forces a higher price.</a:t>
              </a:r>
            </a:p>
          </p:txBody>
        </p:sp>
      </p:grpSp>
      <p:grpSp>
        <p:nvGrpSpPr>
          <p:cNvPr id="21" name="Group 20" descr="A binding price floor initially creates a surplus, as quantity supplied will exceed quantity demanded.">
            <a:extLst>
              <a:ext uri="{FF2B5EF4-FFF2-40B4-BE49-F238E27FC236}">
                <a16:creationId xmlns:a16="http://schemas.microsoft.com/office/drawing/2014/main" id="{6A478DDC-2561-402C-B3AF-BD01BD0D740B}"/>
              </a:ext>
            </a:extLst>
          </p:cNvPr>
          <p:cNvGrpSpPr/>
          <p:nvPr/>
        </p:nvGrpSpPr>
        <p:grpSpPr>
          <a:xfrm>
            <a:off x="1524001" y="2871816"/>
            <a:ext cx="4029079" cy="1333268"/>
            <a:chOff x="542922" y="1736760"/>
            <a:chExt cx="8058155" cy="1246407"/>
          </a:xfrm>
          <a:solidFill>
            <a:srgbClr val="627981"/>
          </a:solidFill>
        </p:grpSpPr>
        <p:sp>
          <p:nvSpPr>
            <p:cNvPr id="22" name="Rectangle 21">
              <a:extLst>
                <a:ext uri="{FF2B5EF4-FFF2-40B4-BE49-F238E27FC236}">
                  <a16:creationId xmlns:a16="http://schemas.microsoft.com/office/drawing/2014/main" id="{9E9BC1ED-5C20-4828-9A09-797786E23209}"/>
                </a:ext>
              </a:extLst>
            </p:cNvPr>
            <p:cNvSpPr/>
            <p:nvPr/>
          </p:nvSpPr>
          <p:spPr>
            <a:xfrm>
              <a:off x="542924" y="1736760"/>
              <a:ext cx="8058153" cy="12464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548B37A-B73B-4B84-B23F-F7E32169E5A4}"/>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floor initially creates a surplus, as quantity supplied will exceed quantity demanded.</a:t>
              </a:r>
            </a:p>
          </p:txBody>
        </p:sp>
      </p:grpSp>
      <p:grpSp>
        <p:nvGrpSpPr>
          <p:cNvPr id="24" name="Group 23" descr="A price floor below the equilibrium price will not be binding, as the equilibrium point has not yet surpassed the floor.">
            <a:extLst>
              <a:ext uri="{FF2B5EF4-FFF2-40B4-BE49-F238E27FC236}">
                <a16:creationId xmlns:a16="http://schemas.microsoft.com/office/drawing/2014/main" id="{47DF6371-B2F0-4385-A1C7-079D30BE84A3}"/>
              </a:ext>
            </a:extLst>
          </p:cNvPr>
          <p:cNvGrpSpPr/>
          <p:nvPr/>
        </p:nvGrpSpPr>
        <p:grpSpPr>
          <a:xfrm>
            <a:off x="1524001" y="4369915"/>
            <a:ext cx="4029079" cy="1350178"/>
            <a:chOff x="542922" y="1736760"/>
            <a:chExt cx="8058155" cy="1262215"/>
          </a:xfrm>
          <a:solidFill>
            <a:srgbClr val="627981"/>
          </a:solidFill>
        </p:grpSpPr>
        <p:sp>
          <p:nvSpPr>
            <p:cNvPr id="25" name="Rectangle 24">
              <a:extLst>
                <a:ext uri="{FF2B5EF4-FFF2-40B4-BE49-F238E27FC236}">
                  <a16:creationId xmlns:a16="http://schemas.microsoft.com/office/drawing/2014/main" id="{862C4401-5D86-44A0-B94D-80226961A982}"/>
                </a:ext>
              </a:extLst>
            </p:cNvPr>
            <p:cNvSpPr/>
            <p:nvPr/>
          </p:nvSpPr>
          <p:spPr>
            <a:xfrm>
              <a:off x="542924" y="1736760"/>
              <a:ext cx="8058153" cy="1262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D94F5DEC-3F40-4806-96D3-C326C407ADCA}"/>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below the equilibrium price will not be binding, as the equilibrium point has not yet surpassed the floor.</a:t>
              </a:r>
            </a:p>
          </p:txBody>
        </p:sp>
      </p:grpSp>
      <p:pic>
        <p:nvPicPr>
          <p:cNvPr id="3" name="Picture 2" descr="The graph shows an example of a price floor, which leads to excess supply or surplus. The demand curve, labeled D, slopes downward from left to right. The supply curve, labeled S, slopes upward left to right. A horizontal line drawn across the graph at a price of Pf indicates a price floor. The equilibrium point E0 occurs at a price of P0 and a quantity of Q0. The price floor is above the equilibrium price of P0. The price floor intersects the demand curve at a quantity of Qd, which is less than the equilibrium quantity. The price floor intersects the supply curve at a quantity of Qs, which is greater than the equilibrium quantity. The space between Qd and Qs is labeled as excess supply or surplus.">
            <a:extLst>
              <a:ext uri="{FF2B5EF4-FFF2-40B4-BE49-F238E27FC236}">
                <a16:creationId xmlns:a16="http://schemas.microsoft.com/office/drawing/2014/main" id="{E785EC58-4F8C-C1B5-D8EB-E108DD08D399}"/>
              </a:ext>
            </a:extLst>
          </p:cNvPr>
          <p:cNvPicPr>
            <a:picLocks noChangeAspect="1"/>
          </p:cNvPicPr>
          <p:nvPr/>
        </p:nvPicPr>
        <p:blipFill>
          <a:blip r:embed="rId3"/>
          <a:stretch>
            <a:fillRect/>
          </a:stretch>
        </p:blipFill>
        <p:spPr>
          <a:xfrm>
            <a:off x="5726344" y="1553488"/>
            <a:ext cx="5133440" cy="4592187"/>
          </a:xfrm>
          <a:prstGeom prst="rect">
            <a:avLst/>
          </a:prstGeom>
        </p:spPr>
      </p:pic>
    </p:spTree>
    <p:extLst>
      <p:ext uri="{BB962C8B-B14F-4D97-AF65-F5344CB8AC3E}">
        <p14:creationId xmlns:p14="http://schemas.microsoft.com/office/powerpoint/2010/main" val="100283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Opponents of the minimum wage often argue that since the minimum wage is a price floor, it creates a surplus of workers, which is unemployment. Others who favor the minimum wage argue&#10;that the minimum wage does not contribute to unemployment. Use demand and/or supply curves to explain how the minimum wage may not contribute to unemployment.">
            <a:extLst>
              <a:ext uri="{FF2B5EF4-FFF2-40B4-BE49-F238E27FC236}">
                <a16:creationId xmlns:a16="http://schemas.microsoft.com/office/drawing/2014/main" id="{37570320-C144-8A5E-ED0E-B5A00660603A}"/>
              </a:ext>
            </a:extLst>
          </p:cNvPr>
          <p:cNvGrpSpPr/>
          <p:nvPr/>
        </p:nvGrpSpPr>
        <p:grpSpPr>
          <a:xfrm>
            <a:off x="1670329" y="1475860"/>
            <a:ext cx="8997672" cy="2848566"/>
            <a:chOff x="1670329" y="1475860"/>
            <a:chExt cx="8997672" cy="2848566"/>
          </a:xfrm>
        </p:grpSpPr>
        <p:sp>
          <p:nvSpPr>
            <p:cNvPr id="2" name="Rectangle 1">
              <a:extLst>
                <a:ext uri="{FF2B5EF4-FFF2-40B4-BE49-F238E27FC236}">
                  <a16:creationId xmlns:a16="http://schemas.microsoft.com/office/drawing/2014/main" id="{CC911724-2520-4CD0-9BE5-9224093C6EB5}"/>
                </a:ext>
              </a:extLst>
            </p:cNvPr>
            <p:cNvSpPr/>
            <p:nvPr/>
          </p:nvSpPr>
          <p:spPr>
            <a:xfrm>
              <a:off x="1670329" y="1475860"/>
              <a:ext cx="8997672" cy="28485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6B32A965-1C8D-4955-8CC6-E83CC7DBD770}"/>
                </a:ext>
              </a:extLst>
            </p:cNvPr>
            <p:cNvSpPr txBox="1"/>
            <p:nvPr/>
          </p:nvSpPr>
          <p:spPr>
            <a:xfrm>
              <a:off x="1816659" y="1745981"/>
              <a:ext cx="8851342" cy="2308324"/>
            </a:xfrm>
            <a:prstGeom prst="rect">
              <a:avLst/>
            </a:prstGeom>
            <a:solidFill>
              <a:srgbClr val="627981"/>
            </a:solidFill>
          </p:spPr>
          <p:txBody>
            <a:bodyPr wrap="square" rtlCol="0" anchor="ctr">
              <a:spAutoFit/>
            </a:bodyPr>
            <a:lstStyle/>
            <a:p>
              <a:r>
                <a:rPr lang="en-US" sz="2400" dirty="0">
                  <a:solidFill>
                    <a:schemeClr val="bg1"/>
                  </a:solidFill>
                </a:rPr>
                <a:t>Opponents of the minimum wage often argue that since the minimum wage is a price floor, it creates a surplus of workers, which is unemployment. Others who favor the minimum wage argue</a:t>
              </a:r>
            </a:p>
            <a:p>
              <a:r>
                <a:rPr lang="en-US" sz="2400" dirty="0">
                  <a:solidFill>
                    <a:schemeClr val="bg1"/>
                  </a:solidFill>
                </a:rPr>
                <a:t>that the minimum wage does not contribute to unemployment. Use demand and/or supply curves to explain how the minimum wage may not contribute to unemployment.</a:t>
              </a:r>
            </a:p>
          </p:txBody>
        </p:sp>
      </p:grpSp>
    </p:spTree>
    <p:extLst>
      <p:ext uri="{BB962C8B-B14F-4D97-AF65-F5344CB8AC3E}">
        <p14:creationId xmlns:p14="http://schemas.microsoft.com/office/powerpoint/2010/main" val="20212702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Unintended Consequences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first rule of economics is you do not get something for nothing—everything has an opportunity cost.">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rule of economics is you do not get something for nothing; everything has an opportunity cost. </a:t>
              </a:r>
            </a:p>
          </p:txBody>
        </p:sp>
      </p:grpSp>
      <p:grpSp>
        <p:nvGrpSpPr>
          <p:cNvPr id="31" name="Group 30" descr="If a price ceiling forces a lower price, then the quality may diminish, such as lower quality housing following rent contro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price ceiling forces a lower price, then the quality may diminish, such as lower quality housing following rent control.</a:t>
              </a:r>
            </a:p>
          </p:txBody>
        </p:sp>
      </p:grpSp>
      <p:grpSp>
        <p:nvGrpSpPr>
          <p:cNvPr id="14" name="Group 13" descr="In the case of agriculture, farmers can benefit from a price floor, but taxpayers and consumers of food will pay the costs.">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agriculture, farmers can benefit from a price floor, but taxpayers and consumers of food will pay the costs. </a:t>
              </a:r>
            </a:p>
          </p:txBody>
        </p:sp>
      </p:grpSp>
      <p:grpSp>
        <p:nvGrpSpPr>
          <p:cNvPr id="17" name="Group 16" descr="Price controls usually cause a shortage/surplus, meaning the market is not in its natural equilibrium.">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controls usually cause a shortage/surplus, meaning the market is not in its natural equilibrium.</a:t>
              </a:r>
            </a:p>
          </p:txBody>
        </p:sp>
      </p:grpSp>
    </p:spTree>
    <p:extLst>
      <p:ext uri="{BB962C8B-B14F-4D97-AF65-F5344CB8AC3E}">
        <p14:creationId xmlns:p14="http://schemas.microsoft.com/office/powerpoint/2010/main" val="864188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26664"/>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ceilings prevent a price from rising above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ceiling is set below the equilibrium price, quantity demanded will exceed quantity supplied, and excess demand or shortages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prevent a price from falling below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floor is set above the equilibrium price, quantity supplied will exceed quantity demanded, and excess supply or surpluses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and price ceilings often lead to unintended consequences.</a:t>
            </a:r>
          </a:p>
          <a:p>
            <a:endParaRPr lang="en-US" sz="2000" dirty="0">
              <a:solidFill>
                <a:schemeClr val="bg1"/>
              </a:solidFill>
            </a:endParaRPr>
          </a:p>
        </p:txBody>
      </p:sp>
    </p:spTree>
    <p:extLst>
      <p:ext uri="{BB962C8B-B14F-4D97-AF65-F5344CB8AC3E}">
        <p14:creationId xmlns:p14="http://schemas.microsoft.com/office/powerpoint/2010/main" val="35836379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099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638337" y="2968154"/>
            <a:ext cx="10915325"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Efficiency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410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528444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demand says that as price increases, the quantity demanded falls, and as price decreases, the quantity demanded rises.">
            <a:extLst>
              <a:ext uri="{FF2B5EF4-FFF2-40B4-BE49-F238E27FC236}">
                <a16:creationId xmlns:a16="http://schemas.microsoft.com/office/drawing/2014/main" id="{A46BE689-773E-36D6-83A4-6B820C6D62AD}"/>
              </a:ext>
            </a:extLst>
          </p:cNvPr>
          <p:cNvPicPr>
            <a:picLocks noChangeAspect="1"/>
          </p:cNvPicPr>
          <p:nvPr/>
        </p:nvPicPr>
        <p:blipFill>
          <a:blip r:embed="rId3"/>
          <a:stretch>
            <a:fillRect/>
          </a:stretch>
        </p:blipFill>
        <p:spPr>
          <a:xfrm>
            <a:off x="2090178" y="1804761"/>
            <a:ext cx="8011643" cy="3248478"/>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familiar demand and supply diagram holds within it the concept of economic efficiency.">
            <a:extLst>
              <a:ext uri="{FF2B5EF4-FFF2-40B4-BE49-F238E27FC236}">
                <a16:creationId xmlns:a16="http://schemas.microsoft.com/office/drawing/2014/main" id="{F6C69D49-7254-4258-AE2E-7847229325F1}"/>
              </a:ext>
            </a:extLst>
          </p:cNvPr>
          <p:cNvGrpSpPr/>
          <p:nvPr/>
        </p:nvGrpSpPr>
        <p:grpSpPr>
          <a:xfrm>
            <a:off x="1881188" y="1581537"/>
            <a:ext cx="4029079" cy="1033348"/>
            <a:chOff x="542922" y="1736762"/>
            <a:chExt cx="8058155" cy="536880"/>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2"/>
              <a:ext cx="8058153" cy="5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familiar demand and supply diagram holds within it the concept of economic efficiency.</a:t>
              </a:r>
            </a:p>
          </p:txBody>
        </p:sp>
      </p:grpSp>
      <p:grpSp>
        <p:nvGrpSpPr>
          <p:cNvPr id="15" name="Group 14" descr="Efficiency in the demand and supply model has the same basic meaning: the economy is getting as much benefit as possible from its scarce resources, and all the possible gains from trade have been achieved.">
            <a:extLst>
              <a:ext uri="{FF2B5EF4-FFF2-40B4-BE49-F238E27FC236}">
                <a16:creationId xmlns:a16="http://schemas.microsoft.com/office/drawing/2014/main" id="{08D48BEE-4468-457F-8DC3-7CD720D63C57}"/>
              </a:ext>
            </a:extLst>
          </p:cNvPr>
          <p:cNvGrpSpPr/>
          <p:nvPr/>
        </p:nvGrpSpPr>
        <p:grpSpPr>
          <a:xfrm>
            <a:off x="1881188" y="2755581"/>
            <a:ext cx="4029079" cy="2572228"/>
            <a:chOff x="542922" y="1736762"/>
            <a:chExt cx="8058155" cy="1336411"/>
          </a:xfrm>
          <a:solidFill>
            <a:srgbClr val="627981"/>
          </a:solidFill>
        </p:grpSpPr>
        <p:sp>
          <p:nvSpPr>
            <p:cNvPr id="17" name="Rectangle 16">
              <a:extLst>
                <a:ext uri="{FF2B5EF4-FFF2-40B4-BE49-F238E27FC236}">
                  <a16:creationId xmlns:a16="http://schemas.microsoft.com/office/drawing/2014/main" id="{23368D21-0A1C-4676-AE65-CE35E2E45986}"/>
                </a:ext>
              </a:extLst>
            </p:cNvPr>
            <p:cNvSpPr/>
            <p:nvPr/>
          </p:nvSpPr>
          <p:spPr>
            <a:xfrm>
              <a:off x="542924" y="1736762"/>
              <a:ext cx="8058153" cy="13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DB31577-8577-477F-B789-D401A65449C9}"/>
                </a:ext>
              </a:extLst>
            </p:cNvPr>
            <p:cNvSpPr txBox="1"/>
            <p:nvPr/>
          </p:nvSpPr>
          <p:spPr>
            <a:xfrm>
              <a:off x="542922" y="1745949"/>
              <a:ext cx="7807571" cy="132722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in the demand and supply model has the same basic meaning: the economy is getting as much benefit as possible from its scarce resources, and all the possible gains from trade have been achieved.</a:t>
              </a:r>
            </a:p>
          </p:txBody>
        </p:sp>
      </p:grpSp>
      <p:pic>
        <p:nvPicPr>
          <p:cNvPr id="2" name="Picture 1" descr="The graph shows the demand and supply for gasoline where the two curves intersect at the point of equilibrium.">
            <a:extLst>
              <a:ext uri="{FF2B5EF4-FFF2-40B4-BE49-F238E27FC236}">
                <a16:creationId xmlns:a16="http://schemas.microsoft.com/office/drawing/2014/main" id="{F1DF817E-38FE-FD06-ED80-D6B595952511}"/>
              </a:ext>
            </a:extLst>
          </p:cNvPr>
          <p:cNvPicPr>
            <a:picLocks noChangeAspect="1"/>
          </p:cNvPicPr>
          <p:nvPr/>
        </p:nvPicPr>
        <p:blipFill>
          <a:blip r:embed="rId3"/>
          <a:stretch>
            <a:fillRect/>
          </a:stretch>
        </p:blipFill>
        <p:spPr>
          <a:xfrm>
            <a:off x="5988905" y="1581537"/>
            <a:ext cx="5672592" cy="3872352"/>
          </a:xfrm>
          <a:prstGeom prst="rect">
            <a:avLst/>
          </a:prstGeom>
        </p:spPr>
      </p:pic>
      <p:sp>
        <p:nvSpPr>
          <p:cNvPr id="20" name="Oval 19">
            <a:extLst>
              <a:ext uri="{FF2B5EF4-FFF2-40B4-BE49-F238E27FC236}">
                <a16:creationId xmlns:a16="http://schemas.microsoft.com/office/drawing/2014/main" id="{8A8CC7D6-3EEB-43D8-AD4B-FE7ACA64AC38}"/>
              </a:ext>
              <a:ext uri="{C183D7F6-B498-43B3-948B-1728B52AA6E4}">
                <adec:decorative xmlns:adec="http://schemas.microsoft.com/office/drawing/2017/decorative" val="1"/>
              </a:ext>
            </a:extLst>
          </p:cNvPr>
          <p:cNvSpPr/>
          <p:nvPr/>
        </p:nvSpPr>
        <p:spPr>
          <a:xfrm rot="5400000">
            <a:off x="9468857" y="2671817"/>
            <a:ext cx="406400" cy="148388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32758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323439"/>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Consumer surplus </a:t>
            </a:r>
            <a:r>
              <a:rPr lang="en-US" sz="2000" dirty="0">
                <a:solidFill>
                  <a:schemeClr val="bg1"/>
                </a:solidFill>
              </a:rPr>
              <a:t>is the difference between the benefit that the consumer receives and the price that the consumer pays.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7" y="3052968"/>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reflects a consumer's willingness to pay or, in other words, the benefit that consumers expect to receive from consuming a product.</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6" y="4814494"/>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surplus is represented by the area below the demand curve and above the price.</a:t>
            </a:r>
          </a:p>
        </p:txBody>
      </p:sp>
      <p:pic>
        <p:nvPicPr>
          <p:cNvPr id="3" name="Picture 2" descr="A graph showing intersecting supply and demand curves, with a region below the demand curve and above the equilibrium price labeled as consumer surplus">
            <a:extLst>
              <a:ext uri="{FF2B5EF4-FFF2-40B4-BE49-F238E27FC236}">
                <a16:creationId xmlns:a16="http://schemas.microsoft.com/office/drawing/2014/main" id="{07C07916-E34F-10C8-00C9-24470C5E4B51}"/>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10" name="Oval 9">
            <a:extLst>
              <a:ext uri="{FF2B5EF4-FFF2-40B4-BE49-F238E27FC236}">
                <a16:creationId xmlns:a16="http://schemas.microsoft.com/office/drawing/2014/main" id="{D6D9C50B-F0DA-49E6-8520-F60932219BD1}"/>
              </a:ext>
              <a:ext uri="{C183D7F6-B498-43B3-948B-1728B52AA6E4}">
                <adec:decorative xmlns:adec="http://schemas.microsoft.com/office/drawing/2017/decorative" val="1"/>
              </a:ext>
            </a:extLst>
          </p:cNvPr>
          <p:cNvSpPr/>
          <p:nvPr/>
        </p:nvSpPr>
        <p:spPr>
          <a:xfrm rot="5400000">
            <a:off x="7982879" y="2402655"/>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10721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Producer surplus </a:t>
            </a:r>
            <a:r>
              <a:rPr lang="en-US" sz="2000" dirty="0">
                <a:solidFill>
                  <a:schemeClr val="bg1"/>
                </a:solidFill>
              </a:rPr>
              <a:t>is the difference between the price a seller actually gets for a product and the minimum price the seller is willing to accept.</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5" y="338170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supply curve shows the quantity that sellers are willing to sell at each price.</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5" y="454863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Producer surplus is represented by the area above the supply curve and below the price.</a:t>
            </a:r>
          </a:p>
        </p:txBody>
      </p:sp>
      <p:pic>
        <p:nvPicPr>
          <p:cNvPr id="2" name="Picture 1" descr="A graph showing intersecting supply and demand curves, with a region above the supply curve and below the equilibrium price labeled as producer surplus">
            <a:extLst>
              <a:ext uri="{FF2B5EF4-FFF2-40B4-BE49-F238E27FC236}">
                <a16:creationId xmlns:a16="http://schemas.microsoft.com/office/drawing/2014/main" id="{0008D8BE-6BC8-A4E6-B1F6-AC409476920F}"/>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4" name="Oval 3">
            <a:extLst>
              <a:ext uri="{FF2B5EF4-FFF2-40B4-BE49-F238E27FC236}">
                <a16:creationId xmlns:a16="http://schemas.microsoft.com/office/drawing/2014/main" id="{572FE03E-4B1C-8C3F-0CBB-0EBEB8FE1436}"/>
              </a:ext>
              <a:ext uri="{C183D7F6-B498-43B3-948B-1728B52AA6E4}">
                <adec:decorative xmlns:adec="http://schemas.microsoft.com/office/drawing/2017/decorative" val="1"/>
              </a:ext>
            </a:extLst>
          </p:cNvPr>
          <p:cNvSpPr/>
          <p:nvPr/>
        </p:nvSpPr>
        <p:spPr>
          <a:xfrm rot="5400000">
            <a:off x="7972719" y="2687927"/>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2352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Social surplus </a:t>
            </a:r>
            <a:r>
              <a:rPr lang="en-US" sz="2000" dirty="0">
                <a:solidFill>
                  <a:schemeClr val="bg1"/>
                </a:solidFill>
              </a:rPr>
              <a:t>is the sum of consumer surplus and producer surplus.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4" y="2760528"/>
            <a:ext cx="403088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also known as economic surplus or total surplus.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3" y="3614060"/>
            <a:ext cx="4030881" cy="193899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larger at equilibrium quantity and price than it would be at any other quantity, demonstrating the economic efficiency of the market equilibrium.</a:t>
            </a:r>
          </a:p>
        </p:txBody>
      </p:sp>
      <p:pic>
        <p:nvPicPr>
          <p:cNvPr id="2" name="Picture 1" descr="A graph showing intersecting supply and demand curves, with a region above the supply curve and below the equilibrium price labeled as producer surplus, and the region below the demand curve and above the price labeled as consumer surplus">
            <a:extLst>
              <a:ext uri="{FF2B5EF4-FFF2-40B4-BE49-F238E27FC236}">
                <a16:creationId xmlns:a16="http://schemas.microsoft.com/office/drawing/2014/main" id="{4091A9E2-8E2F-BBDB-C623-24406F2DEF69}"/>
              </a:ext>
            </a:extLst>
          </p:cNvPr>
          <p:cNvPicPr>
            <a:picLocks noChangeAspect="1"/>
          </p:cNvPicPr>
          <p:nvPr/>
        </p:nvPicPr>
        <p:blipFill rotWithShape="1">
          <a:blip r:embed="rId3"/>
          <a:srcRect t="6816"/>
          <a:stretch/>
        </p:blipFill>
        <p:spPr>
          <a:xfrm>
            <a:off x="5912067" y="1300468"/>
            <a:ext cx="5952775" cy="5219081"/>
          </a:xfrm>
          <a:prstGeom prst="rect">
            <a:avLst/>
          </a:prstGeom>
        </p:spPr>
      </p:pic>
    </p:spTree>
    <p:extLst>
      <p:ext uri="{BB962C8B-B14F-4D97-AF65-F5344CB8AC3E}">
        <p14:creationId xmlns:p14="http://schemas.microsoft.com/office/powerpoint/2010/main" val="41797653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Inefficiency of Price Floors and Price Ceilings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imposition of a price control will prevent a market from adjusting to its equilibrium price and quantity, creating an inefficient outcome.">
            <a:extLst>
              <a:ext uri="{FF2B5EF4-FFF2-40B4-BE49-F238E27FC236}">
                <a16:creationId xmlns:a16="http://schemas.microsoft.com/office/drawing/2014/main" id="{7DD9859B-7C42-4736-96DA-CE1330E411D7}"/>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85D17B5D-DA17-4935-A283-56CA778727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613E2FC1-3E46-40F0-8C92-608C636DC4C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imposition of a price control will prevent a market from adjusting to its equilibrium price and quantity, creating an inefficient outcome.</a:t>
              </a:r>
            </a:p>
          </p:txBody>
        </p:sp>
      </p:grpSp>
      <p:grpSp>
        <p:nvGrpSpPr>
          <p:cNvPr id="8" name="Group 7" descr="Price floors and price ceilings will transfer some consumer surplus to producers or some producer surplus to consumers.">
            <a:extLst>
              <a:ext uri="{FF2B5EF4-FFF2-40B4-BE49-F238E27FC236}">
                <a16:creationId xmlns:a16="http://schemas.microsoft.com/office/drawing/2014/main" id="{CF377A92-2591-44D5-8495-A6C218B0285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AC6CD04A-EFEC-4CE2-B061-E12C097CB61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59D6AFC-BBD9-4A93-BE74-36188EF288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and price ceilings will transfer some consumer surplus to producers or some producer surplus to consumers.</a:t>
              </a:r>
            </a:p>
          </p:txBody>
        </p:sp>
      </p:grpSp>
      <p:grpSp>
        <p:nvGrpSpPr>
          <p:cNvPr id="11" name="Group 10" descr="The loss in social surplus that occurs when the economy produces at an inefficient quantity is called deadweight loss.">
            <a:extLst>
              <a:ext uri="{FF2B5EF4-FFF2-40B4-BE49-F238E27FC236}">
                <a16:creationId xmlns:a16="http://schemas.microsoft.com/office/drawing/2014/main" id="{147C15C6-DB6A-4067-A5B0-86003B7A9157}"/>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4FA638B-AD31-46C3-A9A2-28435DD723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66E0F08-23F5-4775-B0F5-343E8F20237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in social surplus that occurs when the economy produces at an inefficient quantity is called </a:t>
              </a:r>
              <a:r>
                <a:rPr lang="en-US" sz="2000" b="1" dirty="0">
                  <a:solidFill>
                    <a:schemeClr val="bg1"/>
                  </a:solidFill>
                </a:rPr>
                <a:t>deadweight loss</a:t>
              </a:r>
              <a:r>
                <a:rPr lang="en-US" sz="2000" dirty="0">
                  <a:solidFill>
                    <a:schemeClr val="bg1"/>
                  </a:solidFill>
                </a:rPr>
                <a:t>.</a:t>
              </a:r>
            </a:p>
          </p:txBody>
        </p:sp>
      </p:grpSp>
    </p:spTree>
    <p:extLst>
      <p:ext uri="{BB962C8B-B14F-4D97-AF65-F5344CB8AC3E}">
        <p14:creationId xmlns:p14="http://schemas.microsoft.com/office/powerpoint/2010/main" val="32450985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02ED4A7-91F2-4058-B71D-EDF48AD3BC94}"/>
              </a:ext>
            </a:extLst>
          </p:cNvPr>
          <p:cNvSpPr txBox="1"/>
          <p:nvPr/>
        </p:nvSpPr>
        <p:spPr>
          <a:xfrm>
            <a:off x="1941187" y="1311151"/>
            <a:ext cx="3737626" cy="461665"/>
          </a:xfrm>
          <a:prstGeom prst="rect">
            <a:avLst/>
          </a:prstGeom>
          <a:solidFill>
            <a:srgbClr val="627981"/>
          </a:solidFill>
        </p:spPr>
        <p:txBody>
          <a:bodyPr wrap="none" rtlCol="0">
            <a:spAutoFit/>
          </a:bodyPr>
          <a:lstStyle/>
          <a:p>
            <a:r>
              <a:rPr lang="en-US" sz="2400" dirty="0">
                <a:solidFill>
                  <a:schemeClr val="bg1"/>
                </a:solidFill>
              </a:rPr>
              <a:t>Price ceiling causes shortage</a:t>
            </a:r>
          </a:p>
        </p:txBody>
      </p:sp>
      <p:sp>
        <p:nvSpPr>
          <p:cNvPr id="9" name="TextBox 8">
            <a:extLst>
              <a:ext uri="{FF2B5EF4-FFF2-40B4-BE49-F238E27FC236}">
                <a16:creationId xmlns:a16="http://schemas.microsoft.com/office/drawing/2014/main" id="{E327E08D-CCC2-45B5-9C4C-04DD59274F7C}"/>
              </a:ext>
            </a:extLst>
          </p:cNvPr>
          <p:cNvSpPr txBox="1"/>
          <p:nvPr/>
        </p:nvSpPr>
        <p:spPr>
          <a:xfrm>
            <a:off x="3171964" y="1771567"/>
            <a:ext cx="805029" cy="461665"/>
          </a:xfrm>
          <a:prstGeom prst="rect">
            <a:avLst/>
          </a:prstGeom>
          <a:solidFill>
            <a:srgbClr val="627981"/>
          </a:solidFill>
        </p:spPr>
        <p:txBody>
          <a:bodyPr wrap="none" rtlCol="0">
            <a:spAutoFit/>
          </a:bodyPr>
          <a:lstStyle/>
          <a:p>
            <a:r>
              <a:rPr lang="en-US" sz="2400" i="1" dirty="0">
                <a:solidFill>
                  <a:schemeClr val="bg1"/>
                </a:solidFill>
              </a:rPr>
              <a:t>D </a:t>
            </a:r>
            <a:r>
              <a:rPr lang="en-US" sz="2400" dirty="0">
                <a:solidFill>
                  <a:schemeClr val="bg1"/>
                </a:solidFill>
              </a:rPr>
              <a:t>&gt; </a:t>
            </a:r>
            <a:r>
              <a:rPr lang="en-US" sz="2400" i="1" dirty="0">
                <a:solidFill>
                  <a:schemeClr val="bg1"/>
                </a:solidFill>
              </a:rPr>
              <a:t>S</a:t>
            </a:r>
            <a:endParaRPr lang="en-US" sz="2400" dirty="0">
              <a:solidFill>
                <a:schemeClr val="bg1"/>
              </a:solidFill>
            </a:endParaRPr>
          </a:p>
        </p:txBody>
      </p:sp>
      <p:sp>
        <p:nvSpPr>
          <p:cNvPr id="2" name="TextBox 1">
            <a:extLst>
              <a:ext uri="{FF2B5EF4-FFF2-40B4-BE49-F238E27FC236}">
                <a16:creationId xmlns:a16="http://schemas.microsoft.com/office/drawing/2014/main" id="{38BE0759-F082-47F3-9737-AAA86154992E}"/>
              </a:ext>
            </a:extLst>
          </p:cNvPr>
          <p:cNvSpPr txBox="1"/>
          <p:nvPr/>
        </p:nvSpPr>
        <p:spPr>
          <a:xfrm>
            <a:off x="6818148" y="1297581"/>
            <a:ext cx="3343223" cy="461665"/>
          </a:xfrm>
          <a:prstGeom prst="rect">
            <a:avLst/>
          </a:prstGeom>
          <a:solidFill>
            <a:srgbClr val="627981"/>
          </a:solidFill>
        </p:spPr>
        <p:txBody>
          <a:bodyPr wrap="none" rtlCol="0">
            <a:spAutoFit/>
          </a:bodyPr>
          <a:lstStyle/>
          <a:p>
            <a:r>
              <a:rPr lang="en-US" sz="2400" dirty="0">
                <a:solidFill>
                  <a:schemeClr val="bg1"/>
                </a:solidFill>
              </a:rPr>
              <a:t>Price floor causes surplus</a:t>
            </a:r>
          </a:p>
        </p:txBody>
      </p:sp>
      <p:sp>
        <p:nvSpPr>
          <p:cNvPr id="10" name="TextBox 9">
            <a:extLst>
              <a:ext uri="{FF2B5EF4-FFF2-40B4-BE49-F238E27FC236}">
                <a16:creationId xmlns:a16="http://schemas.microsoft.com/office/drawing/2014/main" id="{EB4054F6-0F33-4801-BB2D-F96B28FBA866}"/>
              </a:ext>
            </a:extLst>
          </p:cNvPr>
          <p:cNvSpPr txBox="1"/>
          <p:nvPr/>
        </p:nvSpPr>
        <p:spPr>
          <a:xfrm>
            <a:off x="7966186" y="1759246"/>
            <a:ext cx="805029" cy="461665"/>
          </a:xfrm>
          <a:prstGeom prst="rect">
            <a:avLst/>
          </a:prstGeom>
          <a:solidFill>
            <a:srgbClr val="627981"/>
          </a:solidFill>
        </p:spPr>
        <p:txBody>
          <a:bodyPr wrap="none" rtlCol="0">
            <a:spAutoFit/>
          </a:bodyPr>
          <a:lstStyle/>
          <a:p>
            <a:r>
              <a:rPr lang="en-US" sz="2400" i="1" dirty="0">
                <a:solidFill>
                  <a:schemeClr val="bg1"/>
                </a:solidFill>
              </a:rPr>
              <a:t>S </a:t>
            </a:r>
            <a:r>
              <a:rPr lang="en-US" sz="2400" dirty="0">
                <a:solidFill>
                  <a:schemeClr val="bg1"/>
                </a:solidFill>
              </a:rPr>
              <a:t>&gt; </a:t>
            </a:r>
            <a:r>
              <a:rPr lang="en-US" sz="2400" i="1" dirty="0">
                <a:solidFill>
                  <a:schemeClr val="bg1"/>
                </a:solidFill>
              </a:rPr>
              <a:t>D</a:t>
            </a:r>
            <a:endParaRPr lang="en-US" sz="2400" dirty="0">
              <a:solidFill>
                <a:schemeClr val="bg1"/>
              </a:solidFill>
            </a:endParaRPr>
          </a:p>
        </p:txBody>
      </p:sp>
      <p:pic>
        <p:nvPicPr>
          <p:cNvPr id="12" name="Picture 11" descr="Two graphs: one graph showing a demand and supply curve with the area under the demand curve and above the price floor as new consumer surplus and the other showing a demand and supply curve with the area above the supply curve and below the price ceiling as new producer surplus">
            <a:extLst>
              <a:ext uri="{FF2B5EF4-FFF2-40B4-BE49-F238E27FC236}">
                <a16:creationId xmlns:a16="http://schemas.microsoft.com/office/drawing/2014/main" id="{040660F5-9FA3-C51C-F742-84A02C246B18}"/>
              </a:ext>
            </a:extLst>
          </p:cNvPr>
          <p:cNvPicPr>
            <a:picLocks noChangeAspect="1"/>
          </p:cNvPicPr>
          <p:nvPr/>
        </p:nvPicPr>
        <p:blipFill>
          <a:blip r:embed="rId3"/>
          <a:stretch>
            <a:fillRect/>
          </a:stretch>
        </p:blipFill>
        <p:spPr>
          <a:xfrm>
            <a:off x="2350544" y="2485090"/>
            <a:ext cx="7490912" cy="4096906"/>
          </a:xfrm>
          <a:prstGeom prst="rect">
            <a:avLst/>
          </a:prstGeom>
        </p:spPr>
      </p:pic>
    </p:spTree>
    <p:extLst>
      <p:ext uri="{BB962C8B-B14F-4D97-AF65-F5344CB8AC3E}">
        <p14:creationId xmlns:p14="http://schemas.microsoft.com/office/powerpoint/2010/main" val="10504627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The loss to social surplus resulting from a price control is referred to as deadweight loss, as it benefits neither producers nor consumers.">
            <a:extLst>
              <a:ext uri="{FF2B5EF4-FFF2-40B4-BE49-F238E27FC236}">
                <a16:creationId xmlns:a16="http://schemas.microsoft.com/office/drawing/2014/main" id="{179D4FD4-265C-4E65-98C3-28175FF12A45}"/>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BA14FA-2675-4389-B3D9-1847FC3195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932CAB0-5EF4-4F4D-AA37-00B21DD8A67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to social surplus resulting from a price control is referred to as deadweight loss, as it benefits neither producers nor consumers.</a:t>
              </a:r>
            </a:p>
          </p:txBody>
        </p:sp>
      </p:grpSp>
      <p:pic>
        <p:nvPicPr>
          <p:cNvPr id="4" name="Picture 3" descr="Two graphs showing intersecting demand and supply curves. The area to the left of the equilibrium of the curves is identified as deadweight loss.">
            <a:extLst>
              <a:ext uri="{FF2B5EF4-FFF2-40B4-BE49-F238E27FC236}">
                <a16:creationId xmlns:a16="http://schemas.microsoft.com/office/drawing/2014/main" id="{27BF544C-BB71-1E7E-351C-4D8DA7A5B89E}"/>
              </a:ext>
            </a:extLst>
          </p:cNvPr>
          <p:cNvPicPr>
            <a:picLocks noChangeAspect="1"/>
          </p:cNvPicPr>
          <p:nvPr/>
        </p:nvPicPr>
        <p:blipFill>
          <a:blip r:embed="rId3"/>
          <a:stretch>
            <a:fillRect/>
          </a:stretch>
        </p:blipFill>
        <p:spPr>
          <a:xfrm>
            <a:off x="2426032" y="2574365"/>
            <a:ext cx="7339934" cy="4082265"/>
          </a:xfrm>
          <a:prstGeom prst="rect">
            <a:avLst/>
          </a:prstGeom>
        </p:spPr>
      </p:pic>
    </p:spTree>
    <p:extLst>
      <p:ext uri="{BB962C8B-B14F-4D97-AF65-F5344CB8AC3E}">
        <p14:creationId xmlns:p14="http://schemas.microsoft.com/office/powerpoint/2010/main" val="452848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Consumer surplus is the gap between the price that consumers are willing to pay, based on their preferences,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Producer surplus is the gap between the price for which producers are willing to sell a product, based on their costs,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Social surplus is the sum of consumer surplus and producer surplus.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surplus is larger at the equilibrium quantity and price than it will be at any other quantity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Deadweight loss is loss in total surplus that occurs when the economy produces at an inefficient quantity.</a:t>
            </a:r>
          </a:p>
          <a:p>
            <a:endParaRPr lang="en-US" sz="2000" dirty="0">
              <a:solidFill>
                <a:schemeClr val="bg1"/>
              </a:solidFill>
            </a:endParaRPr>
          </a:p>
        </p:txBody>
      </p:sp>
    </p:spTree>
    <p:extLst>
      <p:ext uri="{BB962C8B-B14F-4D97-AF65-F5344CB8AC3E}">
        <p14:creationId xmlns:p14="http://schemas.microsoft.com/office/powerpoint/2010/main" val="19097374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demand schedule depicting the price (per gallon) and the quantity demanded (millions of gallons). It reads as follows: $3.00 results in 800 millions of gallons demanded, $3.20 results in 700 millions of gallons demanded, $3.40 results in 600 millions of gallons demanded, $3.60 results in 550 millions of gallons demanded, $3.80 results in 500 millions of gallons demanded, $4.00 results in 460 millions of gallons demanded, and $4.20 results in 420 millions of gallons demanded.">
            <a:extLst>
              <a:ext uri="{FF2B5EF4-FFF2-40B4-BE49-F238E27FC236}">
                <a16:creationId xmlns:a16="http://schemas.microsoft.com/office/drawing/2014/main" id="{EC504F1C-9159-42FF-FB30-767AA5EB016E}"/>
              </a:ext>
            </a:extLst>
          </p:cNvPr>
          <p:cNvPicPr>
            <a:picLocks noChangeAspect="1"/>
          </p:cNvPicPr>
          <p:nvPr/>
        </p:nvPicPr>
        <p:blipFill>
          <a:blip r:embed="rId3"/>
          <a:stretch>
            <a:fillRect/>
          </a:stretch>
        </p:blipFill>
        <p:spPr>
          <a:xfrm>
            <a:off x="2590641" y="1659544"/>
            <a:ext cx="7010718" cy="3040046"/>
          </a:xfrm>
          <a:prstGeom prst="rect">
            <a:avLst/>
          </a:prstGeom>
        </p:spPr>
      </p:pic>
      <p:sp>
        <p:nvSpPr>
          <p:cNvPr id="6" name="TextBox 5">
            <a:extLst>
              <a:ext uri="{FF2B5EF4-FFF2-40B4-BE49-F238E27FC236}">
                <a16:creationId xmlns:a16="http://schemas.microsoft.com/office/drawing/2014/main" id="{53EF4F2A-7B74-4779-BCC3-1B4683399E3C}"/>
              </a:ext>
            </a:extLst>
          </p:cNvPr>
          <p:cNvSpPr txBox="1"/>
          <p:nvPr/>
        </p:nvSpPr>
        <p:spPr>
          <a:xfrm>
            <a:off x="2895647" y="5198456"/>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demanded decreases.</a:t>
            </a:r>
          </a:p>
        </p:txBody>
      </p:sp>
    </p:spTree>
    <p:extLst>
      <p:ext uri="{BB962C8B-B14F-4D97-AF65-F5344CB8AC3E}">
        <p14:creationId xmlns:p14="http://schemas.microsoft.com/office/powerpoint/2010/main" val="4264015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demand curve shows the relationship between price and quantity demanded.&#10;&#10;Demand curves differ in shape but always show the inverse relationship between price and quantity demanded.">
            <a:extLst>
              <a:ext uri="{FF2B5EF4-FFF2-40B4-BE49-F238E27FC236}">
                <a16:creationId xmlns:a16="http://schemas.microsoft.com/office/drawing/2014/main" id="{0D8AD92D-D8B1-495F-BBE0-DA10BCFC156A}"/>
              </a:ext>
            </a:extLst>
          </p:cNvPr>
          <p:cNvGrpSpPr/>
          <p:nvPr/>
        </p:nvGrpSpPr>
        <p:grpSpPr>
          <a:xfrm>
            <a:off x="865240" y="1432539"/>
            <a:ext cx="3701843" cy="4822824"/>
            <a:chOff x="542921" y="1664821"/>
            <a:chExt cx="8492547" cy="947095"/>
          </a:xfrm>
          <a:solidFill>
            <a:srgbClr val="627981"/>
          </a:solidFill>
        </p:grpSpPr>
        <p:sp>
          <p:nvSpPr>
            <p:cNvPr id="13" name="Rectangle 12">
              <a:extLst>
                <a:ext uri="{FF2B5EF4-FFF2-40B4-BE49-F238E27FC236}">
                  <a16:creationId xmlns:a16="http://schemas.microsoft.com/office/drawing/2014/main" id="{5805CEA9-D227-465C-B4FA-D466FB760231}"/>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58B6F67-C2C7-4827-8D8D-4E6AB48CC826}"/>
                </a:ext>
              </a:extLst>
            </p:cNvPr>
            <p:cNvSpPr txBox="1"/>
            <p:nvPr/>
          </p:nvSpPr>
          <p:spPr>
            <a:xfrm>
              <a:off x="760116" y="1750865"/>
              <a:ext cx="8058152" cy="773638"/>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demand curve </a:t>
              </a:r>
              <a:r>
                <a:rPr lang="en-US" sz="2300" dirty="0">
                  <a:solidFill>
                    <a:schemeClr val="bg1"/>
                  </a:solidFill>
                </a:rPr>
                <a:t>shows the relationship between price and quantity demanded.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Demand curves differ in shape but always show the inverse relationship between price and quantity demanded.</a:t>
              </a:r>
            </a:p>
            <a:p>
              <a:pPr marL="342900" indent="-342900">
                <a:buFont typeface="Arial" panose="020B0604020202020204" pitchFamily="34" charset="0"/>
                <a:buChar char="•"/>
              </a:pPr>
              <a:endParaRPr lang="en-US" sz="2000" dirty="0">
                <a:solidFill>
                  <a:schemeClr val="bg1"/>
                </a:solidFill>
              </a:endParaRPr>
            </a:p>
          </p:txBody>
        </p:sp>
      </p:grpSp>
      <p:pic>
        <p:nvPicPr>
          <p:cNvPr id="4" name="Picture 3" descr="The graph shows a downward-sloping demand curve that represents the law of demand, with quantity of gasoline in millions of gallons on the x-axis and price per gallon in dollars on the y-axis.">
            <a:extLst>
              <a:ext uri="{FF2B5EF4-FFF2-40B4-BE49-F238E27FC236}">
                <a16:creationId xmlns:a16="http://schemas.microsoft.com/office/drawing/2014/main" id="{FB609646-CDA8-1DE4-AE81-9681F6160D16}"/>
              </a:ext>
            </a:extLst>
          </p:cNvPr>
          <p:cNvPicPr>
            <a:picLocks noChangeAspect="1"/>
          </p:cNvPicPr>
          <p:nvPr/>
        </p:nvPicPr>
        <p:blipFill>
          <a:blip r:embed="rId3"/>
          <a:stretch>
            <a:fillRect/>
          </a:stretch>
        </p:blipFill>
        <p:spPr>
          <a:xfrm>
            <a:off x="4909185" y="1960042"/>
            <a:ext cx="6781302" cy="3760846"/>
          </a:xfrm>
          <a:prstGeom prst="rect">
            <a:avLst/>
          </a:prstGeom>
        </p:spPr>
      </p:pic>
    </p:spTree>
    <p:extLst>
      <p:ext uri="{BB962C8B-B14F-4D97-AF65-F5344CB8AC3E}">
        <p14:creationId xmlns:p14="http://schemas.microsoft.com/office/powerpoint/2010/main" val="18845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Supply is the amount of a good or service that producers wish to sell at any possible price.">
            <a:extLst>
              <a:ext uri="{FF2B5EF4-FFF2-40B4-BE49-F238E27FC236}">
                <a16:creationId xmlns:a16="http://schemas.microsoft.com/office/drawing/2014/main" id="{3643E5E4-62DC-31AF-AA52-997EBB8C73DE}"/>
              </a:ext>
            </a:extLst>
          </p:cNvPr>
          <p:cNvPicPr>
            <a:picLocks noChangeAspect="1"/>
          </p:cNvPicPr>
          <p:nvPr/>
        </p:nvPicPr>
        <p:blipFill>
          <a:blip r:embed="rId3"/>
          <a:stretch>
            <a:fillRect/>
          </a:stretch>
        </p:blipFill>
        <p:spPr>
          <a:xfrm>
            <a:off x="2525486" y="1860698"/>
            <a:ext cx="7141027" cy="2982961"/>
          </a:xfrm>
          <a:prstGeom prst="rect">
            <a:avLst/>
          </a:prstGeom>
        </p:spPr>
      </p:pic>
    </p:spTree>
    <p:extLst>
      <p:ext uri="{BB962C8B-B14F-4D97-AF65-F5344CB8AC3E}">
        <p14:creationId xmlns:p14="http://schemas.microsoft.com/office/powerpoint/2010/main" val="31553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5EE649-5011-47B2-B0E4-CA246D26A8C9}">
  <ds:schemaRefs>
    <ds:schemaRef ds:uri="http://schemas.microsoft.com/sharepoint/v3/contenttype/forms"/>
  </ds:schemaRefs>
</ds:datastoreItem>
</file>

<file path=customXml/itemProps2.xml><?xml version="1.0" encoding="utf-8"?>
<ds:datastoreItem xmlns:ds="http://schemas.openxmlformats.org/officeDocument/2006/customXml" ds:itemID="{38F3A72B-23D2-49EF-ACE9-F4C386FE212B}">
  <ds:schemaRefs>
    <ds:schemaRef ds:uri="fdab59f7-c3a7-48e5-acd8-618ce834776e"/>
    <ds:schemaRef ds:uri="http://purl.org/dc/terms/"/>
    <ds:schemaRef ds:uri="http://schemas.microsoft.com/office/infopath/2007/PartnerControls"/>
    <ds:schemaRef ds:uri="http://purl.org/dc/elements/1.1/"/>
    <ds:schemaRef ds:uri="http://purl.org/dc/dcmitype/"/>
    <ds:schemaRef ds:uri="http://schemas.microsoft.com/office/2006/documentManagement/types"/>
    <ds:schemaRef ds:uri="06d9c582-05c2-476b-83d2-72ab8b1380b2"/>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5F7A8E42-DF17-4C04-BD0F-9D1072D4B8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1334</TotalTime>
  <Words>7587</Words>
  <Application>Microsoft Office PowerPoint</Application>
  <PresentationFormat>Widescreen</PresentationFormat>
  <Paragraphs>436</Paragraphs>
  <Slides>68</Slides>
  <Notes>64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68</vt:i4>
      </vt:variant>
    </vt:vector>
  </HeadingPairs>
  <TitlesOfParts>
    <vt:vector size="77" baseType="lpstr">
      <vt:lpstr>Arial</vt:lpstr>
      <vt:lpstr>Calibri</vt:lpstr>
      <vt:lpstr>Calibri Light</vt:lpstr>
      <vt:lpstr>Cambria Math</vt:lpstr>
      <vt:lpstr>Century Gothic</vt:lpstr>
      <vt:lpstr>Open Sans</vt:lpstr>
      <vt:lpstr>Times New Roman</vt:lpstr>
      <vt:lpstr>Office Theme</vt:lpstr>
      <vt:lpstr>1_Office Theme</vt:lpstr>
      <vt:lpstr>Demand, Supply, and Equilibrium in Markets for Goods and Services</vt:lpstr>
      <vt:lpstr>Real-World Discussion1</vt:lpstr>
      <vt:lpstr>The Invisible Hand1</vt:lpstr>
      <vt:lpstr>Demand</vt:lpstr>
      <vt:lpstr>Quantity Demanded</vt:lpstr>
      <vt:lpstr>Law of Demand</vt:lpstr>
      <vt:lpstr>Demand Schedule</vt:lpstr>
      <vt:lpstr>Demand Curve</vt:lpstr>
      <vt:lpstr>Supply</vt:lpstr>
      <vt:lpstr>Law of Supply</vt:lpstr>
      <vt:lpstr>Supply Schedule</vt:lpstr>
      <vt:lpstr>Supply Curve</vt:lpstr>
      <vt:lpstr>Demand and Supply1</vt:lpstr>
      <vt:lpstr>Demand and Supply2</vt:lpstr>
      <vt:lpstr>On Your Own1</vt:lpstr>
      <vt:lpstr>On Your Own2</vt:lpstr>
      <vt:lpstr>Demand and Supply3</vt:lpstr>
      <vt:lpstr>Demand and Supply4</vt:lpstr>
      <vt:lpstr>The Invisible Hand2</vt:lpstr>
      <vt:lpstr>Summary1</vt:lpstr>
      <vt:lpstr>Shifts in Demand and Supply for Goods and Services</vt:lpstr>
      <vt:lpstr>Ceteris Paribus</vt:lpstr>
      <vt:lpstr>Factors That Affect Demand</vt:lpstr>
      <vt:lpstr>Income</vt:lpstr>
      <vt:lpstr>Changes in Tastes and Preferences</vt:lpstr>
      <vt:lpstr>Changes in Population Composition</vt:lpstr>
      <vt:lpstr>Changes in the Prices of Related Goods</vt:lpstr>
      <vt:lpstr>Changes in Future Expectations</vt:lpstr>
      <vt:lpstr>Factors That Affect Supply</vt:lpstr>
      <vt:lpstr>Changes in Conditions for Production</vt:lpstr>
      <vt:lpstr>How Production Costs Affect Supply1</vt:lpstr>
      <vt:lpstr>How Production Costs Affect Supply2</vt:lpstr>
      <vt:lpstr>Technological Change</vt:lpstr>
      <vt:lpstr>Changes in Regulation, Taxes, Etc.</vt:lpstr>
      <vt:lpstr>On Your Own3</vt:lpstr>
      <vt:lpstr>On Your Own4</vt:lpstr>
      <vt:lpstr>Summary2</vt:lpstr>
      <vt:lpstr>Changes in Equilibrium Price and Quantity: The Four-Step Process</vt:lpstr>
      <vt:lpstr>Four-Step Process1</vt:lpstr>
      <vt:lpstr>On Your Own5</vt:lpstr>
      <vt:lpstr>On Your Own6</vt:lpstr>
      <vt:lpstr>Four-Step Process2</vt:lpstr>
      <vt:lpstr>Four-Step Process3</vt:lpstr>
      <vt:lpstr>The Interconnections and Speed of Adjustment in Real Markets</vt:lpstr>
      <vt:lpstr>Effects of Simultaneous Changes in Demand and Supply1</vt:lpstr>
      <vt:lpstr>Effects of Simultaneous Changes in Demand and Supply2</vt:lpstr>
      <vt:lpstr>Real-World Discussion2</vt:lpstr>
      <vt:lpstr>Summary3</vt:lpstr>
      <vt:lpstr>Price Ceilings and Price Floors</vt:lpstr>
      <vt:lpstr>Why Set Price Ceilings or Price Floors?</vt:lpstr>
      <vt:lpstr>Price Controls</vt:lpstr>
      <vt:lpstr>Price Ceiling1</vt:lpstr>
      <vt:lpstr>Price Ceiling2</vt:lpstr>
      <vt:lpstr>Price Floor1</vt:lpstr>
      <vt:lpstr>Price Floor2</vt:lpstr>
      <vt:lpstr>Real-World Discussion3</vt:lpstr>
      <vt:lpstr>Unintended Consequences</vt:lpstr>
      <vt:lpstr>Summary4</vt:lpstr>
      <vt:lpstr>Demand, Supply, and Efficiency</vt:lpstr>
      <vt:lpstr>Efficiency</vt:lpstr>
      <vt:lpstr>Consumer Surplus</vt:lpstr>
      <vt:lpstr>Producer Surplus</vt:lpstr>
      <vt:lpstr>Social Surplus</vt:lpstr>
      <vt:lpstr>Inefficiency of Price Floors and Price Ceilings</vt:lpstr>
      <vt:lpstr>Effect of Price Controls1</vt:lpstr>
      <vt:lpstr>Effect of Price Controls2</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61</cp:revision>
  <dcterms:created xsi:type="dcterms:W3CDTF">2017-06-16T13:06:21Z</dcterms:created>
  <dcterms:modified xsi:type="dcterms:W3CDTF">2026-02-04T15:14:57Z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