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sldIdLst>
    <p:sldId id="371" r:id="rId6"/>
    <p:sldId id="372" r:id="rId7"/>
    <p:sldId id="373" r:id="rId8"/>
    <p:sldId id="374"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38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7981"/>
    <a:srgbClr val="386546"/>
    <a:srgbClr val="314C57"/>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39A51-C4B9-46F6-AB12-CDF5F30F9C44}" v="3" dt="2026-02-04T15:06:35.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0:36:23.867" v="10" actId="33553"/>
      <pc:docMkLst>
        <pc:docMk/>
      </pc:docMkLst>
      <pc:sldChg chg="modSp mod">
        <pc:chgData name="Annaleise Radchenko" userId="6249d1a9-d5dd-4793-b8df-98b5e6874abb" providerId="ADAL" clId="{4A5B4154-50F6-4F5B-A4D7-A9ED8C205C6B}" dt="2026-01-08T20:36:23.867" v="10" actId="33553"/>
        <pc:sldMkLst>
          <pc:docMk/>
          <pc:sldMk cId="4240033176" sldId="278"/>
        </pc:sldMkLst>
        <pc:spChg chg="mod">
          <ac:chgData name="Annaleise Radchenko" userId="6249d1a9-d5dd-4793-b8df-98b5e6874abb" providerId="ADAL" clId="{4A5B4154-50F6-4F5B-A4D7-A9ED8C205C6B}" dt="2026-01-08T20:36:23.867" v="10" actId="33553"/>
          <ac:spMkLst>
            <pc:docMk/>
            <pc:sldMk cId="4240033176" sldId="278"/>
            <ac:spMk id="5" creationId="{00000000-0000-0000-0000-000000000000}"/>
          </ac:spMkLst>
        </pc:spChg>
        <pc:picChg chg="mod">
          <ac:chgData name="Annaleise Radchenko" userId="6249d1a9-d5dd-4793-b8df-98b5e6874abb" providerId="ADAL" clId="{4A5B4154-50F6-4F5B-A4D7-A9ED8C205C6B}" dt="2026-01-08T20:35:46.389" v="4"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08T20:35:46.948" v="5"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08T20:35:47.401" v="6"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08T20:35:48.338" v="7"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08T20:35:45.639" v="3"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08T20:35:03.699" v="0"/>
        <pc:sldMkLst>
          <pc:docMk/>
          <pc:sldMk cId="1487157666" sldId="371"/>
        </pc:sldMkLst>
      </pc:sldChg>
      <pc:sldChg chg="add">
        <pc:chgData name="Annaleise Radchenko" userId="6249d1a9-d5dd-4793-b8df-98b5e6874abb" providerId="ADAL" clId="{4A5B4154-50F6-4F5B-A4D7-A9ED8C205C6B}" dt="2026-01-08T20:35:03.699" v="0"/>
        <pc:sldMkLst>
          <pc:docMk/>
          <pc:sldMk cId="81408665" sldId="372"/>
        </pc:sldMkLst>
      </pc:sldChg>
      <pc:sldChg chg="add">
        <pc:chgData name="Annaleise Radchenko" userId="6249d1a9-d5dd-4793-b8df-98b5e6874abb" providerId="ADAL" clId="{4A5B4154-50F6-4F5B-A4D7-A9ED8C205C6B}" dt="2026-01-08T20:35:03.699" v="0"/>
        <pc:sldMkLst>
          <pc:docMk/>
          <pc:sldMk cId="2657847683" sldId="373"/>
        </pc:sldMkLst>
      </pc:sldChg>
      <pc:sldChg chg="add">
        <pc:chgData name="Annaleise Radchenko" userId="6249d1a9-d5dd-4793-b8df-98b5e6874abb" providerId="ADAL" clId="{4A5B4154-50F6-4F5B-A4D7-A9ED8C205C6B}" dt="2026-01-08T20:35:03.699" v="0"/>
        <pc:sldMkLst>
          <pc:docMk/>
          <pc:sldMk cId="100942977" sldId="374"/>
        </pc:sldMkLst>
      </pc:sldChg>
      <pc:sldChg chg="add">
        <pc:chgData name="Annaleise Radchenko" userId="6249d1a9-d5dd-4793-b8df-98b5e6874abb" providerId="ADAL" clId="{4A5B4154-50F6-4F5B-A4D7-A9ED8C205C6B}" dt="2026-01-08T20:35:03.699" v="0"/>
        <pc:sldMkLst>
          <pc:docMk/>
          <pc:sldMk cId="28480502" sldId="375"/>
        </pc:sldMkLst>
      </pc:sldChg>
      <pc:sldChg chg="add">
        <pc:chgData name="Annaleise Radchenko" userId="6249d1a9-d5dd-4793-b8df-98b5e6874abb" providerId="ADAL" clId="{4A5B4154-50F6-4F5B-A4D7-A9ED8C205C6B}" dt="2026-01-08T20:35:03.699" v="0"/>
        <pc:sldMkLst>
          <pc:docMk/>
          <pc:sldMk cId="1642738586" sldId="376"/>
        </pc:sldMkLst>
      </pc:sldChg>
      <pc:sldChg chg="add">
        <pc:chgData name="Annaleise Radchenko" userId="6249d1a9-d5dd-4793-b8df-98b5e6874abb" providerId="ADAL" clId="{4A5B4154-50F6-4F5B-A4D7-A9ED8C205C6B}" dt="2026-01-08T20:35:03.699" v="0"/>
        <pc:sldMkLst>
          <pc:docMk/>
          <pc:sldMk cId="917205946" sldId="377"/>
        </pc:sldMkLst>
      </pc:sldChg>
      <pc:sldChg chg="add">
        <pc:chgData name="Annaleise Radchenko" userId="6249d1a9-d5dd-4793-b8df-98b5e6874abb" providerId="ADAL" clId="{4A5B4154-50F6-4F5B-A4D7-A9ED8C205C6B}" dt="2026-01-08T20:35:03.699" v="0"/>
        <pc:sldMkLst>
          <pc:docMk/>
          <pc:sldMk cId="1611231735" sldId="378"/>
        </pc:sldMkLst>
      </pc:sldChg>
      <pc:sldChg chg="add">
        <pc:chgData name="Annaleise Radchenko" userId="6249d1a9-d5dd-4793-b8df-98b5e6874abb" providerId="ADAL" clId="{4A5B4154-50F6-4F5B-A4D7-A9ED8C205C6B}" dt="2026-01-08T20:35:03.699" v="0"/>
        <pc:sldMkLst>
          <pc:docMk/>
          <pc:sldMk cId="2995197366" sldId="379"/>
        </pc:sldMkLst>
      </pc:sldChg>
      <pc:sldChg chg="add">
        <pc:chgData name="Annaleise Radchenko" userId="6249d1a9-d5dd-4793-b8df-98b5e6874abb" providerId="ADAL" clId="{4A5B4154-50F6-4F5B-A4D7-A9ED8C205C6B}" dt="2026-01-08T20:35:03.699" v="0"/>
        <pc:sldMkLst>
          <pc:docMk/>
          <pc:sldMk cId="1690978753" sldId="380"/>
        </pc:sldMkLst>
      </pc:sldChg>
      <pc:sldChg chg="add">
        <pc:chgData name="Annaleise Radchenko" userId="6249d1a9-d5dd-4793-b8df-98b5e6874abb" providerId="ADAL" clId="{4A5B4154-50F6-4F5B-A4D7-A9ED8C205C6B}" dt="2026-01-08T20:35:03.699" v="0"/>
        <pc:sldMkLst>
          <pc:docMk/>
          <pc:sldMk cId="3066563812" sldId="381"/>
        </pc:sldMkLst>
      </pc:sldChg>
      <pc:sldChg chg="modSp add mod">
        <pc:chgData name="Annaleise Radchenko" userId="6249d1a9-d5dd-4793-b8df-98b5e6874abb" providerId="ADAL" clId="{4A5B4154-50F6-4F5B-A4D7-A9ED8C205C6B}" dt="2026-01-08T20:36:16.354" v="9" actId="962"/>
        <pc:sldMkLst>
          <pc:docMk/>
          <pc:sldMk cId="3744214492" sldId="382"/>
        </pc:sldMkLst>
        <pc:picChg chg="mod ord">
          <ac:chgData name="Annaleise Radchenko" userId="6249d1a9-d5dd-4793-b8df-98b5e6874abb" providerId="ADAL" clId="{4A5B4154-50F6-4F5B-A4D7-A9ED8C205C6B}" dt="2026-01-08T20:36:16.354" v="9" actId="962"/>
          <ac:picMkLst>
            <pc:docMk/>
            <pc:sldMk cId="3744214492" sldId="382"/>
            <ac:picMk id="6" creationId="{7EB05F6E-8D63-4FED-90C0-07F50204A123}"/>
          </ac:picMkLst>
        </pc:picChg>
      </pc:sldChg>
      <pc:sldChg chg="add">
        <pc:chgData name="Annaleise Radchenko" userId="6249d1a9-d5dd-4793-b8df-98b5e6874abb" providerId="ADAL" clId="{4A5B4154-50F6-4F5B-A4D7-A9ED8C205C6B}" dt="2026-01-08T20:35:03.699" v="0"/>
        <pc:sldMkLst>
          <pc:docMk/>
          <pc:sldMk cId="1493387171" sldId="383"/>
        </pc:sldMkLst>
      </pc:sldChg>
      <pc:sldChg chg="add">
        <pc:chgData name="Annaleise Radchenko" userId="6249d1a9-d5dd-4793-b8df-98b5e6874abb" providerId="ADAL" clId="{4A5B4154-50F6-4F5B-A4D7-A9ED8C205C6B}" dt="2026-01-08T20:35:03.699" v="0"/>
        <pc:sldMkLst>
          <pc:docMk/>
          <pc:sldMk cId="2861379334" sldId="384"/>
        </pc:sldMkLst>
      </pc:sldChg>
      <pc:sldChg chg="add">
        <pc:chgData name="Annaleise Radchenko" userId="6249d1a9-d5dd-4793-b8df-98b5e6874abb" providerId="ADAL" clId="{4A5B4154-50F6-4F5B-A4D7-A9ED8C205C6B}" dt="2026-01-08T20:35:03.699" v="0"/>
        <pc:sldMkLst>
          <pc:docMk/>
          <pc:sldMk cId="3248100199" sldId="385"/>
        </pc:sldMkLst>
      </pc:sldChg>
      <pc:sldChg chg="add">
        <pc:chgData name="Annaleise Radchenko" userId="6249d1a9-d5dd-4793-b8df-98b5e6874abb" providerId="ADAL" clId="{4A5B4154-50F6-4F5B-A4D7-A9ED8C205C6B}" dt="2026-01-08T20:35:03.699" v="0"/>
        <pc:sldMkLst>
          <pc:docMk/>
          <pc:sldMk cId="2945924427" sldId="386"/>
        </pc:sldMkLst>
      </pc:sldChg>
      <pc:sldChg chg="modSp add mod">
        <pc:chgData name="Annaleise Radchenko" userId="6249d1a9-d5dd-4793-b8df-98b5e6874abb" providerId="ADAL" clId="{4A5B4154-50F6-4F5B-A4D7-A9ED8C205C6B}" dt="2026-01-08T20:35:34.135" v="2" actId="20577"/>
        <pc:sldMkLst>
          <pc:docMk/>
          <pc:sldMk cId="3038918013" sldId="387"/>
        </pc:sldMkLst>
        <pc:spChg chg="mod">
          <ac:chgData name="Annaleise Radchenko" userId="6249d1a9-d5dd-4793-b8df-98b5e6874abb" providerId="ADAL" clId="{4A5B4154-50F6-4F5B-A4D7-A9ED8C205C6B}" dt="2026-01-08T20:35:34.135" v="2" actId="20577"/>
          <ac:spMkLst>
            <pc:docMk/>
            <pc:sldMk cId="3038918013" sldId="387"/>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explain and analyze protectionism and calculate the effects of trade barriers.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989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trade, the equilibrium price of sugar in Brazil is $0.12 a pound, and it is $0.24 per pound in the United States. When trade is allowed, businesses will buy cheap sugar in Brazil and sell it in the United States. This will result in higher prices in Brazil and lower prices in the United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Free trade results in gains from trade. Total surplus increases in both countries, as the two shaded areas show. However, there are clear income distribution effects. Producers gain in the exporting country, while consumers lose; in the importing country, consumers gain and producers lose.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541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 sugar farmers are likely to argue that, if only they could be protected from sugar imported from Brazil, the United States would have higher domestic sugar production, more jobs in the sugar industry, and American sugar farmers would receive a higher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08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government sets a high-enough tariff on imported sugar, or sets an import quota at zero, the result will be that the quantity of sugar traded between countries could be reduced to zero, and the prices in each country will return to the levels before trade was allowed.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21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effect of protectionism on producers and consumers in the foreign country is complex. When a government uses an import quota to impose partial protectionism, Brazilian sugar producers receive a lower price for the sugar they sell in Brazil, but a higher price for the sugar they are allowed to export to the United States.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997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protected producers, like U.S. sugar farmers, restricting imports is clearly positive. Without a need to face imported products, these producers are able to sell more at a higher price. For consumers in the country with the protected good, in this case U.S. sugar consumers, restricting imports is clearly negative. They end up buying a lower quantity of the good and paying a higher price for what they do buy compared to the equilibrium with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2241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results of protectionism on producers and consumers are complex. It can limit the choices of domestic consumers and lower the revenue of foreign producers.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17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world has become more connected on multiple levels, especially economically. In 1970, imports and exports made up 11% of U.S. GDP, while they made up about 24% in 2020. This chapter explores trade policy: the laws and strategies a country uses to regulate international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the world has become more globally connected, firms and workers in high-income countries like the United States, Japan, or the nations of the European Union perceive a competitive threat from firms in medium-income countries like Mexico, China, or South Africa that have lower costs of living and therefore pay lower wages.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19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a government legislates policies to reduce or block international trade, it is engaging in protectionism. Protectionist policies often seek to shield domestic producers and domestic workers from foreign competition. Protectionism takes three main forms: tariffs, import quotas, and nontariff barriers.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Tariffs are taxes that governments impose on imported goods and services. This makes imports more expensive for consumers, discouraging imports. For example, in recent years large, flat-screen televisions imported to the U.S. from China have faced a 5% tariff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Import quotas are numerical limitations on the quantity of products that a country can import. For example, sugar imports into the U.S. are still governed by quotas.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775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Nontariff barriers are all the other ways that a nation can draw up rules and regulations to make it more difficult to import products. A rule requiring certain safety standards can limit imports just as effectively as high tariffs or low import quotas, for instance.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United States eliminates trade barriers in one area, consumers spend the money they save on that product elsewhere in the economy. Thus, while eliminating trade barriers in one sector of the economy will likely result in some job loss in that sector, consumers will spend the resulting savings in other sectors of the economy and hence increase the number of jobs in those other 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677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Restricting imports may appear to be nothing more than taking sales from foreign producers and giving them to domestic producers. Other factors are at work, however, because firms do not operate in a vacuum. Instead, firms sell their products either to consumers or to other firms, who are also affected by the trade barriers. A demand and supply analysis of protectionism shows that it is a policy that imposes substantial domestic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928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9" name="Title 8"/>
          <p:cNvSpPr txBox="1">
            <a:spLocks noGrp="1"/>
          </p:cNvSpPr>
          <p:nvPr>
            <p:ph type="title" idx="4294967295"/>
          </p:nvPr>
        </p:nvSpPr>
        <p:spPr>
          <a:xfrm>
            <a:off x="1615097" y="1946246"/>
            <a:ext cx="9265024"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Protectionism: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An Indirect Subsidy from Consumers to Producers</a:t>
            </a:r>
          </a:p>
        </p:txBody>
      </p:sp>
      <p:cxnSp>
        <p:nvCxnSpPr>
          <p:cNvPr id="14" name="Straight Connector 13">
            <a:extLst>
              <a:ext uri="{C183D7F6-B498-43B3-948B-1728B52AA6E4}">
                <adec:decorative xmlns:adec="http://schemas.microsoft.com/office/drawing/2017/decorative" val="1"/>
              </a:ext>
            </a:extLst>
          </p:cNvPr>
          <p:cNvCxnSpPr/>
          <p:nvPr/>
        </p:nvCxnSpPr>
        <p:spPr>
          <a:xfrm>
            <a:off x="3081720" y="479578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81720" y="168202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7157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&amp;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wo graphs that represent the sugar trade between Brazil and the U.S.">
            <a:extLst>
              <a:ext uri="{FF2B5EF4-FFF2-40B4-BE49-F238E27FC236}">
                <a16:creationId xmlns:a16="http://schemas.microsoft.com/office/drawing/2014/main" id="{7CCBF16D-4BD3-4A2E-A0B2-AE331EF94F66}"/>
              </a:ext>
            </a:extLst>
          </p:cNvPr>
          <p:cNvPicPr>
            <a:picLocks noChangeAspect="1"/>
          </p:cNvPicPr>
          <p:nvPr/>
        </p:nvPicPr>
        <p:blipFill>
          <a:blip r:embed="rId3"/>
          <a:stretch>
            <a:fillRect/>
          </a:stretch>
        </p:blipFill>
        <p:spPr>
          <a:xfrm>
            <a:off x="2136147" y="1277118"/>
            <a:ext cx="7919705" cy="3825512"/>
          </a:xfrm>
          <a:prstGeom prst="rect">
            <a:avLst/>
          </a:prstGeom>
        </p:spPr>
      </p:pic>
      <p:sp>
        <p:nvSpPr>
          <p:cNvPr id="7" name="Rectangle 6">
            <a:extLst>
              <a:ext uri="{FF2B5EF4-FFF2-40B4-BE49-F238E27FC236}">
                <a16:creationId xmlns:a16="http://schemas.microsoft.com/office/drawing/2014/main" id="{9CD5D47A-3C7E-46BA-BE90-9840D2EA91DC}"/>
              </a:ext>
            </a:extLst>
          </p:cNvPr>
          <p:cNvSpPr/>
          <p:nvPr/>
        </p:nvSpPr>
        <p:spPr>
          <a:xfrm>
            <a:off x="1524000" y="5240058"/>
            <a:ext cx="9144000" cy="137705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Before trade, the equilibrium price of sugar in Brazil is $0.12 a pound, and it is $0.24 per pound in the United States. When trade is allowed, businesses will buy cheap sugar in Brazil and sell it in the United States. This will result in higher prices in Brazil and lower prices in the United States.</a:t>
            </a:r>
          </a:p>
        </p:txBody>
      </p:sp>
    </p:spTree>
    <p:extLst>
      <p:ext uri="{BB962C8B-B14F-4D97-AF65-F5344CB8AC3E}">
        <p14:creationId xmlns:p14="http://schemas.microsoft.com/office/powerpoint/2010/main" val="1690978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Gains from 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wo graphs that represent the overall gains from sugar trade for Brazil and the U.S.">
            <a:extLst>
              <a:ext uri="{FF2B5EF4-FFF2-40B4-BE49-F238E27FC236}">
                <a16:creationId xmlns:a16="http://schemas.microsoft.com/office/drawing/2014/main" id="{102088D5-3AD0-4336-BED3-581EBF656B77}"/>
              </a:ext>
            </a:extLst>
          </p:cNvPr>
          <p:cNvPicPr>
            <a:picLocks noChangeAspect="1"/>
          </p:cNvPicPr>
          <p:nvPr/>
        </p:nvPicPr>
        <p:blipFill>
          <a:blip r:embed="rId3"/>
          <a:stretch>
            <a:fillRect/>
          </a:stretch>
        </p:blipFill>
        <p:spPr>
          <a:xfrm>
            <a:off x="2572016" y="1277007"/>
            <a:ext cx="7386563" cy="3882946"/>
          </a:xfrm>
          <a:prstGeom prst="rect">
            <a:avLst/>
          </a:prstGeom>
        </p:spPr>
      </p:pic>
      <p:sp>
        <p:nvSpPr>
          <p:cNvPr id="6" name="Rectangle 5">
            <a:extLst>
              <a:ext uri="{FF2B5EF4-FFF2-40B4-BE49-F238E27FC236}">
                <a16:creationId xmlns:a16="http://schemas.microsoft.com/office/drawing/2014/main" id="{D13F0F0E-4D57-4CD1-8439-B18C94365ED6}"/>
              </a:ext>
            </a:extLst>
          </p:cNvPr>
          <p:cNvSpPr/>
          <p:nvPr/>
        </p:nvSpPr>
        <p:spPr>
          <a:xfrm>
            <a:off x="1693297" y="5298513"/>
            <a:ext cx="9144000" cy="13807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Free trade results in gains from trade. Total surplus increases in both countries, as the two shaded areas show. However, there are clear income distribution effects. Producers gain in the exporting country, while consumers lose; in the importing country, consumers gain and producers lose.</a:t>
            </a:r>
          </a:p>
        </p:txBody>
      </p:sp>
    </p:spTree>
    <p:extLst>
      <p:ext uri="{BB962C8B-B14F-4D97-AF65-F5344CB8AC3E}">
        <p14:creationId xmlns:p14="http://schemas.microsoft.com/office/powerpoint/2010/main" val="3066563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Gains from Trade: U.S. Farmers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152253E-AB8C-41D0-8047-1D889CC674FB}"/>
              </a:ext>
            </a:extLst>
          </p:cNvPr>
          <p:cNvSpPr/>
          <p:nvPr/>
        </p:nvSpPr>
        <p:spPr>
          <a:xfrm>
            <a:off x="1524001" y="1425128"/>
            <a:ext cx="9144000" cy="13807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U.S. sugar farmers are likely to argue that if they could only be protected from sugar imported from Brazil, the United States would have higher domestic sugar production, more jobs in the sugar industry, and American sugar farmers would receive a higher price.</a:t>
            </a:r>
          </a:p>
        </p:txBody>
      </p:sp>
      <p:pic>
        <p:nvPicPr>
          <p:cNvPr id="6" name="Graphic 5" descr="Dollar sign">
            <a:extLst>
              <a:ext uri="{FF2B5EF4-FFF2-40B4-BE49-F238E27FC236}">
                <a16:creationId xmlns:a16="http://schemas.microsoft.com/office/drawing/2014/main" id="{7EB05F6E-8D63-4FED-90C0-07F50204A1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21402" y="3026087"/>
            <a:ext cx="914400" cy="914400"/>
          </a:xfrm>
          <a:prstGeom prst="rect">
            <a:avLst/>
          </a:prstGeom>
        </p:spPr>
      </p:pic>
      <p:pic>
        <p:nvPicPr>
          <p:cNvPr id="4" name="Graphic 3" descr="Farmer">
            <a:extLst>
              <a:ext uri="{FF2B5EF4-FFF2-40B4-BE49-F238E27FC236}">
                <a16:creationId xmlns:a16="http://schemas.microsoft.com/office/drawing/2014/main" id="{625DBCB4-961B-49CA-8879-8093F6A628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76182" y="4040520"/>
            <a:ext cx="2404840" cy="2404840"/>
          </a:xfrm>
          <a:prstGeom prst="rect">
            <a:avLst/>
          </a:prstGeom>
        </p:spPr>
      </p:pic>
      <p:pic>
        <p:nvPicPr>
          <p:cNvPr id="1026" name="Picture 2" descr="Brazilian flag">
            <a:extLst>
              <a:ext uri="{FF2B5EF4-FFF2-40B4-BE49-F238E27FC236}">
                <a16:creationId xmlns:a16="http://schemas.microsoft.com/office/drawing/2014/main" id="{070E9436-7531-40D6-BDFE-EA2799AAC0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1367" y="3298280"/>
            <a:ext cx="3703798" cy="259283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C7D59BB7-993B-4AC6-AF2D-7B323E69EF7E}"/>
              </a:ext>
              <a:ext uri="{C183D7F6-B498-43B3-948B-1728B52AA6E4}">
                <adec:decorative xmlns:adec="http://schemas.microsoft.com/office/drawing/2017/decorative" val="1"/>
              </a:ext>
            </a:extLst>
          </p:cNvPr>
          <p:cNvGrpSpPr/>
          <p:nvPr/>
        </p:nvGrpSpPr>
        <p:grpSpPr>
          <a:xfrm>
            <a:off x="6136803" y="4976719"/>
            <a:ext cx="1542836" cy="1542836"/>
            <a:chOff x="6429778" y="4554020"/>
            <a:chExt cx="1542836" cy="1542836"/>
          </a:xfrm>
        </p:grpSpPr>
        <p:sp>
          <p:nvSpPr>
            <p:cNvPr id="10" name="Oval 9">
              <a:extLst>
                <a:ext uri="{FF2B5EF4-FFF2-40B4-BE49-F238E27FC236}">
                  <a16:creationId xmlns:a16="http://schemas.microsoft.com/office/drawing/2014/main" id="{D0267E88-4BDA-433E-BCC7-206138EB9744}"/>
                </a:ext>
              </a:extLst>
            </p:cNvPr>
            <p:cNvSpPr>
              <a:spLocks noChangeAspect="1"/>
            </p:cNvSpPr>
            <p:nvPr/>
          </p:nvSpPr>
          <p:spPr>
            <a:xfrm>
              <a:off x="6429778" y="4554020"/>
              <a:ext cx="1542836" cy="1542836"/>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sugar</a:t>
              </a:r>
            </a:p>
          </p:txBody>
        </p:sp>
        <p:cxnSp>
          <p:nvCxnSpPr>
            <p:cNvPr id="12" name="Straight Connector 11">
              <a:extLst>
                <a:ext uri="{FF2B5EF4-FFF2-40B4-BE49-F238E27FC236}">
                  <a16:creationId xmlns:a16="http://schemas.microsoft.com/office/drawing/2014/main" id="{4F8D72F5-5A3C-4AF2-BD67-8A25D3B655D1}"/>
                </a:ext>
              </a:extLst>
            </p:cNvPr>
            <p:cNvCxnSpPr>
              <a:cxnSpLocks/>
              <a:stCxn id="10" idx="1"/>
              <a:endCxn id="10" idx="5"/>
            </p:cNvCxnSpPr>
            <p:nvPr/>
          </p:nvCxnSpPr>
          <p:spPr>
            <a:xfrm>
              <a:off x="6655721" y="4779963"/>
              <a:ext cx="1090950" cy="109095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44214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Gains from Trade: Tariffs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869E6B5-5439-48E1-ABB5-61EDCC9B2318}"/>
              </a:ext>
            </a:extLst>
          </p:cNvPr>
          <p:cNvSpPr/>
          <p:nvPr/>
        </p:nvSpPr>
        <p:spPr>
          <a:xfrm>
            <a:off x="1524001" y="1425128"/>
            <a:ext cx="9144000" cy="13807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If the government sets a high-enough tariff on imported sugar, or sets an import quota at zero, the result will be that the quantity of sugar traded between countries could be reduced to zero, and the prices in each country will return to the levels before trade was allowed.</a:t>
            </a:r>
          </a:p>
        </p:txBody>
      </p:sp>
      <p:pic>
        <p:nvPicPr>
          <p:cNvPr id="2050" name="Picture 2" descr="American flag">
            <a:extLst>
              <a:ext uri="{FF2B5EF4-FFF2-40B4-BE49-F238E27FC236}">
                <a16:creationId xmlns:a16="http://schemas.microsoft.com/office/drawing/2014/main" id="{D7B1F3D8-65D8-4ED3-B265-65FC5EDBC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716" y="3497420"/>
            <a:ext cx="4078840" cy="2147764"/>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Transfer">
            <a:extLst>
              <a:ext uri="{FF2B5EF4-FFF2-40B4-BE49-F238E27FC236}">
                <a16:creationId xmlns:a16="http://schemas.microsoft.com/office/drawing/2014/main" id="{0591D7DF-7208-4213-8338-93FA25B382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flipV="1">
            <a:off x="5481280" y="3769061"/>
            <a:ext cx="1604481" cy="1604481"/>
          </a:xfrm>
          <a:prstGeom prst="rect">
            <a:avLst/>
          </a:prstGeom>
        </p:spPr>
      </p:pic>
      <p:pic>
        <p:nvPicPr>
          <p:cNvPr id="5" name="Picture 2" descr="Brazilian flag">
            <a:extLst>
              <a:ext uri="{FF2B5EF4-FFF2-40B4-BE49-F238E27FC236}">
                <a16:creationId xmlns:a16="http://schemas.microsoft.com/office/drawing/2014/main" id="{B1595DD4-E20F-4FE1-AA7D-32D675FB83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4485" y="3338555"/>
            <a:ext cx="3449153" cy="241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387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Foreign Impact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If the government sets a high-enough tariff on imported sugar, or sets an import quota at zero, the result will be that the quantity of sugar traded between countries could be reduced to zero, and the prices in each country will return to the levels before trade was allowed.">
            <a:extLst>
              <a:ext uri="{FF2B5EF4-FFF2-40B4-BE49-F238E27FC236}">
                <a16:creationId xmlns:a16="http://schemas.microsoft.com/office/drawing/2014/main" id="{E716F58D-AAA7-4DF5-8662-51830CEAD396}"/>
              </a:ext>
            </a:extLst>
          </p:cNvPr>
          <p:cNvGrpSpPr/>
          <p:nvPr/>
        </p:nvGrpSpPr>
        <p:grpSpPr>
          <a:xfrm>
            <a:off x="1524001" y="1425127"/>
            <a:ext cx="9144000" cy="1657402"/>
            <a:chOff x="542923" y="1736759"/>
            <a:chExt cx="8058154" cy="1995912"/>
          </a:xfrm>
          <a:solidFill>
            <a:srgbClr val="627981"/>
          </a:solidFill>
        </p:grpSpPr>
        <p:sp>
          <p:nvSpPr>
            <p:cNvPr id="10" name="Rectangle 9">
              <a:extLst>
                <a:ext uri="{FF2B5EF4-FFF2-40B4-BE49-F238E27FC236}">
                  <a16:creationId xmlns:a16="http://schemas.microsoft.com/office/drawing/2014/main" id="{5FC4446C-4FC5-49BE-B17F-7CE855A1D8DA}"/>
                </a:ext>
              </a:extLst>
            </p:cNvPr>
            <p:cNvSpPr/>
            <p:nvPr/>
          </p:nvSpPr>
          <p:spPr>
            <a:xfrm>
              <a:off x="542923" y="1736759"/>
              <a:ext cx="8058154" cy="1995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FE1BAB5-7EA6-41B7-A848-2124AD558063}"/>
                </a:ext>
              </a:extLst>
            </p:cNvPr>
            <p:cNvSpPr txBox="1"/>
            <p:nvPr/>
          </p:nvSpPr>
          <p:spPr>
            <a:xfrm>
              <a:off x="599388" y="1768293"/>
              <a:ext cx="7807571" cy="196437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effect of protectionism on producers and consumers in the foreign country is complex. When a government uses an import quota to impose partial protectionism, Brazilian sugar producers receive a lower price for the sugar they sell in Brazil, but a higher price for the sugar they are allowed to export to the United States. </a:t>
              </a:r>
            </a:p>
          </p:txBody>
        </p:sp>
      </p:grpSp>
      <p:pic>
        <p:nvPicPr>
          <p:cNvPr id="8" name="Picture 2" descr="American flag">
            <a:extLst>
              <a:ext uri="{FF2B5EF4-FFF2-40B4-BE49-F238E27FC236}">
                <a16:creationId xmlns:a16="http://schemas.microsoft.com/office/drawing/2014/main" id="{3A1139FC-FD8C-4D03-866D-99FA1B7D96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0158" y="3625962"/>
            <a:ext cx="3831695" cy="2017627"/>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Arrow pointing from Brazilian flag to American flag">
            <a:extLst>
              <a:ext uri="{FF2B5EF4-FFF2-40B4-BE49-F238E27FC236}">
                <a16:creationId xmlns:a16="http://schemas.microsoft.com/office/drawing/2014/main" id="{B2F761A4-F693-4FE7-ABEE-7C37D31216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7624518">
            <a:off x="5576552" y="3586828"/>
            <a:ext cx="1778903" cy="1778903"/>
          </a:xfrm>
          <a:prstGeom prst="rect">
            <a:avLst/>
          </a:prstGeom>
        </p:spPr>
      </p:pic>
      <p:pic>
        <p:nvPicPr>
          <p:cNvPr id="7" name="Picture 2">
            <a:extLst>
              <a:ext uri="{FF2B5EF4-FFF2-40B4-BE49-F238E27FC236}">
                <a16:creationId xmlns:a16="http://schemas.microsoft.com/office/drawing/2014/main" id="{D1D99D9D-EB2D-447F-9FBD-02FC4113EC6C}"/>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73321" y="3549460"/>
            <a:ext cx="3100689" cy="2170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379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Who Benefits and Who Pays?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For protected producers, like U.S. sugar farmers, restricting imports is clearly positive.">
            <a:extLst>
              <a:ext uri="{FF2B5EF4-FFF2-40B4-BE49-F238E27FC236}">
                <a16:creationId xmlns:a16="http://schemas.microsoft.com/office/drawing/2014/main" id="{3E7105A6-8BA7-4E1A-AB4E-176AB52BF250}"/>
              </a:ext>
            </a:extLst>
          </p:cNvPr>
          <p:cNvGrpSpPr/>
          <p:nvPr/>
        </p:nvGrpSpPr>
        <p:grpSpPr>
          <a:xfrm>
            <a:off x="2053618" y="1601284"/>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83C581DC-EB8D-44B9-9CB9-0F28198AF10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EEF63AB-805D-4721-8D0B-320DBCD76CBB}"/>
                </a:ext>
              </a:extLst>
            </p:cNvPr>
            <p:cNvSpPr txBox="1"/>
            <p:nvPr/>
          </p:nvSpPr>
          <p:spPr>
            <a:xfrm>
              <a:off x="655853" y="1770270"/>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protected producers, like U.S. sugar farmers, restricting imports is clearly positive.</a:t>
              </a:r>
            </a:p>
          </p:txBody>
        </p:sp>
      </p:grpSp>
      <p:grpSp>
        <p:nvGrpSpPr>
          <p:cNvPr id="13" name="Group 12" descr="Without a need to face imported products, these producers are able to sell more at a higher price.">
            <a:extLst>
              <a:ext uri="{FF2B5EF4-FFF2-40B4-BE49-F238E27FC236}">
                <a16:creationId xmlns:a16="http://schemas.microsoft.com/office/drawing/2014/main" id="{80A2C422-6F8C-4568-8FED-9D5FF24ABDAB}"/>
              </a:ext>
            </a:extLst>
          </p:cNvPr>
          <p:cNvGrpSpPr/>
          <p:nvPr/>
        </p:nvGrpSpPr>
        <p:grpSpPr>
          <a:xfrm>
            <a:off x="2053618" y="251360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F6E6C83-1C18-4045-8A83-48B56312543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48D2C45-71D2-438E-A313-CE2B190C123F}"/>
                </a:ext>
              </a:extLst>
            </p:cNvPr>
            <p:cNvSpPr txBox="1"/>
            <p:nvPr/>
          </p:nvSpPr>
          <p:spPr>
            <a:xfrm>
              <a:off x="582578"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Without a need to face imported products, these producers are able to sell more at a higher price.</a:t>
              </a:r>
            </a:p>
          </p:txBody>
        </p:sp>
      </p:grpSp>
      <p:grpSp>
        <p:nvGrpSpPr>
          <p:cNvPr id="16" name="Group 15" descr="For consumers in the country with the protected good, in this case U.S. sugar consumers, restricting imports is clearly negative.">
            <a:extLst>
              <a:ext uri="{FF2B5EF4-FFF2-40B4-BE49-F238E27FC236}">
                <a16:creationId xmlns:a16="http://schemas.microsoft.com/office/drawing/2014/main" id="{4F9DD13B-A596-46EA-AC58-649DC1701054}"/>
              </a:ext>
            </a:extLst>
          </p:cNvPr>
          <p:cNvGrpSpPr/>
          <p:nvPr/>
        </p:nvGrpSpPr>
        <p:grpSpPr>
          <a:xfrm>
            <a:off x="2053618" y="342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89E2BA89-8DBB-4E88-ABE8-852C998BEA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423132F-5FCB-45E5-958B-6B6D2949B9FA}"/>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consumers in the country with the protected good, in this case U.S. sugar consumers, restricting imports is clearly negative.</a:t>
              </a:r>
            </a:p>
          </p:txBody>
        </p:sp>
      </p:grpSp>
      <p:grpSp>
        <p:nvGrpSpPr>
          <p:cNvPr id="19" name="Group 18" descr="They end up buying a lower quantity of the good and paying a higher price for what they do buy compared to the equilibrium with trade.">
            <a:extLst>
              <a:ext uri="{FF2B5EF4-FFF2-40B4-BE49-F238E27FC236}">
                <a16:creationId xmlns:a16="http://schemas.microsoft.com/office/drawing/2014/main" id="{BD84C247-42D6-4519-970F-873AD40A5D38}"/>
              </a:ext>
            </a:extLst>
          </p:cNvPr>
          <p:cNvGrpSpPr/>
          <p:nvPr/>
        </p:nvGrpSpPr>
        <p:grpSpPr>
          <a:xfrm>
            <a:off x="2056246" y="4331970"/>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440B11D1-C7C1-4C6D-A353-B6D23A3474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84FFC83-A8F5-4685-BF27-FEB32BE4F13E}"/>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They end up buying a lower quantity of the good and paying a higher price for what they do buy compared to the equilibrium with trade.</a:t>
              </a:r>
            </a:p>
          </p:txBody>
        </p:sp>
      </p:grpSp>
    </p:spTree>
    <p:extLst>
      <p:ext uri="{BB962C8B-B14F-4D97-AF65-F5344CB8AC3E}">
        <p14:creationId xmlns:p14="http://schemas.microsoft.com/office/powerpoint/2010/main" val="3248100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Protectionism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9" name="Group 18" descr="The results of protectionism on producers and consumers are complex. It can limit the choices of domestic consumers and lower the revenue of foreign producers.">
            <a:extLst>
              <a:ext uri="{FF2B5EF4-FFF2-40B4-BE49-F238E27FC236}">
                <a16:creationId xmlns:a16="http://schemas.microsoft.com/office/drawing/2014/main" id="{BD84C247-42D6-4519-970F-873AD40A5D38}"/>
              </a:ext>
            </a:extLst>
          </p:cNvPr>
          <p:cNvGrpSpPr/>
          <p:nvPr/>
        </p:nvGrpSpPr>
        <p:grpSpPr>
          <a:xfrm>
            <a:off x="2066923" y="5316624"/>
            <a:ext cx="8058154" cy="1047195"/>
            <a:chOff x="542923" y="1736761"/>
            <a:chExt cx="8058154" cy="1047195"/>
          </a:xfrm>
          <a:solidFill>
            <a:srgbClr val="627981"/>
          </a:solidFill>
        </p:grpSpPr>
        <p:sp>
          <p:nvSpPr>
            <p:cNvPr id="20" name="Rectangle 19">
              <a:extLst>
                <a:ext uri="{FF2B5EF4-FFF2-40B4-BE49-F238E27FC236}">
                  <a16:creationId xmlns:a16="http://schemas.microsoft.com/office/drawing/2014/main" id="{440B11D1-C7C1-4C6D-A353-B6D23A347432}"/>
                </a:ext>
              </a:extLst>
            </p:cNvPr>
            <p:cNvSpPr/>
            <p:nvPr/>
          </p:nvSpPr>
          <p:spPr>
            <a:xfrm>
              <a:off x="542923" y="1736761"/>
              <a:ext cx="8058154" cy="10471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84FFC83-A8F5-4685-BF27-FEB32BE4F13E}"/>
                </a:ext>
              </a:extLst>
            </p:cNvPr>
            <p:cNvSpPr txBox="1"/>
            <p:nvPr/>
          </p:nvSpPr>
          <p:spPr>
            <a:xfrm>
              <a:off x="599388" y="1768293"/>
              <a:ext cx="7807571" cy="10156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results of protectionism on producers and consumers are complex. It can limit the choices of domestic consumers and lower the revenue of foreign producers.</a:t>
              </a:r>
            </a:p>
          </p:txBody>
        </p:sp>
      </p:grpSp>
      <p:pic>
        <p:nvPicPr>
          <p:cNvPr id="5122" name="Picture 2" descr="A photograph of a woman harvesting a crop">
            <a:extLst>
              <a:ext uri="{FF2B5EF4-FFF2-40B4-BE49-F238E27FC236}">
                <a16:creationId xmlns:a16="http://schemas.microsoft.com/office/drawing/2014/main" id="{E435DA08-B17B-4AB3-A128-741E7CCDF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0489" y="1529165"/>
            <a:ext cx="3313368" cy="3396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924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863616"/>
            <a:ext cx="9273061" cy="3477875"/>
          </a:xfrm>
          <a:prstGeom prst="rect">
            <a:avLst/>
          </a:prstGeom>
          <a:solidFill>
            <a:srgbClr val="627981"/>
          </a:solidFill>
          <a:ln>
            <a:solidFill>
              <a:srgbClr val="627981"/>
            </a:solidFill>
          </a:ln>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three tools for restricting the flow of trade: tariffs, import quotas, and nontariff barriers.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country places limitations on imports from abroad—regardless of whether it uses tariffs, quotas, or nontariff barriers—it is said to be practicing protectionism.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Protectionism will raise the price of the protected good in the domestic market, which causes domestic consumers to pay more but domestic producers to earn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918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world has become more connected on multiple levels, especially economically.&#10;">
            <a:extLst>
              <a:ext uri="{FF2B5EF4-FFF2-40B4-BE49-F238E27FC236}">
                <a16:creationId xmlns:a16="http://schemas.microsoft.com/office/drawing/2014/main" id="{3E7105A6-8BA7-4E1A-AB4E-176AB52BF250}"/>
              </a:ext>
            </a:extLst>
          </p:cNvPr>
          <p:cNvGrpSpPr/>
          <p:nvPr/>
        </p:nvGrpSpPr>
        <p:grpSpPr>
          <a:xfrm>
            <a:off x="2053618" y="1601284"/>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83C581DC-EB8D-44B9-9CB9-0F28198AF10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EEF63AB-805D-4721-8D0B-320DBCD76CBB}"/>
                </a:ext>
              </a:extLst>
            </p:cNvPr>
            <p:cNvSpPr txBox="1"/>
            <p:nvPr/>
          </p:nvSpPr>
          <p:spPr>
            <a:xfrm>
              <a:off x="655853" y="1770270"/>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world has become more connected on multiple levels, especially economically.</a:t>
              </a:r>
            </a:p>
          </p:txBody>
        </p:sp>
      </p:grpSp>
      <p:grpSp>
        <p:nvGrpSpPr>
          <p:cNvPr id="13" name="Group 12" descr="In 1970, imports and exports made up 11% of U.S. GDP, while they made up about 24% in 2020.&#10;">
            <a:extLst>
              <a:ext uri="{FF2B5EF4-FFF2-40B4-BE49-F238E27FC236}">
                <a16:creationId xmlns:a16="http://schemas.microsoft.com/office/drawing/2014/main" id="{80A2C422-6F8C-4568-8FED-9D5FF24ABDAB}"/>
              </a:ext>
            </a:extLst>
          </p:cNvPr>
          <p:cNvGrpSpPr/>
          <p:nvPr/>
        </p:nvGrpSpPr>
        <p:grpSpPr>
          <a:xfrm>
            <a:off x="2053618" y="251360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F6E6C83-1C18-4045-8A83-48B56312543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48D2C45-71D2-438E-A313-CE2B190C123F}"/>
                </a:ext>
              </a:extLst>
            </p:cNvPr>
            <p:cNvSpPr txBox="1"/>
            <p:nvPr/>
          </p:nvSpPr>
          <p:spPr>
            <a:xfrm>
              <a:off x="582578"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1970, imports and exports made up 11% of U.S. GDP, while they made up about 24% in 2020.</a:t>
              </a:r>
            </a:p>
          </p:txBody>
        </p:sp>
      </p:grpSp>
      <p:grpSp>
        <p:nvGrpSpPr>
          <p:cNvPr id="16" name="Group 15" descr="This chapter explores trade policy: the laws and strategies a country uses to regulate international trade.&#10;">
            <a:extLst>
              <a:ext uri="{FF2B5EF4-FFF2-40B4-BE49-F238E27FC236}">
                <a16:creationId xmlns:a16="http://schemas.microsoft.com/office/drawing/2014/main" id="{4F9DD13B-A596-46EA-AC58-649DC1701054}"/>
              </a:ext>
            </a:extLst>
          </p:cNvPr>
          <p:cNvGrpSpPr/>
          <p:nvPr/>
        </p:nvGrpSpPr>
        <p:grpSpPr>
          <a:xfrm>
            <a:off x="2053618" y="342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89E2BA89-8DBB-4E88-ABE8-852C998BEA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423132F-5FCB-45E5-958B-6B6D2949B9FA}"/>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chapter explores trade policy: the laws and strategies a country uses to regulate international trade.</a:t>
              </a:r>
            </a:p>
          </p:txBody>
        </p:sp>
      </p:grpSp>
    </p:spTree>
    <p:extLst>
      <p:ext uri="{BB962C8B-B14F-4D97-AF65-F5344CB8AC3E}">
        <p14:creationId xmlns:p14="http://schemas.microsoft.com/office/powerpoint/2010/main" val="81408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As the world has become more globally connected, firms and workers in high-income countries (like the United States, Japan, or the nations of the European Union) perceive a competitive threat from firms in medium-income countries (like Mexico, China, or South Africa) that have lower costs of living and therefore pay lower wages.&#10;">
            <a:extLst>
              <a:ext uri="{FF2B5EF4-FFF2-40B4-BE49-F238E27FC236}">
                <a16:creationId xmlns:a16="http://schemas.microsoft.com/office/drawing/2014/main" id="{4F9DD13B-A596-46EA-AC58-649DC1701054}"/>
              </a:ext>
            </a:extLst>
          </p:cNvPr>
          <p:cNvGrpSpPr/>
          <p:nvPr/>
        </p:nvGrpSpPr>
        <p:grpSpPr>
          <a:xfrm>
            <a:off x="2066923" y="4681487"/>
            <a:ext cx="8058154" cy="1662748"/>
            <a:chOff x="542923" y="1736761"/>
            <a:chExt cx="8058154" cy="1662748"/>
          </a:xfrm>
          <a:solidFill>
            <a:srgbClr val="627981"/>
          </a:solidFill>
        </p:grpSpPr>
        <p:sp>
          <p:nvSpPr>
            <p:cNvPr id="17" name="Rectangle 16">
              <a:extLst>
                <a:ext uri="{FF2B5EF4-FFF2-40B4-BE49-F238E27FC236}">
                  <a16:creationId xmlns:a16="http://schemas.microsoft.com/office/drawing/2014/main" id="{89E2BA89-8DBB-4E88-ABE8-852C998BEAF1}"/>
                </a:ext>
              </a:extLst>
            </p:cNvPr>
            <p:cNvSpPr/>
            <p:nvPr/>
          </p:nvSpPr>
          <p:spPr>
            <a:xfrm>
              <a:off x="542923" y="1736761"/>
              <a:ext cx="8058154" cy="16627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423132F-5FCB-45E5-958B-6B6D2949B9FA}"/>
                </a:ext>
              </a:extLst>
            </p:cNvPr>
            <p:cNvSpPr txBox="1"/>
            <p:nvPr/>
          </p:nvSpPr>
          <p:spPr>
            <a:xfrm>
              <a:off x="599388" y="1768293"/>
              <a:ext cx="7807571" cy="163121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the world has become more globally connected, firms and workers in high-income countries (like the United States, Japan, or the nations of the European Union) perceive a competitive threat from firms in medium-income countries (like Mexico, China, or South Africa) that have lower costs of living and therefore pay lower wages.</a:t>
              </a:r>
            </a:p>
          </p:txBody>
        </p:sp>
      </p:grpSp>
      <p:pic>
        <p:nvPicPr>
          <p:cNvPr id="1026" name="Picture 2" descr="A map of the world with markers on each continent and arrows connecting them all back and forth">
            <a:extLst>
              <a:ext uri="{FF2B5EF4-FFF2-40B4-BE49-F238E27FC236}">
                <a16:creationId xmlns:a16="http://schemas.microsoft.com/office/drawing/2014/main" id="{7483CF22-9B94-444C-82E3-A7815EF219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169441"/>
            <a:ext cx="5715000"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847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Protectionism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4BAB8AC-11B3-4569-94A3-EA1A569FB5A5}"/>
              </a:ext>
            </a:extLst>
          </p:cNvPr>
          <p:cNvSpPr/>
          <p:nvPr/>
        </p:nvSpPr>
        <p:spPr>
          <a:xfrm>
            <a:off x="2053618" y="1601284"/>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When a government legislates policies to reduce or block international trade, it is engaging in </a:t>
            </a:r>
            <a:r>
              <a:rPr lang="en-US" sz="2400" b="1" dirty="0">
                <a:solidFill>
                  <a:prstClr val="white"/>
                </a:solidFill>
              </a:rPr>
              <a:t>protectionism</a:t>
            </a:r>
            <a:r>
              <a:rPr lang="en-US" sz="2400" dirty="0">
                <a:solidFill>
                  <a:prstClr val="white"/>
                </a:solidFill>
              </a:rPr>
              <a:t>.</a:t>
            </a:r>
          </a:p>
        </p:txBody>
      </p:sp>
      <p:sp>
        <p:nvSpPr>
          <p:cNvPr id="16" name="Rectangle 15">
            <a:extLst>
              <a:ext uri="{FF2B5EF4-FFF2-40B4-BE49-F238E27FC236}">
                <a16:creationId xmlns:a16="http://schemas.microsoft.com/office/drawing/2014/main" id="{93D2237C-2489-4715-AC34-30251B535182}"/>
              </a:ext>
            </a:extLst>
          </p:cNvPr>
          <p:cNvSpPr/>
          <p:nvPr/>
        </p:nvSpPr>
        <p:spPr>
          <a:xfrm>
            <a:off x="2053618" y="2513607"/>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Protectionist policies often seek to shield domestic producers and domestic workers from foreign competition.</a:t>
            </a:r>
          </a:p>
        </p:txBody>
      </p:sp>
      <p:sp>
        <p:nvSpPr>
          <p:cNvPr id="19" name="Rectangle 18">
            <a:extLst>
              <a:ext uri="{FF2B5EF4-FFF2-40B4-BE49-F238E27FC236}">
                <a16:creationId xmlns:a16="http://schemas.microsoft.com/office/drawing/2014/main" id="{60B5CCCF-42E5-488B-8FC4-5A482A5AC3C6}"/>
              </a:ext>
            </a:extLst>
          </p:cNvPr>
          <p:cNvSpPr/>
          <p:nvPr/>
        </p:nvSpPr>
        <p:spPr>
          <a:xfrm>
            <a:off x="2053618" y="3425930"/>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Protectionism takes three main forms:</a:t>
            </a:r>
          </a:p>
        </p:txBody>
      </p:sp>
      <p:sp>
        <p:nvSpPr>
          <p:cNvPr id="2" name="Rectangle 1">
            <a:extLst>
              <a:ext uri="{FF2B5EF4-FFF2-40B4-BE49-F238E27FC236}">
                <a16:creationId xmlns:a16="http://schemas.microsoft.com/office/drawing/2014/main" id="{B63C7C31-4125-4253-B35D-0161628C86BC}"/>
              </a:ext>
            </a:extLst>
          </p:cNvPr>
          <p:cNvSpPr/>
          <p:nvPr/>
        </p:nvSpPr>
        <p:spPr>
          <a:xfrm>
            <a:off x="2053619" y="4542020"/>
            <a:ext cx="2173608"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Tariffs</a:t>
            </a:r>
          </a:p>
        </p:txBody>
      </p:sp>
      <p:sp>
        <p:nvSpPr>
          <p:cNvPr id="21" name="Rectangle 20">
            <a:extLst>
              <a:ext uri="{FF2B5EF4-FFF2-40B4-BE49-F238E27FC236}">
                <a16:creationId xmlns:a16="http://schemas.microsoft.com/office/drawing/2014/main" id="{D67D856B-C034-4B73-BC7E-FC0C26F27ACB}"/>
              </a:ext>
            </a:extLst>
          </p:cNvPr>
          <p:cNvSpPr/>
          <p:nvPr/>
        </p:nvSpPr>
        <p:spPr>
          <a:xfrm>
            <a:off x="5009195" y="4542019"/>
            <a:ext cx="2173609"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Import quotas</a:t>
            </a:r>
          </a:p>
        </p:txBody>
      </p:sp>
      <p:sp>
        <p:nvSpPr>
          <p:cNvPr id="22" name="Rectangle 21">
            <a:extLst>
              <a:ext uri="{FF2B5EF4-FFF2-40B4-BE49-F238E27FC236}">
                <a16:creationId xmlns:a16="http://schemas.microsoft.com/office/drawing/2014/main" id="{0407D404-8E8A-4D4A-9E83-865C044F217C}"/>
              </a:ext>
            </a:extLst>
          </p:cNvPr>
          <p:cNvSpPr/>
          <p:nvPr/>
        </p:nvSpPr>
        <p:spPr>
          <a:xfrm>
            <a:off x="7964772" y="4525761"/>
            <a:ext cx="2173609"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Nontariff barriers</a:t>
            </a:r>
          </a:p>
        </p:txBody>
      </p:sp>
    </p:spTree>
    <p:extLst>
      <p:ext uri="{BB962C8B-B14F-4D97-AF65-F5344CB8AC3E}">
        <p14:creationId xmlns:p14="http://schemas.microsoft.com/office/powerpoint/2010/main" val="100942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Tariffs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16EFDBB-D6C2-43EB-8FFE-B85030591DFF}"/>
              </a:ext>
            </a:extLst>
          </p:cNvPr>
          <p:cNvSpPr/>
          <p:nvPr/>
        </p:nvSpPr>
        <p:spPr>
          <a:xfrm>
            <a:off x="2053618" y="1601284"/>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a:solidFill>
                  <a:prstClr val="white"/>
                </a:solidFill>
              </a:rPr>
              <a:t>Tariffs</a:t>
            </a:r>
            <a:r>
              <a:rPr lang="en-US" sz="2400" dirty="0">
                <a:solidFill>
                  <a:prstClr val="white"/>
                </a:solidFill>
              </a:rPr>
              <a:t> are taxes that governments impose on imported goods and services.</a:t>
            </a:r>
          </a:p>
        </p:txBody>
      </p:sp>
      <p:sp>
        <p:nvSpPr>
          <p:cNvPr id="16" name="Rectangle 15">
            <a:extLst>
              <a:ext uri="{FF2B5EF4-FFF2-40B4-BE49-F238E27FC236}">
                <a16:creationId xmlns:a16="http://schemas.microsoft.com/office/drawing/2014/main" id="{2BC28A28-CC06-40AE-AF59-1A05691FEFAB}"/>
              </a:ext>
            </a:extLst>
          </p:cNvPr>
          <p:cNvSpPr/>
          <p:nvPr/>
        </p:nvSpPr>
        <p:spPr>
          <a:xfrm>
            <a:off x="2053618" y="2513607"/>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This makes imports more expensive for consumers, discouraging imports.</a:t>
            </a:r>
          </a:p>
        </p:txBody>
      </p:sp>
      <p:sp>
        <p:nvSpPr>
          <p:cNvPr id="19" name="Rectangle 18">
            <a:extLst>
              <a:ext uri="{FF2B5EF4-FFF2-40B4-BE49-F238E27FC236}">
                <a16:creationId xmlns:a16="http://schemas.microsoft.com/office/drawing/2014/main" id="{283F38E7-18DA-4C57-B89B-41E7EE4B4AEC}"/>
              </a:ext>
            </a:extLst>
          </p:cNvPr>
          <p:cNvSpPr/>
          <p:nvPr/>
        </p:nvSpPr>
        <p:spPr>
          <a:xfrm>
            <a:off x="2053618" y="3425930"/>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For example, in recent years large, flat-screen televisions imported to the U.S. from China have faced a 5% tariff rate.</a:t>
            </a:r>
          </a:p>
        </p:txBody>
      </p:sp>
    </p:spTree>
    <p:extLst>
      <p:ext uri="{BB962C8B-B14F-4D97-AF65-F5344CB8AC3E}">
        <p14:creationId xmlns:p14="http://schemas.microsoft.com/office/powerpoint/2010/main" val="28480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Import Quotas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16EFDBB-D6C2-43EB-8FFE-B85030591DFF}"/>
              </a:ext>
            </a:extLst>
          </p:cNvPr>
          <p:cNvSpPr/>
          <p:nvPr/>
        </p:nvSpPr>
        <p:spPr>
          <a:xfrm>
            <a:off x="2053618" y="1601284"/>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a:solidFill>
                  <a:prstClr val="white"/>
                </a:solidFill>
              </a:rPr>
              <a:t>Import quotas </a:t>
            </a:r>
            <a:r>
              <a:rPr lang="en-US" sz="2400" dirty="0">
                <a:solidFill>
                  <a:prstClr val="white"/>
                </a:solidFill>
              </a:rPr>
              <a:t>are numerical limitations on the quantity of products that a country can import.</a:t>
            </a:r>
          </a:p>
        </p:txBody>
      </p:sp>
      <p:sp>
        <p:nvSpPr>
          <p:cNvPr id="16" name="Rectangle 15">
            <a:extLst>
              <a:ext uri="{FF2B5EF4-FFF2-40B4-BE49-F238E27FC236}">
                <a16:creationId xmlns:a16="http://schemas.microsoft.com/office/drawing/2014/main" id="{2BC28A28-CC06-40AE-AF59-1A05691FEFAB}"/>
              </a:ext>
            </a:extLst>
          </p:cNvPr>
          <p:cNvSpPr/>
          <p:nvPr/>
        </p:nvSpPr>
        <p:spPr>
          <a:xfrm>
            <a:off x="2053618" y="2513607"/>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solidFill>
              </a:rPr>
              <a:t>For example, sugar imports to the U.S. are still governed by quotas.</a:t>
            </a:r>
          </a:p>
        </p:txBody>
      </p:sp>
      <p:pic>
        <p:nvPicPr>
          <p:cNvPr id="2050" name="Picture 2" descr="A red triangular caution sign with a hand in the middle of it">
            <a:extLst>
              <a:ext uri="{FF2B5EF4-FFF2-40B4-BE49-F238E27FC236}">
                <a16:creationId xmlns:a16="http://schemas.microsoft.com/office/drawing/2014/main" id="{7993BA33-A3CB-4C15-990D-E54297667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8767" y="3621011"/>
            <a:ext cx="3194466" cy="2806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738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Nontariff Barriers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AE3D866-F3CE-4A63-A9F5-1155CB85430A}"/>
              </a:ext>
            </a:extLst>
          </p:cNvPr>
          <p:cNvSpPr/>
          <p:nvPr/>
        </p:nvSpPr>
        <p:spPr>
          <a:xfrm>
            <a:off x="2053618" y="1601284"/>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b="1" dirty="0">
                <a:solidFill>
                  <a:prstClr val="white"/>
                </a:solidFill>
              </a:rPr>
              <a:t>Nontariff barriers </a:t>
            </a:r>
            <a:r>
              <a:rPr lang="en-US" sz="2000" dirty="0">
                <a:solidFill>
                  <a:prstClr val="white"/>
                </a:solidFill>
              </a:rPr>
              <a:t>are all the other ways that a nation can draw up rules and regulations to make it more difficult to import products.</a:t>
            </a:r>
          </a:p>
        </p:txBody>
      </p:sp>
      <p:sp>
        <p:nvSpPr>
          <p:cNvPr id="12" name="Rectangle 11">
            <a:extLst>
              <a:ext uri="{FF2B5EF4-FFF2-40B4-BE49-F238E27FC236}">
                <a16:creationId xmlns:a16="http://schemas.microsoft.com/office/drawing/2014/main" id="{257F35B7-E83F-40D8-A61B-C115428D9CEC}"/>
              </a:ext>
            </a:extLst>
          </p:cNvPr>
          <p:cNvSpPr/>
          <p:nvPr/>
        </p:nvSpPr>
        <p:spPr>
          <a:xfrm>
            <a:off x="2053618" y="2513607"/>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A rule requiring certain safety standards can limit imports just as effectively as high tariffs or low import quotas, for instance.</a:t>
            </a:r>
          </a:p>
        </p:txBody>
      </p:sp>
    </p:spTree>
    <p:extLst>
      <p:ext uri="{BB962C8B-B14F-4D97-AF65-F5344CB8AC3E}">
        <p14:creationId xmlns:p14="http://schemas.microsoft.com/office/powerpoint/2010/main" val="91720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 Barriers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AE3D866-F3CE-4A63-A9F5-1155CB85430A}"/>
              </a:ext>
            </a:extLst>
          </p:cNvPr>
          <p:cNvSpPr/>
          <p:nvPr/>
        </p:nvSpPr>
        <p:spPr>
          <a:xfrm>
            <a:off x="2066923" y="1547448"/>
            <a:ext cx="8058154" cy="197250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When the United States eliminates trade barriers in one area, consumers spend the money they save on that product elsewhere in the economy. Thus, while eliminating trade barriers in one sector of the economy will likely result in some job loss in that sector, consumers will spend the resulting savings in other sectors of the economy and hence increase the number of jobs in those other sectors.</a:t>
            </a:r>
          </a:p>
        </p:txBody>
      </p:sp>
      <p:sp>
        <p:nvSpPr>
          <p:cNvPr id="2" name="Rectangle 1">
            <a:extLst>
              <a:ext uri="{FF2B5EF4-FFF2-40B4-BE49-F238E27FC236}">
                <a16:creationId xmlns:a16="http://schemas.microsoft.com/office/drawing/2014/main" id="{513C7C88-CFB4-42B1-9A73-6243FA6C29CB}"/>
              </a:ext>
            </a:extLst>
          </p:cNvPr>
          <p:cNvSpPr/>
          <p:nvPr/>
        </p:nvSpPr>
        <p:spPr>
          <a:xfrm>
            <a:off x="1164239" y="4002374"/>
            <a:ext cx="2190284" cy="10792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Eliminate trade barriers</a:t>
            </a:r>
          </a:p>
        </p:txBody>
      </p:sp>
      <p:sp>
        <p:nvSpPr>
          <p:cNvPr id="3" name="Arrow: Right 2" descr="Right arrow">
            <a:extLst>
              <a:ext uri="{FF2B5EF4-FFF2-40B4-BE49-F238E27FC236}">
                <a16:creationId xmlns:a16="http://schemas.microsoft.com/office/drawing/2014/main" id="{D42E2E91-D29A-48F3-928D-B1B1DCCDEEF7}"/>
              </a:ext>
              <a:ext uri="{C183D7F6-B498-43B3-948B-1728B52AA6E4}">
                <adec:decorative xmlns:adec="http://schemas.microsoft.com/office/drawing/2017/decorative" val="0"/>
              </a:ext>
            </a:extLst>
          </p:cNvPr>
          <p:cNvSpPr/>
          <p:nvPr/>
        </p:nvSpPr>
        <p:spPr>
          <a:xfrm>
            <a:off x="3354523" y="4437089"/>
            <a:ext cx="367462" cy="194872"/>
          </a:xfrm>
          <a:prstGeom prst="right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99FB2F0-7726-4EE3-A671-EA4A8936300A}"/>
              </a:ext>
            </a:extLst>
          </p:cNvPr>
          <p:cNvSpPr/>
          <p:nvPr/>
        </p:nvSpPr>
        <p:spPr>
          <a:xfrm>
            <a:off x="3721985" y="4002374"/>
            <a:ext cx="2190284" cy="10792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Job loss in sector that had the trade barrier</a:t>
            </a:r>
          </a:p>
        </p:txBody>
      </p:sp>
      <p:sp>
        <p:nvSpPr>
          <p:cNvPr id="17" name="Arrow: Right 16" descr="Right Arrow">
            <a:extLst>
              <a:ext uri="{FF2B5EF4-FFF2-40B4-BE49-F238E27FC236}">
                <a16:creationId xmlns:a16="http://schemas.microsoft.com/office/drawing/2014/main" id="{625D08B6-057A-47BA-AAEB-61F7C3BBA616}"/>
              </a:ext>
              <a:ext uri="{C183D7F6-B498-43B3-948B-1728B52AA6E4}">
                <adec:decorative xmlns:adec="http://schemas.microsoft.com/office/drawing/2017/decorative" val="0"/>
              </a:ext>
            </a:extLst>
          </p:cNvPr>
          <p:cNvSpPr/>
          <p:nvPr/>
        </p:nvSpPr>
        <p:spPr>
          <a:xfrm>
            <a:off x="5899907" y="4437089"/>
            <a:ext cx="367462" cy="194872"/>
          </a:xfrm>
          <a:prstGeom prst="right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5DECA1F-F44A-4353-9A2E-DA10A11B89BE}"/>
              </a:ext>
            </a:extLst>
          </p:cNvPr>
          <p:cNvSpPr/>
          <p:nvPr/>
        </p:nvSpPr>
        <p:spPr>
          <a:xfrm>
            <a:off x="6279731" y="4002374"/>
            <a:ext cx="2190284" cy="10792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Consumer spending increases in other sectors of the economy</a:t>
            </a:r>
          </a:p>
        </p:txBody>
      </p:sp>
      <p:sp>
        <p:nvSpPr>
          <p:cNvPr id="18" name="Arrow: Right 17" descr="Right arrow">
            <a:extLst>
              <a:ext uri="{FF2B5EF4-FFF2-40B4-BE49-F238E27FC236}">
                <a16:creationId xmlns:a16="http://schemas.microsoft.com/office/drawing/2014/main" id="{3C201077-F73A-442A-B455-8499B30D7263}"/>
              </a:ext>
              <a:ext uri="{C183D7F6-B498-43B3-948B-1728B52AA6E4}">
                <adec:decorative xmlns:adec="http://schemas.microsoft.com/office/drawing/2017/decorative" val="0"/>
              </a:ext>
            </a:extLst>
          </p:cNvPr>
          <p:cNvSpPr/>
          <p:nvPr/>
        </p:nvSpPr>
        <p:spPr>
          <a:xfrm>
            <a:off x="8467387" y="4437089"/>
            <a:ext cx="367462" cy="194872"/>
          </a:xfrm>
          <a:prstGeom prst="right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513FD3-A93B-44B0-9D67-2A0A691987B0}"/>
              </a:ext>
            </a:extLst>
          </p:cNvPr>
          <p:cNvSpPr/>
          <p:nvPr/>
        </p:nvSpPr>
        <p:spPr>
          <a:xfrm>
            <a:off x="8837477" y="4002374"/>
            <a:ext cx="2190284" cy="10792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Job increase in other sectors</a:t>
            </a:r>
          </a:p>
        </p:txBody>
      </p:sp>
    </p:spTree>
    <p:extLst>
      <p:ext uri="{BB962C8B-B14F-4D97-AF65-F5344CB8AC3E}">
        <p14:creationId xmlns:p14="http://schemas.microsoft.com/office/powerpoint/2010/main" val="1611231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 Analysis of Protectionism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3C581DC-EB8D-44B9-9CB9-0F28198AF10D}"/>
              </a:ext>
            </a:extLst>
          </p:cNvPr>
          <p:cNvSpPr/>
          <p:nvPr/>
        </p:nvSpPr>
        <p:spPr>
          <a:xfrm>
            <a:off x="2053618" y="1601284"/>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Restricting imports may appear to be nothing more than taking sales from foreign producers and giving them to domestic producers.</a:t>
            </a:r>
          </a:p>
        </p:txBody>
      </p:sp>
      <p:sp>
        <p:nvSpPr>
          <p:cNvPr id="14" name="Rectangle 13">
            <a:extLst>
              <a:ext uri="{FF2B5EF4-FFF2-40B4-BE49-F238E27FC236}">
                <a16:creationId xmlns:a16="http://schemas.microsoft.com/office/drawing/2014/main" id="{2F6E6C83-1C18-4045-8A83-48B563125430}"/>
              </a:ext>
            </a:extLst>
          </p:cNvPr>
          <p:cNvSpPr/>
          <p:nvPr/>
        </p:nvSpPr>
        <p:spPr>
          <a:xfrm>
            <a:off x="2053618" y="2513607"/>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Other factors are at work, however, because firms do not operate in a vacuum.</a:t>
            </a:r>
          </a:p>
        </p:txBody>
      </p:sp>
      <p:sp>
        <p:nvSpPr>
          <p:cNvPr id="17" name="Rectangle 16">
            <a:extLst>
              <a:ext uri="{FF2B5EF4-FFF2-40B4-BE49-F238E27FC236}">
                <a16:creationId xmlns:a16="http://schemas.microsoft.com/office/drawing/2014/main" id="{89E2BA89-8DBB-4E88-ABE8-852C998BEAF1}"/>
              </a:ext>
            </a:extLst>
          </p:cNvPr>
          <p:cNvSpPr/>
          <p:nvPr/>
        </p:nvSpPr>
        <p:spPr>
          <a:xfrm>
            <a:off x="2053618" y="3425930"/>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Instead, firms sell their products either to consumers or to other firms, who are also affected by the trade barriers.</a:t>
            </a:r>
          </a:p>
        </p:txBody>
      </p:sp>
      <p:sp>
        <p:nvSpPr>
          <p:cNvPr id="20" name="Rectangle 19">
            <a:extLst>
              <a:ext uri="{FF2B5EF4-FFF2-40B4-BE49-F238E27FC236}">
                <a16:creationId xmlns:a16="http://schemas.microsoft.com/office/drawing/2014/main" id="{440B11D1-C7C1-4C6D-A353-B6D23A347432}"/>
              </a:ext>
            </a:extLst>
          </p:cNvPr>
          <p:cNvSpPr/>
          <p:nvPr/>
        </p:nvSpPr>
        <p:spPr>
          <a:xfrm>
            <a:off x="2056246" y="4331970"/>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dirty="0">
                <a:solidFill>
                  <a:prstClr val="white"/>
                </a:solidFill>
              </a:rPr>
              <a:t>A demand and supply analysis of protectionism shows that it is a policy that imposes substantial domestic costs.</a:t>
            </a:r>
          </a:p>
        </p:txBody>
      </p:sp>
    </p:spTree>
    <p:extLst>
      <p:ext uri="{BB962C8B-B14F-4D97-AF65-F5344CB8AC3E}">
        <p14:creationId xmlns:p14="http://schemas.microsoft.com/office/powerpoint/2010/main" val="2995197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F67C52-6EC9-41B9-AC23-CB595A67CC57}">
  <ds:schemaRefs>
    <ds:schemaRef ds:uri="http://purl.org/dc/dcmitype/"/>
    <ds:schemaRef ds:uri="http://purl.org/dc/elements/1.1/"/>
    <ds:schemaRef ds:uri="http://www.w3.org/XML/1998/namespace"/>
    <ds:schemaRef ds:uri="http://purl.org/dc/terms/"/>
    <ds:schemaRef ds:uri="http://schemas.openxmlformats.org/package/2006/metadata/core-properties"/>
    <ds:schemaRef ds:uri="06d9c582-05c2-476b-83d2-72ab8b1380b2"/>
    <ds:schemaRef ds:uri="http://schemas.microsoft.com/office/2006/documentManagement/types"/>
    <ds:schemaRef ds:uri="fdab59f7-c3a7-48e5-acd8-618ce834776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6871D6C4-AE49-4990-A97C-C3ADE107D0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D31F0E-6EFF-4743-8318-A17D4A117F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247</TotalTime>
  <Words>1894</Words>
  <Application>Microsoft Office PowerPoint</Application>
  <PresentationFormat>Widescreen</PresentationFormat>
  <Paragraphs>119</Paragraphs>
  <Slides>18</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Calibri Light</vt:lpstr>
      <vt:lpstr>Century Gothic</vt:lpstr>
      <vt:lpstr>Office Theme</vt:lpstr>
      <vt:lpstr>1_Office Theme</vt:lpstr>
      <vt:lpstr>Protectionism: An Indirect Subsidy from Consumers to Producers</vt:lpstr>
      <vt:lpstr>Introduction1</vt:lpstr>
      <vt:lpstr>Introduction2</vt:lpstr>
      <vt:lpstr>Protectionism1</vt:lpstr>
      <vt:lpstr>Tariffs</vt:lpstr>
      <vt:lpstr>Import Quotas</vt:lpstr>
      <vt:lpstr>Nontariff Barriers</vt:lpstr>
      <vt:lpstr>Trade Barriers</vt:lpstr>
      <vt:lpstr>Demand and Supply Analysis of Protectionism</vt:lpstr>
      <vt:lpstr>Demand &amp; Supply</vt:lpstr>
      <vt:lpstr>Gains from Trade</vt:lpstr>
      <vt:lpstr>Gains from Trade: U.S. Farmers</vt:lpstr>
      <vt:lpstr>Gains from Trade: Tariffs</vt:lpstr>
      <vt:lpstr>Foreign Impact</vt:lpstr>
      <vt:lpstr>Who Benefits and Who Pays?</vt:lpstr>
      <vt:lpstr>Protectionism2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31</cp:revision>
  <dcterms:created xsi:type="dcterms:W3CDTF">2017-06-16T13:06:21Z</dcterms:created>
  <dcterms:modified xsi:type="dcterms:W3CDTF">2026-02-04T15:06:46Z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