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4"/>
  </p:notesMasterIdLst>
  <p:sldIdLst>
    <p:sldId id="371" r:id="rId6"/>
    <p:sldId id="372" r:id="rId7"/>
    <p:sldId id="373" r:id="rId8"/>
    <p:sldId id="374" r:id="rId9"/>
    <p:sldId id="375" r:id="rId10"/>
    <p:sldId id="376" r:id="rId11"/>
    <p:sldId id="377" r:id="rId12"/>
    <p:sldId id="378" r:id="rId13"/>
    <p:sldId id="379" r:id="rId14"/>
    <p:sldId id="380" r:id="rId15"/>
    <p:sldId id="381" r:id="rId16"/>
    <p:sldId id="382" r:id="rId17"/>
    <p:sldId id="383" r:id="rId18"/>
    <p:sldId id="384" r:id="rId19"/>
    <p:sldId id="385" r:id="rId20"/>
    <p:sldId id="386" r:id="rId21"/>
    <p:sldId id="387"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386546"/>
    <a:srgbClr val="314C5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239A51-C4B9-46F6-AB12-CDF5F30F9C44}" v="3" dt="2026-02-04T15:06:35.9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08T20:36:23.867" v="10" actId="33553"/>
      <pc:docMkLst>
        <pc:docMk/>
      </pc:docMkLst>
      <pc:sldChg chg="modSp mod">
        <pc:chgData name="Annaleise Radchenko" userId="6249d1a9-d5dd-4793-b8df-98b5e6874abb" providerId="ADAL" clId="{4A5B4154-50F6-4F5B-A4D7-A9ED8C205C6B}" dt="2026-01-08T20:36:23.867" v="10" actId="33553"/>
        <pc:sldMkLst>
          <pc:docMk/>
          <pc:sldMk cId="4240033176" sldId="278"/>
        </pc:sldMkLst>
        <pc:spChg chg="mod">
          <ac:chgData name="Annaleise Radchenko" userId="6249d1a9-d5dd-4793-b8df-98b5e6874abb" providerId="ADAL" clId="{4A5B4154-50F6-4F5B-A4D7-A9ED8C205C6B}" dt="2026-01-08T20:36:23.867" v="10" actId="33553"/>
          <ac:spMkLst>
            <pc:docMk/>
            <pc:sldMk cId="4240033176" sldId="278"/>
            <ac:spMk id="5" creationId="{00000000-0000-0000-0000-000000000000}"/>
          </ac:spMkLst>
        </pc:spChg>
        <pc:picChg chg="mod">
          <ac:chgData name="Annaleise Radchenko" userId="6249d1a9-d5dd-4793-b8df-98b5e6874abb" providerId="ADAL" clId="{4A5B4154-50F6-4F5B-A4D7-A9ED8C205C6B}" dt="2026-01-08T20:35:46.389" v="4"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08T20:35:46.948" v="5"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08T20:35:47.401" v="6"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08T20:35:48.338" v="7"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08T20:35:45.639" v="3" actId="962"/>
          <ac:cxnSpMkLst>
            <pc:docMk/>
            <pc:sldMk cId="4240033176" sldId="278"/>
            <ac:cxnSpMk id="11" creationId="{00000000-0000-0000-0000-000000000000}"/>
          </ac:cxnSpMkLst>
        </pc:cxnChg>
      </pc:sldChg>
      <pc:sldChg chg="add">
        <pc:chgData name="Annaleise Radchenko" userId="6249d1a9-d5dd-4793-b8df-98b5e6874abb" providerId="ADAL" clId="{4A5B4154-50F6-4F5B-A4D7-A9ED8C205C6B}" dt="2026-01-08T20:35:03.699" v="0"/>
        <pc:sldMkLst>
          <pc:docMk/>
          <pc:sldMk cId="1487157666" sldId="371"/>
        </pc:sldMkLst>
      </pc:sldChg>
      <pc:sldChg chg="add">
        <pc:chgData name="Annaleise Radchenko" userId="6249d1a9-d5dd-4793-b8df-98b5e6874abb" providerId="ADAL" clId="{4A5B4154-50F6-4F5B-A4D7-A9ED8C205C6B}" dt="2026-01-08T20:35:03.699" v="0"/>
        <pc:sldMkLst>
          <pc:docMk/>
          <pc:sldMk cId="81408665" sldId="372"/>
        </pc:sldMkLst>
      </pc:sldChg>
      <pc:sldChg chg="add">
        <pc:chgData name="Annaleise Radchenko" userId="6249d1a9-d5dd-4793-b8df-98b5e6874abb" providerId="ADAL" clId="{4A5B4154-50F6-4F5B-A4D7-A9ED8C205C6B}" dt="2026-01-08T20:35:03.699" v="0"/>
        <pc:sldMkLst>
          <pc:docMk/>
          <pc:sldMk cId="2657847683" sldId="373"/>
        </pc:sldMkLst>
      </pc:sldChg>
      <pc:sldChg chg="add">
        <pc:chgData name="Annaleise Radchenko" userId="6249d1a9-d5dd-4793-b8df-98b5e6874abb" providerId="ADAL" clId="{4A5B4154-50F6-4F5B-A4D7-A9ED8C205C6B}" dt="2026-01-08T20:35:03.699" v="0"/>
        <pc:sldMkLst>
          <pc:docMk/>
          <pc:sldMk cId="100942977" sldId="374"/>
        </pc:sldMkLst>
      </pc:sldChg>
      <pc:sldChg chg="add">
        <pc:chgData name="Annaleise Radchenko" userId="6249d1a9-d5dd-4793-b8df-98b5e6874abb" providerId="ADAL" clId="{4A5B4154-50F6-4F5B-A4D7-A9ED8C205C6B}" dt="2026-01-08T20:35:03.699" v="0"/>
        <pc:sldMkLst>
          <pc:docMk/>
          <pc:sldMk cId="28480502" sldId="375"/>
        </pc:sldMkLst>
      </pc:sldChg>
      <pc:sldChg chg="add">
        <pc:chgData name="Annaleise Radchenko" userId="6249d1a9-d5dd-4793-b8df-98b5e6874abb" providerId="ADAL" clId="{4A5B4154-50F6-4F5B-A4D7-A9ED8C205C6B}" dt="2026-01-08T20:35:03.699" v="0"/>
        <pc:sldMkLst>
          <pc:docMk/>
          <pc:sldMk cId="1642738586" sldId="376"/>
        </pc:sldMkLst>
      </pc:sldChg>
      <pc:sldChg chg="add">
        <pc:chgData name="Annaleise Radchenko" userId="6249d1a9-d5dd-4793-b8df-98b5e6874abb" providerId="ADAL" clId="{4A5B4154-50F6-4F5B-A4D7-A9ED8C205C6B}" dt="2026-01-08T20:35:03.699" v="0"/>
        <pc:sldMkLst>
          <pc:docMk/>
          <pc:sldMk cId="917205946" sldId="377"/>
        </pc:sldMkLst>
      </pc:sldChg>
      <pc:sldChg chg="add">
        <pc:chgData name="Annaleise Radchenko" userId="6249d1a9-d5dd-4793-b8df-98b5e6874abb" providerId="ADAL" clId="{4A5B4154-50F6-4F5B-A4D7-A9ED8C205C6B}" dt="2026-01-08T20:35:03.699" v="0"/>
        <pc:sldMkLst>
          <pc:docMk/>
          <pc:sldMk cId="1611231735" sldId="378"/>
        </pc:sldMkLst>
      </pc:sldChg>
      <pc:sldChg chg="add">
        <pc:chgData name="Annaleise Radchenko" userId="6249d1a9-d5dd-4793-b8df-98b5e6874abb" providerId="ADAL" clId="{4A5B4154-50F6-4F5B-A4D7-A9ED8C205C6B}" dt="2026-01-08T20:35:03.699" v="0"/>
        <pc:sldMkLst>
          <pc:docMk/>
          <pc:sldMk cId="2995197366" sldId="379"/>
        </pc:sldMkLst>
      </pc:sldChg>
      <pc:sldChg chg="add">
        <pc:chgData name="Annaleise Radchenko" userId="6249d1a9-d5dd-4793-b8df-98b5e6874abb" providerId="ADAL" clId="{4A5B4154-50F6-4F5B-A4D7-A9ED8C205C6B}" dt="2026-01-08T20:35:03.699" v="0"/>
        <pc:sldMkLst>
          <pc:docMk/>
          <pc:sldMk cId="1690978753" sldId="380"/>
        </pc:sldMkLst>
      </pc:sldChg>
      <pc:sldChg chg="add">
        <pc:chgData name="Annaleise Radchenko" userId="6249d1a9-d5dd-4793-b8df-98b5e6874abb" providerId="ADAL" clId="{4A5B4154-50F6-4F5B-A4D7-A9ED8C205C6B}" dt="2026-01-08T20:35:03.699" v="0"/>
        <pc:sldMkLst>
          <pc:docMk/>
          <pc:sldMk cId="3066563812" sldId="381"/>
        </pc:sldMkLst>
      </pc:sldChg>
      <pc:sldChg chg="modSp add mod">
        <pc:chgData name="Annaleise Radchenko" userId="6249d1a9-d5dd-4793-b8df-98b5e6874abb" providerId="ADAL" clId="{4A5B4154-50F6-4F5B-A4D7-A9ED8C205C6B}" dt="2026-01-08T20:36:16.354" v="9" actId="962"/>
        <pc:sldMkLst>
          <pc:docMk/>
          <pc:sldMk cId="3744214492" sldId="382"/>
        </pc:sldMkLst>
        <pc:picChg chg="mod ord">
          <ac:chgData name="Annaleise Radchenko" userId="6249d1a9-d5dd-4793-b8df-98b5e6874abb" providerId="ADAL" clId="{4A5B4154-50F6-4F5B-A4D7-A9ED8C205C6B}" dt="2026-01-08T20:36:16.354" v="9" actId="962"/>
          <ac:picMkLst>
            <pc:docMk/>
            <pc:sldMk cId="3744214492" sldId="382"/>
            <ac:picMk id="6" creationId="{7EB05F6E-8D63-4FED-90C0-07F50204A123}"/>
          </ac:picMkLst>
        </pc:picChg>
      </pc:sldChg>
      <pc:sldChg chg="add">
        <pc:chgData name="Annaleise Radchenko" userId="6249d1a9-d5dd-4793-b8df-98b5e6874abb" providerId="ADAL" clId="{4A5B4154-50F6-4F5B-A4D7-A9ED8C205C6B}" dt="2026-01-08T20:35:03.699" v="0"/>
        <pc:sldMkLst>
          <pc:docMk/>
          <pc:sldMk cId="1493387171" sldId="383"/>
        </pc:sldMkLst>
      </pc:sldChg>
      <pc:sldChg chg="add">
        <pc:chgData name="Annaleise Radchenko" userId="6249d1a9-d5dd-4793-b8df-98b5e6874abb" providerId="ADAL" clId="{4A5B4154-50F6-4F5B-A4D7-A9ED8C205C6B}" dt="2026-01-08T20:35:03.699" v="0"/>
        <pc:sldMkLst>
          <pc:docMk/>
          <pc:sldMk cId="2861379334" sldId="384"/>
        </pc:sldMkLst>
      </pc:sldChg>
      <pc:sldChg chg="add">
        <pc:chgData name="Annaleise Radchenko" userId="6249d1a9-d5dd-4793-b8df-98b5e6874abb" providerId="ADAL" clId="{4A5B4154-50F6-4F5B-A4D7-A9ED8C205C6B}" dt="2026-01-08T20:35:03.699" v="0"/>
        <pc:sldMkLst>
          <pc:docMk/>
          <pc:sldMk cId="3248100199" sldId="385"/>
        </pc:sldMkLst>
      </pc:sldChg>
      <pc:sldChg chg="add">
        <pc:chgData name="Annaleise Radchenko" userId="6249d1a9-d5dd-4793-b8df-98b5e6874abb" providerId="ADAL" clId="{4A5B4154-50F6-4F5B-A4D7-A9ED8C205C6B}" dt="2026-01-08T20:35:03.699" v="0"/>
        <pc:sldMkLst>
          <pc:docMk/>
          <pc:sldMk cId="2945924427" sldId="386"/>
        </pc:sldMkLst>
      </pc:sldChg>
      <pc:sldChg chg="modSp add mod">
        <pc:chgData name="Annaleise Radchenko" userId="6249d1a9-d5dd-4793-b8df-98b5e6874abb" providerId="ADAL" clId="{4A5B4154-50F6-4F5B-A4D7-A9ED8C205C6B}" dt="2026-01-08T20:35:34.135" v="2" actId="20577"/>
        <pc:sldMkLst>
          <pc:docMk/>
          <pc:sldMk cId="3038918013" sldId="387"/>
        </pc:sldMkLst>
        <pc:spChg chg="mod">
          <ac:chgData name="Annaleise Radchenko" userId="6249d1a9-d5dd-4793-b8df-98b5e6874abb" providerId="ADAL" clId="{4A5B4154-50F6-4F5B-A4D7-A9ED8C205C6B}" dt="2026-01-08T20:35:34.135" v="2" actId="20577"/>
          <ac:spMkLst>
            <pc:docMk/>
            <pc:sldMk cId="3038918013" sldId="387"/>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protectionism and calculate the effects of trade barriers.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9895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2541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sugar farmers are likely to argue that, if only they could be protected from sugar imported from Brazil, the United States would have higher domestic sugar production, more jobs in the sugar industry, and American sugar farmers would receive a higher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2081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6213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2997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protected producers, like U.S. sugar farmers, restricting imports is clearly positive. Without a need to face imported products, these producers are able to sell more at a higher price. For consumers in the country with the protected good, in this case U.S. sugar consumers, restricting imports is clearly negative. They end up buying a lower quantity of the good and paying a higher price for what they do buy compared to the equilibrium with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2241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results of protectionism on producers and consumers are complex. It can limit the choices of domestic consumers and lower the revenue of foreign producers.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174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has become more connected on multiple levels, especially economically. In 1970, imports and exports made up 11% of U.S. GDP, while they made up about 24% in 2020. This chapter explores trade policy: the laws and strategies a country uses to regulate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198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government legislates policies to reduce or block international trade, it is engaging in protectionism. Protectionist policies often seek to shield domestic producers and domestic workers from foreign competition. Protectionism takes three main forms: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impose on imported goods and services. This makes imports more expensive for consumers, discouraging imports. For example, in recent years large, flat-screen televisions imported to the U.S. from China have faced a 5% tariff 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 quotas are numerical limitations on the quantity of products that a country can import. For example, sugar imports into the U.S. are still governed by quotas.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775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Nontariff barriers are all the other ways that a nation can draw up rules and regulations to make it more difficult to import products. A rule requiring certain safety standards can limit imports just as effectively as high tariffs or low import quotas, for instance.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3677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Restricting imports may appear to be nothing more than taking sales from foreign producers and giving them to domestic producers. Other factors are at work, however, because firms do not operate in a vacuum. Instead, firms sell their products either to consumers or to other firms, who are also affected by the trade barriers. A demand and supply analysis of protectionism shows that it is a policy that imposes substantial domestic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28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2.sv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4.sv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615097" y="1946246"/>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Protectionism: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Indirect Subsidy from Consumers to Producers</a:t>
            </a:r>
          </a:p>
        </p:txBody>
      </p:sp>
      <p:cxnSp>
        <p:nvCxnSpPr>
          <p:cNvPr id="14" name="Straight Connector 13">
            <a:extLst>
              <a:ext uri="{C183D7F6-B498-43B3-948B-1728B52AA6E4}">
                <adec:decorative xmlns:adec="http://schemas.microsoft.com/office/drawing/2017/decorative" val="1"/>
              </a:ext>
            </a:extLst>
          </p:cNvPr>
          <p:cNvCxnSpPr/>
          <p:nvPr/>
        </p:nvCxnSpPr>
        <p:spPr>
          <a:xfrm>
            <a:off x="3081720" y="47957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81720" y="16820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7157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&amp;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that represent the sugar trade between Brazil and the U.S.">
            <a:extLst>
              <a:ext uri="{FF2B5EF4-FFF2-40B4-BE49-F238E27FC236}">
                <a16:creationId xmlns:a16="http://schemas.microsoft.com/office/drawing/2014/main" id="{7CCBF16D-4BD3-4A2E-A0B2-AE331EF94F66}"/>
              </a:ext>
            </a:extLst>
          </p:cNvPr>
          <p:cNvPicPr>
            <a:picLocks noChangeAspect="1"/>
          </p:cNvPicPr>
          <p:nvPr/>
        </p:nvPicPr>
        <p:blipFill>
          <a:blip r:embed="rId3"/>
          <a:stretch>
            <a:fillRect/>
          </a:stretch>
        </p:blipFill>
        <p:spPr>
          <a:xfrm>
            <a:off x="2136147" y="1277118"/>
            <a:ext cx="7919705" cy="3825512"/>
          </a:xfrm>
          <a:prstGeom prst="rect">
            <a:avLst/>
          </a:prstGeom>
        </p:spPr>
      </p:pic>
      <p:sp>
        <p:nvSpPr>
          <p:cNvPr id="7" name="Rectangle 6">
            <a:extLst>
              <a:ext uri="{FF2B5EF4-FFF2-40B4-BE49-F238E27FC236}">
                <a16:creationId xmlns:a16="http://schemas.microsoft.com/office/drawing/2014/main" id="{9CD5D47A-3C7E-46BA-BE90-9840D2EA91DC}"/>
              </a:ext>
            </a:extLst>
          </p:cNvPr>
          <p:cNvSpPr/>
          <p:nvPr/>
        </p:nvSpPr>
        <p:spPr>
          <a:xfrm>
            <a:off x="1524000" y="5240058"/>
            <a:ext cx="9144000" cy="13770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p:txBody>
      </p:sp>
    </p:spTree>
    <p:extLst>
      <p:ext uri="{BB962C8B-B14F-4D97-AF65-F5344CB8AC3E}">
        <p14:creationId xmlns:p14="http://schemas.microsoft.com/office/powerpoint/2010/main" val="1690978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that represent the overall gains from sugar trade for Brazil and the U.S.">
            <a:extLst>
              <a:ext uri="{FF2B5EF4-FFF2-40B4-BE49-F238E27FC236}">
                <a16:creationId xmlns:a16="http://schemas.microsoft.com/office/drawing/2014/main" id="{102088D5-3AD0-4336-BED3-581EBF656B77}"/>
              </a:ext>
            </a:extLst>
          </p:cNvPr>
          <p:cNvPicPr>
            <a:picLocks noChangeAspect="1"/>
          </p:cNvPicPr>
          <p:nvPr/>
        </p:nvPicPr>
        <p:blipFill>
          <a:blip r:embed="rId3"/>
          <a:stretch>
            <a:fillRect/>
          </a:stretch>
        </p:blipFill>
        <p:spPr>
          <a:xfrm>
            <a:off x="2572016" y="1277007"/>
            <a:ext cx="7386563" cy="3882946"/>
          </a:xfrm>
          <a:prstGeom prst="rect">
            <a:avLst/>
          </a:prstGeom>
        </p:spPr>
      </p:pic>
      <p:sp>
        <p:nvSpPr>
          <p:cNvPr id="6" name="Rectangle 5">
            <a:extLst>
              <a:ext uri="{FF2B5EF4-FFF2-40B4-BE49-F238E27FC236}">
                <a16:creationId xmlns:a16="http://schemas.microsoft.com/office/drawing/2014/main" id="{D13F0F0E-4D57-4CD1-8439-B18C94365ED6}"/>
              </a:ext>
            </a:extLst>
          </p:cNvPr>
          <p:cNvSpPr/>
          <p:nvPr/>
        </p:nvSpPr>
        <p:spPr>
          <a:xfrm>
            <a:off x="1693297" y="5298513"/>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p:txBody>
      </p:sp>
    </p:spTree>
    <p:extLst>
      <p:ext uri="{BB962C8B-B14F-4D97-AF65-F5344CB8AC3E}">
        <p14:creationId xmlns:p14="http://schemas.microsoft.com/office/powerpoint/2010/main" val="3066563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U.S. Farmers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152253E-AB8C-41D0-8047-1D889CC674FB}"/>
              </a:ext>
            </a:extLst>
          </p:cNvPr>
          <p:cNvSpPr/>
          <p:nvPr/>
        </p:nvSpPr>
        <p:spPr>
          <a:xfrm>
            <a:off x="1524001" y="1425128"/>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U.S. sugar farmers are likely to argue that if they could only be protected from sugar imported from Brazil, the United States would have higher domestic sugar production, more jobs in the sugar industry, and American sugar farmers would receive a higher price.</a:t>
            </a:r>
          </a:p>
        </p:txBody>
      </p:sp>
      <p:pic>
        <p:nvPicPr>
          <p:cNvPr id="6" name="Graphic 5" descr="Dollar sign">
            <a:extLst>
              <a:ext uri="{FF2B5EF4-FFF2-40B4-BE49-F238E27FC236}">
                <a16:creationId xmlns:a16="http://schemas.microsoft.com/office/drawing/2014/main" id="{7EB05F6E-8D63-4FED-90C0-07F50204A12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21402" y="3026087"/>
            <a:ext cx="914400" cy="914400"/>
          </a:xfrm>
          <a:prstGeom prst="rect">
            <a:avLst/>
          </a:prstGeom>
        </p:spPr>
      </p:pic>
      <p:pic>
        <p:nvPicPr>
          <p:cNvPr id="4" name="Graphic 3" descr="Farmer">
            <a:extLst>
              <a:ext uri="{FF2B5EF4-FFF2-40B4-BE49-F238E27FC236}">
                <a16:creationId xmlns:a16="http://schemas.microsoft.com/office/drawing/2014/main" id="{625DBCB4-961B-49CA-8879-8093F6A6287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76182" y="4040520"/>
            <a:ext cx="2404840" cy="2404840"/>
          </a:xfrm>
          <a:prstGeom prst="rect">
            <a:avLst/>
          </a:prstGeom>
        </p:spPr>
      </p:pic>
      <p:pic>
        <p:nvPicPr>
          <p:cNvPr id="1026" name="Picture 2" descr="Brazilian flag">
            <a:extLst>
              <a:ext uri="{FF2B5EF4-FFF2-40B4-BE49-F238E27FC236}">
                <a16:creationId xmlns:a16="http://schemas.microsoft.com/office/drawing/2014/main" id="{070E9436-7531-40D6-BDFE-EA2799AAC0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1367" y="3298280"/>
            <a:ext cx="3703798" cy="259283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C7D59BB7-993B-4AC6-AF2D-7B323E69EF7E}"/>
              </a:ext>
              <a:ext uri="{C183D7F6-B498-43B3-948B-1728B52AA6E4}">
                <adec:decorative xmlns:adec="http://schemas.microsoft.com/office/drawing/2017/decorative" val="1"/>
              </a:ext>
            </a:extLst>
          </p:cNvPr>
          <p:cNvGrpSpPr/>
          <p:nvPr/>
        </p:nvGrpSpPr>
        <p:grpSpPr>
          <a:xfrm>
            <a:off x="6136803" y="4976719"/>
            <a:ext cx="1542836" cy="1542836"/>
            <a:chOff x="6429778" y="4554020"/>
            <a:chExt cx="1542836" cy="1542836"/>
          </a:xfrm>
        </p:grpSpPr>
        <p:sp>
          <p:nvSpPr>
            <p:cNvPr id="10" name="Oval 9">
              <a:extLst>
                <a:ext uri="{FF2B5EF4-FFF2-40B4-BE49-F238E27FC236}">
                  <a16:creationId xmlns:a16="http://schemas.microsoft.com/office/drawing/2014/main" id="{D0267E88-4BDA-433E-BCC7-206138EB9744}"/>
                </a:ext>
              </a:extLst>
            </p:cNvPr>
            <p:cNvSpPr>
              <a:spLocks noChangeAspect="1"/>
            </p:cNvSpPr>
            <p:nvPr/>
          </p:nvSpPr>
          <p:spPr>
            <a:xfrm>
              <a:off x="6429778" y="4554020"/>
              <a:ext cx="1542836" cy="1542836"/>
            </a:xfrm>
            <a:prstGeom prst="ellipse">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sugar</a:t>
              </a:r>
            </a:p>
          </p:txBody>
        </p:sp>
        <p:cxnSp>
          <p:nvCxnSpPr>
            <p:cNvPr id="12" name="Straight Connector 11">
              <a:extLst>
                <a:ext uri="{FF2B5EF4-FFF2-40B4-BE49-F238E27FC236}">
                  <a16:creationId xmlns:a16="http://schemas.microsoft.com/office/drawing/2014/main" id="{4F8D72F5-5A3C-4AF2-BD67-8A25D3B655D1}"/>
                </a:ext>
              </a:extLst>
            </p:cNvPr>
            <p:cNvCxnSpPr>
              <a:cxnSpLocks/>
              <a:stCxn id="10" idx="1"/>
              <a:endCxn id="10" idx="5"/>
            </p:cNvCxnSpPr>
            <p:nvPr/>
          </p:nvCxnSpPr>
          <p:spPr>
            <a:xfrm>
              <a:off x="6655721" y="4779963"/>
              <a:ext cx="1090950" cy="109095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44214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869E6B5-5439-48E1-ABB5-61EDCC9B2318}"/>
              </a:ext>
            </a:extLst>
          </p:cNvPr>
          <p:cNvSpPr/>
          <p:nvPr/>
        </p:nvSpPr>
        <p:spPr>
          <a:xfrm>
            <a:off x="1524001" y="1425128"/>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pic>
        <p:nvPicPr>
          <p:cNvPr id="2050" name="Picture 2" descr="American flag">
            <a:extLst>
              <a:ext uri="{FF2B5EF4-FFF2-40B4-BE49-F238E27FC236}">
                <a16:creationId xmlns:a16="http://schemas.microsoft.com/office/drawing/2014/main" id="{D7B1F3D8-65D8-4ED3-B265-65FC5EDBCF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716" y="3497420"/>
            <a:ext cx="4078840" cy="2147764"/>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Transfer">
            <a:extLst>
              <a:ext uri="{FF2B5EF4-FFF2-40B4-BE49-F238E27FC236}">
                <a16:creationId xmlns:a16="http://schemas.microsoft.com/office/drawing/2014/main" id="{0591D7DF-7208-4213-8338-93FA25B38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flipV="1">
            <a:off x="5481280" y="3769061"/>
            <a:ext cx="1604481" cy="1604481"/>
          </a:xfrm>
          <a:prstGeom prst="rect">
            <a:avLst/>
          </a:prstGeom>
        </p:spPr>
      </p:pic>
      <p:pic>
        <p:nvPicPr>
          <p:cNvPr id="5" name="Picture 2" descr="Brazilian flag">
            <a:extLst>
              <a:ext uri="{FF2B5EF4-FFF2-40B4-BE49-F238E27FC236}">
                <a16:creationId xmlns:a16="http://schemas.microsoft.com/office/drawing/2014/main" id="{B1595DD4-E20F-4FE1-AA7D-32D675FB83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74485" y="3338555"/>
            <a:ext cx="3449153" cy="241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3387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Foreign Impact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f the government sets a high-enough tariff on imported sugar, or sets an import quota at zero, the result will be that the quantity of sugar traded between countries could be reduced to zero, and the prices in each country will return to the levels before trade was allowed.">
            <a:extLst>
              <a:ext uri="{FF2B5EF4-FFF2-40B4-BE49-F238E27FC236}">
                <a16:creationId xmlns:a16="http://schemas.microsoft.com/office/drawing/2014/main" id="{E716F58D-AAA7-4DF5-8662-51830CEAD396}"/>
              </a:ext>
            </a:extLst>
          </p:cNvPr>
          <p:cNvGrpSpPr/>
          <p:nvPr/>
        </p:nvGrpSpPr>
        <p:grpSpPr>
          <a:xfrm>
            <a:off x="1524001" y="1425127"/>
            <a:ext cx="9144000" cy="1657402"/>
            <a:chOff x="542923" y="1736759"/>
            <a:chExt cx="8058154" cy="1995912"/>
          </a:xfrm>
          <a:solidFill>
            <a:srgbClr val="627981"/>
          </a:solidFill>
        </p:grpSpPr>
        <p:sp>
          <p:nvSpPr>
            <p:cNvPr id="10" name="Rectangle 9">
              <a:extLst>
                <a:ext uri="{FF2B5EF4-FFF2-40B4-BE49-F238E27FC236}">
                  <a16:creationId xmlns:a16="http://schemas.microsoft.com/office/drawing/2014/main" id="{5FC4446C-4FC5-49BE-B17F-7CE855A1D8DA}"/>
                </a:ext>
              </a:extLst>
            </p:cNvPr>
            <p:cNvSpPr/>
            <p:nvPr/>
          </p:nvSpPr>
          <p:spPr>
            <a:xfrm>
              <a:off x="542923" y="1736759"/>
              <a:ext cx="8058154" cy="1995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3FE1BAB5-7EA6-41B7-A848-2124AD558063}"/>
                </a:ext>
              </a:extLst>
            </p:cNvPr>
            <p:cNvSpPr txBox="1"/>
            <p:nvPr/>
          </p:nvSpPr>
          <p:spPr>
            <a:xfrm>
              <a:off x="599388" y="1768293"/>
              <a:ext cx="7807571" cy="196437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grpSp>
      <p:pic>
        <p:nvPicPr>
          <p:cNvPr id="8" name="Picture 2" descr="American flag">
            <a:extLst>
              <a:ext uri="{FF2B5EF4-FFF2-40B4-BE49-F238E27FC236}">
                <a16:creationId xmlns:a16="http://schemas.microsoft.com/office/drawing/2014/main" id="{3A1139FC-FD8C-4D03-866D-99FA1B7D96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158" y="3625962"/>
            <a:ext cx="3831695" cy="2017627"/>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Arrow pointing from Brazilian flag to American flag">
            <a:extLst>
              <a:ext uri="{FF2B5EF4-FFF2-40B4-BE49-F238E27FC236}">
                <a16:creationId xmlns:a16="http://schemas.microsoft.com/office/drawing/2014/main" id="{B2F761A4-F693-4FE7-ABEE-7C37D31216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7624518">
            <a:off x="5576552" y="3586828"/>
            <a:ext cx="1778903" cy="1778903"/>
          </a:xfrm>
          <a:prstGeom prst="rect">
            <a:avLst/>
          </a:prstGeom>
        </p:spPr>
      </p:pic>
      <p:pic>
        <p:nvPicPr>
          <p:cNvPr id="7" name="Picture 2">
            <a:extLst>
              <a:ext uri="{FF2B5EF4-FFF2-40B4-BE49-F238E27FC236}">
                <a16:creationId xmlns:a16="http://schemas.microsoft.com/office/drawing/2014/main" id="{D1D99D9D-EB2D-447F-9FBD-02FC4113EC6C}"/>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3321" y="3549460"/>
            <a:ext cx="3100689" cy="2170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1379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Benefits and Who Pays?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For protected producers, like U.S. sugar farmers, restricting imports is clearly positive.">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protected producers, like U.S. sugar farmers, restricting imports is clearly positive.</a:t>
              </a:r>
            </a:p>
          </p:txBody>
        </p:sp>
      </p:grpSp>
      <p:grpSp>
        <p:nvGrpSpPr>
          <p:cNvPr id="13" name="Group 12" descr="Without a need to face imported products, these producers are able to sell more at a higher price.">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Without a need to face imported products, these producers are able to sell more at a higher price.</a:t>
              </a:r>
            </a:p>
          </p:txBody>
        </p:sp>
      </p:grpSp>
      <p:grpSp>
        <p:nvGrpSpPr>
          <p:cNvPr id="16" name="Group 15" descr="For consumers in the country with the protected good, in this case U.S. sugar consumers, restricting imports is clearly negative.">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consumers in the country with the protected good, in this case U.S. sugar consumers, restricting imports is clearly negative.</a:t>
              </a:r>
            </a:p>
          </p:txBody>
        </p:sp>
      </p:grpSp>
      <p:grpSp>
        <p:nvGrpSpPr>
          <p:cNvPr id="19" name="Group 18" descr="They end up buying a lower quantity of the good and paying a higher price for what they do buy compared to the equilibrium with trade.">
            <a:extLst>
              <a:ext uri="{FF2B5EF4-FFF2-40B4-BE49-F238E27FC236}">
                <a16:creationId xmlns:a16="http://schemas.microsoft.com/office/drawing/2014/main" id="{BD84C247-42D6-4519-970F-873AD40A5D38}"/>
              </a:ext>
            </a:extLst>
          </p:cNvPr>
          <p:cNvGrpSpPr/>
          <p:nvPr/>
        </p:nvGrpSpPr>
        <p:grpSpPr>
          <a:xfrm>
            <a:off x="2056246" y="433197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They end up buying a lower quantity of the good and paying a higher price for what they do buy compared to the equilibrium with trade.</a:t>
              </a:r>
            </a:p>
          </p:txBody>
        </p:sp>
      </p:grpSp>
    </p:spTree>
    <p:extLst>
      <p:ext uri="{BB962C8B-B14F-4D97-AF65-F5344CB8AC3E}">
        <p14:creationId xmlns:p14="http://schemas.microsoft.com/office/powerpoint/2010/main" val="3248100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The results of protectionism on producers and consumers are complex. It can limit the choices of domestic consumers and lower the revenue of foreign producers.">
            <a:extLst>
              <a:ext uri="{FF2B5EF4-FFF2-40B4-BE49-F238E27FC236}">
                <a16:creationId xmlns:a16="http://schemas.microsoft.com/office/drawing/2014/main" id="{BD84C247-42D6-4519-970F-873AD40A5D38}"/>
              </a:ext>
            </a:extLst>
          </p:cNvPr>
          <p:cNvGrpSpPr/>
          <p:nvPr/>
        </p:nvGrpSpPr>
        <p:grpSpPr>
          <a:xfrm>
            <a:off x="2066923" y="5316624"/>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results of protectionism on producers and consumers are complex. It can limit the choices of domestic consumers and lower the revenue of foreign producers.</a:t>
              </a:r>
            </a:p>
          </p:txBody>
        </p:sp>
      </p:grpSp>
      <p:pic>
        <p:nvPicPr>
          <p:cNvPr id="5122" name="Picture 2" descr="A photograph of a woman harvesting a crop">
            <a:extLst>
              <a:ext uri="{FF2B5EF4-FFF2-40B4-BE49-F238E27FC236}">
                <a16:creationId xmlns:a16="http://schemas.microsoft.com/office/drawing/2014/main" id="{E435DA08-B17B-4AB3-A128-741E7CCDF0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489" y="1529165"/>
            <a:ext cx="3313368" cy="3396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5924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6"/>
            <a:ext cx="9273061" cy="3477875"/>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three tools for restricting the flow of trade: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places limitations on imports from abroad—regardless of whether it uses tariffs, quotas, or nontariff barriers—it is said to be practicing protectionism.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Protectionism will raise the price of the protected good in the domestic market, which causes domestic consumers to pay more but domestic producers to earn more.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918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world has become more connected on multiple levels, especially economically.&#10;">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world has become more connected on multiple levels, especially economically.</a:t>
              </a:r>
            </a:p>
          </p:txBody>
        </p:sp>
      </p:grpSp>
      <p:grpSp>
        <p:nvGrpSpPr>
          <p:cNvPr id="13" name="Group 12" descr="In 1970, imports and exports made up 11% of U.S. GDP, while they made up about 24% in 2020.&#10;">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1970, imports and exports made up 11% of U.S. GDP, while they made up about 24% in 2020.</a:t>
              </a:r>
            </a:p>
          </p:txBody>
        </p:sp>
      </p:grpSp>
      <p:grpSp>
        <p:nvGrpSpPr>
          <p:cNvPr id="16" name="Group 15" descr="This chapter explores trade policy: the laws and strategies a country uses to regulate international trade.&#10;">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chapter explores trade policy: the laws and strategies a country uses to regulate international trade.</a:t>
              </a:r>
            </a:p>
          </p:txBody>
        </p:sp>
      </p:grpSp>
    </p:spTree>
    <p:extLst>
      <p:ext uri="{BB962C8B-B14F-4D97-AF65-F5344CB8AC3E}">
        <p14:creationId xmlns:p14="http://schemas.microsoft.com/office/powerpoint/2010/main" val="81408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10;">
            <a:extLst>
              <a:ext uri="{FF2B5EF4-FFF2-40B4-BE49-F238E27FC236}">
                <a16:creationId xmlns:a16="http://schemas.microsoft.com/office/drawing/2014/main" id="{4F9DD13B-A596-46EA-AC58-649DC1701054}"/>
              </a:ext>
            </a:extLst>
          </p:cNvPr>
          <p:cNvGrpSpPr/>
          <p:nvPr/>
        </p:nvGrpSpPr>
        <p:grpSpPr>
          <a:xfrm>
            <a:off x="2066923" y="4681487"/>
            <a:ext cx="8058154" cy="1662748"/>
            <a:chOff x="542923" y="1736761"/>
            <a:chExt cx="8058154" cy="1662748"/>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16627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p:txBody>
        </p:sp>
      </p:grpSp>
      <p:pic>
        <p:nvPicPr>
          <p:cNvPr id="1026" name="Picture 2" descr="A map of the world with markers on each continent and arrows connecting them all back and forth">
            <a:extLst>
              <a:ext uri="{FF2B5EF4-FFF2-40B4-BE49-F238E27FC236}">
                <a16:creationId xmlns:a16="http://schemas.microsoft.com/office/drawing/2014/main" id="{7483CF22-9B94-444C-82E3-A7815EF219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169441"/>
            <a:ext cx="5715000" cy="330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78476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D4BAB8AC-11B3-4569-94A3-EA1A569FB5A5}"/>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When a government legislates policies to reduce or block international trade, it is engaging in </a:t>
            </a:r>
            <a:r>
              <a:rPr lang="en-US" sz="2400" b="1" dirty="0">
                <a:solidFill>
                  <a:prstClr val="white"/>
                </a:solidFill>
              </a:rPr>
              <a:t>protectionism</a:t>
            </a:r>
            <a:r>
              <a:rPr lang="en-US" sz="2400" dirty="0">
                <a:solidFill>
                  <a:prstClr val="white"/>
                </a:solidFill>
              </a:rPr>
              <a:t>.</a:t>
            </a:r>
          </a:p>
        </p:txBody>
      </p:sp>
      <p:sp>
        <p:nvSpPr>
          <p:cNvPr id="16" name="Rectangle 15">
            <a:extLst>
              <a:ext uri="{FF2B5EF4-FFF2-40B4-BE49-F238E27FC236}">
                <a16:creationId xmlns:a16="http://schemas.microsoft.com/office/drawing/2014/main" id="{93D2237C-2489-4715-AC34-30251B535182}"/>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Protectionist policies often seek to shield domestic producers and domestic workers from foreign competition.</a:t>
            </a:r>
          </a:p>
        </p:txBody>
      </p:sp>
      <p:sp>
        <p:nvSpPr>
          <p:cNvPr id="19" name="Rectangle 18">
            <a:extLst>
              <a:ext uri="{FF2B5EF4-FFF2-40B4-BE49-F238E27FC236}">
                <a16:creationId xmlns:a16="http://schemas.microsoft.com/office/drawing/2014/main" id="{60B5CCCF-42E5-488B-8FC4-5A482A5AC3C6}"/>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Protectionism takes three main forms:</a:t>
            </a:r>
          </a:p>
        </p:txBody>
      </p:sp>
      <p:sp>
        <p:nvSpPr>
          <p:cNvPr id="2" name="Rectangle 1">
            <a:extLst>
              <a:ext uri="{FF2B5EF4-FFF2-40B4-BE49-F238E27FC236}">
                <a16:creationId xmlns:a16="http://schemas.microsoft.com/office/drawing/2014/main" id="{B63C7C31-4125-4253-B35D-0161628C86BC}"/>
              </a:ext>
            </a:extLst>
          </p:cNvPr>
          <p:cNvSpPr/>
          <p:nvPr/>
        </p:nvSpPr>
        <p:spPr>
          <a:xfrm>
            <a:off x="2053619" y="4542020"/>
            <a:ext cx="2173608"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Tariffs</a:t>
            </a:r>
          </a:p>
        </p:txBody>
      </p:sp>
      <p:sp>
        <p:nvSpPr>
          <p:cNvPr id="21" name="Rectangle 20">
            <a:extLst>
              <a:ext uri="{FF2B5EF4-FFF2-40B4-BE49-F238E27FC236}">
                <a16:creationId xmlns:a16="http://schemas.microsoft.com/office/drawing/2014/main" id="{D67D856B-C034-4B73-BC7E-FC0C26F27ACB}"/>
              </a:ext>
            </a:extLst>
          </p:cNvPr>
          <p:cNvSpPr/>
          <p:nvPr/>
        </p:nvSpPr>
        <p:spPr>
          <a:xfrm>
            <a:off x="5009195" y="4542019"/>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 quotas</a:t>
            </a:r>
          </a:p>
        </p:txBody>
      </p:sp>
      <p:sp>
        <p:nvSpPr>
          <p:cNvPr id="22" name="Rectangle 21">
            <a:extLst>
              <a:ext uri="{FF2B5EF4-FFF2-40B4-BE49-F238E27FC236}">
                <a16:creationId xmlns:a16="http://schemas.microsoft.com/office/drawing/2014/main" id="{0407D404-8E8A-4D4A-9E83-865C044F217C}"/>
              </a:ext>
            </a:extLst>
          </p:cNvPr>
          <p:cNvSpPr/>
          <p:nvPr/>
        </p:nvSpPr>
        <p:spPr>
          <a:xfrm>
            <a:off x="7964772" y="4525761"/>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Nontariff barriers</a:t>
            </a:r>
          </a:p>
        </p:txBody>
      </p:sp>
    </p:spTree>
    <p:extLst>
      <p:ext uri="{BB962C8B-B14F-4D97-AF65-F5344CB8AC3E}">
        <p14:creationId xmlns:p14="http://schemas.microsoft.com/office/powerpoint/2010/main" val="100942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16EFDBB-D6C2-43EB-8FFE-B85030591DFF}"/>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b="1" dirty="0">
                <a:solidFill>
                  <a:prstClr val="white"/>
                </a:solidFill>
              </a:rPr>
              <a:t>Tariffs</a:t>
            </a:r>
            <a:r>
              <a:rPr lang="en-US" sz="2400" dirty="0">
                <a:solidFill>
                  <a:prstClr val="white"/>
                </a:solidFill>
              </a:rPr>
              <a:t> are taxes that governments impose on imported goods and services.</a:t>
            </a:r>
          </a:p>
        </p:txBody>
      </p:sp>
      <p:sp>
        <p:nvSpPr>
          <p:cNvPr id="16" name="Rectangle 15">
            <a:extLst>
              <a:ext uri="{FF2B5EF4-FFF2-40B4-BE49-F238E27FC236}">
                <a16:creationId xmlns:a16="http://schemas.microsoft.com/office/drawing/2014/main" id="{2BC28A28-CC06-40AE-AF59-1A05691FEFAB}"/>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This makes imports more expensive for consumers, discouraging imports.</a:t>
            </a:r>
          </a:p>
        </p:txBody>
      </p:sp>
      <p:sp>
        <p:nvSpPr>
          <p:cNvPr id="19" name="Rectangle 18">
            <a:extLst>
              <a:ext uri="{FF2B5EF4-FFF2-40B4-BE49-F238E27FC236}">
                <a16:creationId xmlns:a16="http://schemas.microsoft.com/office/drawing/2014/main" id="{283F38E7-18DA-4C57-B89B-41E7EE4B4AEC}"/>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For example, in recent years large, flat-screen televisions imported to the U.S. from China have faced a 5% tariff rate.</a:t>
            </a:r>
          </a:p>
        </p:txBody>
      </p:sp>
    </p:spTree>
    <p:extLst>
      <p:ext uri="{BB962C8B-B14F-4D97-AF65-F5344CB8AC3E}">
        <p14:creationId xmlns:p14="http://schemas.microsoft.com/office/powerpoint/2010/main" val="28480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Import Quotas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16EFDBB-D6C2-43EB-8FFE-B85030591DFF}"/>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b="1" dirty="0">
                <a:solidFill>
                  <a:prstClr val="white"/>
                </a:solidFill>
              </a:rPr>
              <a:t>Import quotas </a:t>
            </a:r>
            <a:r>
              <a:rPr lang="en-US" sz="2400" dirty="0">
                <a:solidFill>
                  <a:prstClr val="white"/>
                </a:solidFill>
              </a:rPr>
              <a:t>are numerical limitations on the quantity of products that a country can import.</a:t>
            </a:r>
          </a:p>
        </p:txBody>
      </p:sp>
      <p:sp>
        <p:nvSpPr>
          <p:cNvPr id="16" name="Rectangle 15">
            <a:extLst>
              <a:ext uri="{FF2B5EF4-FFF2-40B4-BE49-F238E27FC236}">
                <a16:creationId xmlns:a16="http://schemas.microsoft.com/office/drawing/2014/main" id="{2BC28A28-CC06-40AE-AF59-1A05691FEFAB}"/>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For example, sugar imports to the U.S. are still governed by quotas.</a:t>
            </a:r>
          </a:p>
        </p:txBody>
      </p:sp>
      <p:pic>
        <p:nvPicPr>
          <p:cNvPr id="2050" name="Picture 2" descr="A red triangular caution sign with a hand in the middle of it">
            <a:extLst>
              <a:ext uri="{FF2B5EF4-FFF2-40B4-BE49-F238E27FC236}">
                <a16:creationId xmlns:a16="http://schemas.microsoft.com/office/drawing/2014/main" id="{7993BA33-A3CB-4C15-990D-E54297667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8767" y="3621011"/>
            <a:ext cx="3194466" cy="2806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2738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Nontariff Barriers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E3D866-F3CE-4A63-A9F5-1155CB85430A}"/>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b="1" dirty="0">
                <a:solidFill>
                  <a:prstClr val="white"/>
                </a:solidFill>
              </a:rPr>
              <a:t>Nontariff barriers </a:t>
            </a:r>
            <a:r>
              <a:rPr lang="en-US" sz="2000" dirty="0">
                <a:solidFill>
                  <a:prstClr val="white"/>
                </a:solidFill>
              </a:rPr>
              <a:t>are all the other ways that a nation can draw up rules and regulations to make it more difficult to import products.</a:t>
            </a:r>
          </a:p>
        </p:txBody>
      </p:sp>
      <p:sp>
        <p:nvSpPr>
          <p:cNvPr id="12" name="Rectangle 11">
            <a:extLst>
              <a:ext uri="{FF2B5EF4-FFF2-40B4-BE49-F238E27FC236}">
                <a16:creationId xmlns:a16="http://schemas.microsoft.com/office/drawing/2014/main" id="{257F35B7-E83F-40D8-A61B-C115428D9CEC}"/>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A rule requiring certain safety standards can limit imports just as effectively as high tariffs or low import quotas, for instance.</a:t>
            </a:r>
          </a:p>
        </p:txBody>
      </p:sp>
    </p:spTree>
    <p:extLst>
      <p:ext uri="{BB962C8B-B14F-4D97-AF65-F5344CB8AC3E}">
        <p14:creationId xmlns:p14="http://schemas.microsoft.com/office/powerpoint/2010/main" val="917205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Barriers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E3D866-F3CE-4A63-A9F5-1155CB85430A}"/>
              </a:ext>
            </a:extLst>
          </p:cNvPr>
          <p:cNvSpPr/>
          <p:nvPr/>
        </p:nvSpPr>
        <p:spPr>
          <a:xfrm>
            <a:off x="2066923" y="1547448"/>
            <a:ext cx="8058154" cy="197250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p:txBody>
      </p:sp>
      <p:sp>
        <p:nvSpPr>
          <p:cNvPr id="2" name="Rectangle 1">
            <a:extLst>
              <a:ext uri="{FF2B5EF4-FFF2-40B4-BE49-F238E27FC236}">
                <a16:creationId xmlns:a16="http://schemas.microsoft.com/office/drawing/2014/main" id="{513C7C88-CFB4-42B1-9A73-6243FA6C29CB}"/>
              </a:ext>
            </a:extLst>
          </p:cNvPr>
          <p:cNvSpPr/>
          <p:nvPr/>
        </p:nvSpPr>
        <p:spPr>
          <a:xfrm>
            <a:off x="1164239"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Eliminate trade barriers</a:t>
            </a:r>
          </a:p>
        </p:txBody>
      </p:sp>
      <p:sp>
        <p:nvSpPr>
          <p:cNvPr id="3" name="Arrow: Right 2" descr="Right arrow">
            <a:extLst>
              <a:ext uri="{FF2B5EF4-FFF2-40B4-BE49-F238E27FC236}">
                <a16:creationId xmlns:a16="http://schemas.microsoft.com/office/drawing/2014/main" id="{D42E2E91-D29A-48F3-928D-B1B1DCCDEEF7}"/>
              </a:ext>
              <a:ext uri="{C183D7F6-B498-43B3-948B-1728B52AA6E4}">
                <adec:decorative xmlns:adec="http://schemas.microsoft.com/office/drawing/2017/decorative" val="0"/>
              </a:ext>
            </a:extLst>
          </p:cNvPr>
          <p:cNvSpPr/>
          <p:nvPr/>
        </p:nvSpPr>
        <p:spPr>
          <a:xfrm>
            <a:off x="3354523"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A99FB2F0-7726-4EE3-A671-EA4A8936300A}"/>
              </a:ext>
            </a:extLst>
          </p:cNvPr>
          <p:cNvSpPr/>
          <p:nvPr/>
        </p:nvSpPr>
        <p:spPr>
          <a:xfrm>
            <a:off x="3721985"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Job loss in sector that had the trade barrier</a:t>
            </a:r>
          </a:p>
        </p:txBody>
      </p:sp>
      <p:sp>
        <p:nvSpPr>
          <p:cNvPr id="17" name="Arrow: Right 16" descr="Right Arrow">
            <a:extLst>
              <a:ext uri="{FF2B5EF4-FFF2-40B4-BE49-F238E27FC236}">
                <a16:creationId xmlns:a16="http://schemas.microsoft.com/office/drawing/2014/main" id="{625D08B6-057A-47BA-AAEB-61F7C3BBA616}"/>
              </a:ext>
              <a:ext uri="{C183D7F6-B498-43B3-948B-1728B52AA6E4}">
                <adec:decorative xmlns:adec="http://schemas.microsoft.com/office/drawing/2017/decorative" val="0"/>
              </a:ext>
            </a:extLst>
          </p:cNvPr>
          <p:cNvSpPr/>
          <p:nvPr/>
        </p:nvSpPr>
        <p:spPr>
          <a:xfrm>
            <a:off x="589990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5DECA1F-F44A-4353-9A2E-DA10A11B89BE}"/>
              </a:ext>
            </a:extLst>
          </p:cNvPr>
          <p:cNvSpPr/>
          <p:nvPr/>
        </p:nvSpPr>
        <p:spPr>
          <a:xfrm>
            <a:off x="6279731"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 spending increases in other sectors of the economy</a:t>
            </a:r>
          </a:p>
        </p:txBody>
      </p:sp>
      <p:sp>
        <p:nvSpPr>
          <p:cNvPr id="18" name="Arrow: Right 17" descr="Right arrow">
            <a:extLst>
              <a:ext uri="{FF2B5EF4-FFF2-40B4-BE49-F238E27FC236}">
                <a16:creationId xmlns:a16="http://schemas.microsoft.com/office/drawing/2014/main" id="{3C201077-F73A-442A-B455-8499B30D7263}"/>
              </a:ext>
              <a:ext uri="{C183D7F6-B498-43B3-948B-1728B52AA6E4}">
                <adec:decorative xmlns:adec="http://schemas.microsoft.com/office/drawing/2017/decorative" val="0"/>
              </a:ext>
            </a:extLst>
          </p:cNvPr>
          <p:cNvSpPr/>
          <p:nvPr/>
        </p:nvSpPr>
        <p:spPr>
          <a:xfrm>
            <a:off x="846738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D2513FD3-A93B-44B0-9D67-2A0A691987B0}"/>
              </a:ext>
            </a:extLst>
          </p:cNvPr>
          <p:cNvSpPr/>
          <p:nvPr/>
        </p:nvSpPr>
        <p:spPr>
          <a:xfrm>
            <a:off x="8837477"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Job increase in other sectors</a:t>
            </a:r>
          </a:p>
        </p:txBody>
      </p:sp>
    </p:spTree>
    <p:extLst>
      <p:ext uri="{BB962C8B-B14F-4D97-AF65-F5344CB8AC3E}">
        <p14:creationId xmlns:p14="http://schemas.microsoft.com/office/powerpoint/2010/main" val="1611231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Analysis of Protectionism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83C581DC-EB8D-44B9-9CB9-0F28198AF10D}"/>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Restricting imports may appear to be nothing more than taking sales from foreign producers and giving them to domestic producers.</a:t>
            </a:r>
          </a:p>
        </p:txBody>
      </p:sp>
      <p:sp>
        <p:nvSpPr>
          <p:cNvPr id="14" name="Rectangle 13">
            <a:extLst>
              <a:ext uri="{FF2B5EF4-FFF2-40B4-BE49-F238E27FC236}">
                <a16:creationId xmlns:a16="http://schemas.microsoft.com/office/drawing/2014/main" id="{2F6E6C83-1C18-4045-8A83-48B563125430}"/>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Other factors are at work, however, because firms do not operate in a vacuum.</a:t>
            </a:r>
          </a:p>
        </p:txBody>
      </p:sp>
      <p:sp>
        <p:nvSpPr>
          <p:cNvPr id="17" name="Rectangle 16">
            <a:extLst>
              <a:ext uri="{FF2B5EF4-FFF2-40B4-BE49-F238E27FC236}">
                <a16:creationId xmlns:a16="http://schemas.microsoft.com/office/drawing/2014/main" id="{89E2BA89-8DBB-4E88-ABE8-852C998BEAF1}"/>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Instead, firms sell their products either to consumers or to other firms, who are also affected by the trade barriers.</a:t>
            </a:r>
          </a:p>
        </p:txBody>
      </p:sp>
      <p:sp>
        <p:nvSpPr>
          <p:cNvPr id="20" name="Rectangle 19">
            <a:extLst>
              <a:ext uri="{FF2B5EF4-FFF2-40B4-BE49-F238E27FC236}">
                <a16:creationId xmlns:a16="http://schemas.microsoft.com/office/drawing/2014/main" id="{440B11D1-C7C1-4C6D-A353-B6D23A347432}"/>
              </a:ext>
            </a:extLst>
          </p:cNvPr>
          <p:cNvSpPr/>
          <p:nvPr/>
        </p:nvSpPr>
        <p:spPr>
          <a:xfrm>
            <a:off x="2056246" y="433197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A demand and supply analysis of protectionism shows that it is a policy that imposes substantial domestic costs.</a:t>
            </a:r>
          </a:p>
        </p:txBody>
      </p:sp>
    </p:spTree>
    <p:extLst>
      <p:ext uri="{BB962C8B-B14F-4D97-AF65-F5344CB8AC3E}">
        <p14:creationId xmlns:p14="http://schemas.microsoft.com/office/powerpoint/2010/main" val="29951973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F67C52-6EC9-41B9-AC23-CB595A67CC57}">
  <ds:schemaRefs>
    <ds:schemaRef ds:uri="http://purl.org/dc/dcmitype/"/>
    <ds:schemaRef ds:uri="http://purl.org/dc/elements/1.1/"/>
    <ds:schemaRef ds:uri="http://www.w3.org/XML/1998/namespace"/>
    <ds:schemaRef ds:uri="http://purl.org/dc/terms/"/>
    <ds:schemaRef ds:uri="http://schemas.openxmlformats.org/package/2006/metadata/core-properties"/>
    <ds:schemaRef ds:uri="06d9c582-05c2-476b-83d2-72ab8b1380b2"/>
    <ds:schemaRef ds:uri="http://schemas.microsoft.com/office/2006/documentManagement/types"/>
    <ds:schemaRef ds:uri="fdab59f7-c3a7-48e5-acd8-618ce834776e"/>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6871D6C4-AE49-4990-A97C-C3ADE107D0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D31F0E-6EFF-4743-8318-A17D4A117FD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247</TotalTime>
  <Words>1894</Words>
  <Application>Microsoft Office PowerPoint</Application>
  <PresentationFormat>Widescreen</PresentationFormat>
  <Paragraphs>119</Paragraphs>
  <Slides>18</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Calibri</vt:lpstr>
      <vt:lpstr>Calibri Light</vt:lpstr>
      <vt:lpstr>Century Gothic</vt:lpstr>
      <vt:lpstr>Office Theme</vt:lpstr>
      <vt:lpstr>1_Office Theme</vt:lpstr>
      <vt:lpstr>Protectionism: An Indirect Subsidy from Consumers to Producers</vt:lpstr>
      <vt:lpstr>Introduction1</vt:lpstr>
      <vt:lpstr>Introduction2</vt:lpstr>
      <vt:lpstr>Protectionism1</vt:lpstr>
      <vt:lpstr>Tariffs</vt:lpstr>
      <vt:lpstr>Import Quotas</vt:lpstr>
      <vt:lpstr>Nontariff Barriers</vt:lpstr>
      <vt:lpstr>Trade Barriers</vt:lpstr>
      <vt:lpstr>Demand and Supply Analysis of Protectionism</vt:lpstr>
      <vt:lpstr>Demand &amp; Supply</vt:lpstr>
      <vt:lpstr>Gains from Trade</vt:lpstr>
      <vt:lpstr>Gains from Trade: U.S. Farmers</vt:lpstr>
      <vt:lpstr>Gains from Trade: Tariffs</vt:lpstr>
      <vt:lpstr>Foreign Impact</vt:lpstr>
      <vt:lpstr>Who Benefits and Who Pays?</vt:lpstr>
      <vt:lpstr>Protectionism2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31</cp:revision>
  <dcterms:created xsi:type="dcterms:W3CDTF">2017-06-16T13:06:21Z</dcterms:created>
  <dcterms:modified xsi:type="dcterms:W3CDTF">2026-02-04T15:06:46Z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