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660" r:id="rId5"/>
  </p:sldMasterIdLst>
  <p:notesMasterIdLst>
    <p:notesMasterId r:id="rId23"/>
  </p:notesMasterIdLst>
  <p:sldIdLst>
    <p:sldId id="256" r:id="rId6"/>
    <p:sldId id="367" r:id="rId7"/>
    <p:sldId id="257" r:id="rId8"/>
    <p:sldId id="289" r:id="rId9"/>
    <p:sldId id="299" r:id="rId10"/>
    <p:sldId id="290" r:id="rId11"/>
    <p:sldId id="291" r:id="rId12"/>
    <p:sldId id="365" r:id="rId13"/>
    <p:sldId id="366" r:id="rId14"/>
    <p:sldId id="293" r:id="rId15"/>
    <p:sldId id="368" r:id="rId16"/>
    <p:sldId id="294" r:id="rId17"/>
    <p:sldId id="295" r:id="rId18"/>
    <p:sldId id="296" r:id="rId19"/>
    <p:sldId id="297" r:id="rId20"/>
    <p:sldId id="364" r:id="rId21"/>
    <p:sldId id="278" r:id="rId2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27981"/>
    <a:srgbClr val="2FBEBB"/>
    <a:srgbClr val="FF818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2F199AD-2DF6-4505-BEE5-17BC019D0250}" v="3" dt="2026-02-04T14:52:00.30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4" autoAdjust="0"/>
    <p:restoredTop sz="84841" autoAdjust="0"/>
  </p:normalViewPr>
  <p:slideViewPr>
    <p:cSldViewPr snapToGrid="0">
      <p:cViewPr varScale="1">
        <p:scale>
          <a:sx n="90" d="100"/>
          <a:sy n="90" d="100"/>
        </p:scale>
        <p:origin x="1308" y="9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theme" Target="theme/theme1.xml"/><Relationship Id="rId3" Type="http://schemas.openxmlformats.org/officeDocument/2006/relationships/customXml" Target="../customXml/item3.xml"/><Relationship Id="rId21" Type="http://schemas.openxmlformats.org/officeDocument/2006/relationships/slide" Target="slides/slide16.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presProps" Target="presProp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notesMaster" Target="notesMasters/notesMaster1.xml"/><Relationship Id="rId28" Type="http://schemas.microsoft.com/office/2015/10/relationships/revisionInfo" Target="revisionInfo.xml"/><Relationship Id="rId10" Type="http://schemas.openxmlformats.org/officeDocument/2006/relationships/slide" Target="slides/slide5.xml"/><Relationship Id="rId19" Type="http://schemas.openxmlformats.org/officeDocument/2006/relationships/slide" Target="slides/slide14.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A3797E1-4A27-405C-ACD3-B96D27A99F5F}" type="datetimeFigureOut">
              <a:rPr lang="en-US" smtClean="0"/>
              <a:t>2/4/2026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EC611CA-4268-4E72-8BFC-C641B4C40515}" type="slidenum">
              <a:rPr lang="en-US" smtClean="0"/>
              <a:t>‹#›</a:t>
            </a:fld>
            <a:endParaRPr lang="en-US"/>
          </a:p>
        </p:txBody>
      </p:sp>
    </p:spTree>
    <p:extLst>
      <p:ext uri="{BB962C8B-B14F-4D97-AF65-F5344CB8AC3E}">
        <p14:creationId xmlns:p14="http://schemas.microsoft.com/office/powerpoint/2010/main" val="22313306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Economics is ultimately concerned with how individuals and society choose to allocate resources. Why is it that not everyone can have everything that they want or need?</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EC611CA-4268-4E72-8BFC-C641B4C4051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1845041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b="0" i="0" u="none" strike="noStrike" baseline="0" dirty="0">
                <a:solidFill>
                  <a:srgbClr val="000000"/>
                </a:solidFill>
                <a:latin typeface="Open Sans" panose="020B0606030504020204" pitchFamily="34" charset="0"/>
              </a:rPr>
              <a:t>Think about how you make decisions given scarcity. There are only 24 hours in a day. You get to choose how you want to use those hours. You choose how many hours you want to spend sleeping, how many hours you want to spend studying, how many hours you want to hang out with friends, etc. There may be consequences for those choices, but ultimately, the decision is up to you. </a:t>
            </a:r>
          </a:p>
          <a:p>
            <a:r>
              <a:rPr lang="en-US" sz="1800" b="0" i="0" u="none" strike="noStrike" baseline="0" dirty="0">
                <a:solidFill>
                  <a:srgbClr val="000000"/>
                </a:solidFill>
                <a:latin typeface="Open Sans" panose="020B0606030504020204" pitchFamily="34" charset="0"/>
              </a:rPr>
              <a:t>Now, consider opportunity cost. What is the opportunity cost of choosing to spend one hour sleeping? </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EC611CA-4268-4E72-8BFC-C641B4C4051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96545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When we consider the tradeoffs involved in making a choice to consume an additional bus ticket or burger, we are looking at the costs and benefits of that decision. This is known as </a:t>
            </a:r>
            <a:r>
              <a:rPr lang="en-US" sz="1200" b="1" kern="1200" dirty="0">
                <a:solidFill>
                  <a:schemeClr val="tx1"/>
                </a:solidFill>
                <a:effectLst/>
                <a:latin typeface="+mn-lt"/>
                <a:ea typeface="+mn-ea"/>
                <a:cs typeface="+mn-cs"/>
              </a:rPr>
              <a:t>marginal analysis, </a:t>
            </a:r>
            <a:r>
              <a:rPr lang="en-US" sz="1200" b="0" kern="1200" dirty="0">
                <a:solidFill>
                  <a:schemeClr val="tx1"/>
                </a:solidFill>
                <a:effectLst/>
                <a:latin typeface="+mn-lt"/>
                <a:ea typeface="+mn-ea"/>
                <a:cs typeface="+mn-cs"/>
              </a:rPr>
              <a:t>the process of comparing the costs and benefits of choosing a little more or a little less of a good. </a:t>
            </a:r>
            <a:r>
              <a:rPr lang="en-US" b="0" i="0" dirty="0">
                <a:solidFill>
                  <a:srgbClr val="4D4D4D"/>
                </a:solidFill>
                <a:effectLst/>
                <a:latin typeface="Times New Roman" panose="02020603050405020304" pitchFamily="18" charset="0"/>
              </a:rPr>
              <a:t>We often look at total costs and total benefits, when the optimal choice necessitates comparing how costs and benefits change from one option to another.</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EC611CA-4268-4E72-8BFC-C641B4C4051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9689456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Satisfaction is referred to as </a:t>
            </a:r>
            <a:r>
              <a:rPr lang="en-US" sz="1200" b="1" kern="1200" dirty="0">
                <a:solidFill>
                  <a:schemeClr val="tx1"/>
                </a:solidFill>
                <a:effectLst/>
                <a:latin typeface="+mn-lt"/>
                <a:ea typeface="+mn-ea"/>
                <a:cs typeface="+mn-cs"/>
              </a:rPr>
              <a:t>utility</a:t>
            </a:r>
            <a:r>
              <a:rPr lang="en-US" sz="1200" kern="1200" dirty="0">
                <a:solidFill>
                  <a:schemeClr val="tx1"/>
                </a:solidFill>
                <a:effectLst/>
                <a:latin typeface="+mn-lt"/>
                <a:ea typeface="+mn-ea"/>
                <a:cs typeface="+mn-cs"/>
              </a:rPr>
              <a:t> in economics. Total utility usually increases at a decreasing rate. The </a:t>
            </a:r>
            <a:r>
              <a:rPr lang="en-US" sz="1200" b="1" kern="1200" dirty="0">
                <a:solidFill>
                  <a:schemeClr val="tx1"/>
                </a:solidFill>
                <a:effectLst/>
                <a:latin typeface="+mn-lt"/>
                <a:ea typeface="+mn-ea"/>
                <a:cs typeface="+mn-cs"/>
              </a:rPr>
              <a:t>law of diminishing marginal utility </a:t>
            </a:r>
            <a:r>
              <a:rPr lang="en-US" sz="1200" kern="1200" dirty="0">
                <a:solidFill>
                  <a:schemeClr val="tx1"/>
                </a:solidFill>
                <a:effectLst/>
                <a:latin typeface="+mn-lt"/>
                <a:ea typeface="+mn-ea"/>
                <a:cs typeface="+mn-cs"/>
              </a:rPr>
              <a:t>states that </a:t>
            </a:r>
            <a:r>
              <a:rPr lang="en-US" sz="1200" dirty="0">
                <a:solidFill>
                  <a:schemeClr val="bg1"/>
                </a:solidFill>
              </a:rPr>
              <a:t>as a person receives more of a good, the additional utility from each additional unit of the good declines.</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EC611CA-4268-4E72-8BFC-C641B4C4051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064115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Think of ordering pizza by the slice. The first piece of pizza usually tastes the best, giving you the most utility. The second piece still tastes great, but it is usually not as wonderful as that first slice of pizza. After several more slices, your marginal utility declines quickly, as eating more pizza could cause you to feel worse. This is known as </a:t>
            </a:r>
            <a:r>
              <a:rPr lang="en-US" sz="1200" b="1" kern="1200" dirty="0">
                <a:solidFill>
                  <a:schemeClr val="tx1"/>
                </a:solidFill>
                <a:effectLst/>
                <a:latin typeface="+mn-lt"/>
                <a:ea typeface="+mn-ea"/>
                <a:cs typeface="+mn-cs"/>
              </a:rPr>
              <a:t>diminishing marginal utility</a:t>
            </a:r>
            <a:r>
              <a:rPr lang="en-US" sz="1200" kern="1200" dirty="0">
                <a:solidFill>
                  <a:schemeClr val="tx1"/>
                </a:solidFill>
                <a:effectLst/>
                <a:latin typeface="+mn-lt"/>
                <a:ea typeface="+mn-ea"/>
                <a:cs typeface="+mn-cs"/>
              </a:rPr>
              <a:t>.</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EC611CA-4268-4E72-8BFC-C641B4C4051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1115691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kern="1200" dirty="0">
                <a:solidFill>
                  <a:schemeClr val="tx1"/>
                </a:solidFill>
                <a:effectLst/>
                <a:latin typeface="+mn-lt"/>
                <a:ea typeface="+mn-ea"/>
                <a:cs typeface="+mn-cs"/>
              </a:rPr>
              <a:t>Sunk costs </a:t>
            </a:r>
            <a:r>
              <a:rPr lang="en-US" sz="1200" kern="1200" dirty="0">
                <a:solidFill>
                  <a:schemeClr val="tx1"/>
                </a:solidFill>
                <a:effectLst/>
                <a:latin typeface="+mn-lt"/>
                <a:ea typeface="+mn-ea"/>
                <a:cs typeface="+mn-cs"/>
              </a:rPr>
              <a:t>are costs that were incurred in the past and cannot be recovered. Dealing with failing sunk costs can be frustrating, as people and firms often don’t wish to admit an error in judgement. The lesson of sunk costs is to ignore them and make decisions based on what may happen in the future. Your decision-making about future consumption (or production) should not include sunk costs.</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EC611CA-4268-4E72-8BFC-C641B4C4051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7541623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solidFill>
                  <a:schemeClr val="bg1"/>
                </a:solidFill>
              </a:rPr>
              <a:t>People live in a world of scarcity, meaning neither individuals nor societies can have all the time, money, possessions, and experiences they wish.</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solidFill>
                  <a:schemeClr val="bg1"/>
                </a:solidFill>
              </a:rPr>
              <a:t>A budget constraint shows the possible combinations of two goods that are affordable given an individual’s limited income.</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solidFill>
                  <a:schemeClr val="bg1"/>
                </a:solidFill>
              </a:rPr>
              <a:t>Opportunity cost is what one must give up of the next best alternative to obtain what he or she desires, also the slope of a budget constraint.</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solidFill>
                  <a:schemeClr val="bg1"/>
                </a:solidFill>
              </a:rPr>
              <a:t>Utility refers to the satisfaction that a good or service provides, which diminishes as a person receives more of a good, known as diminishing marginal utility.</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solidFill>
                  <a:schemeClr val="bg1"/>
                </a:solidFill>
              </a:rPr>
              <a:t>Sunk costs are costs that were incurred in the past that cannot be recovered.</a:t>
            </a: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EC611CA-4268-4E72-8BFC-C641B4C4051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408286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The fundamental problem of economics is that we generally have unlimited wants and limited resources to fulfill our wants. In other words, we are faced with the problem of scarcity, meaning neither individuals nor societies can have all the time, money, possessions and experiences they wish.</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EC611CA-4268-4E72-8BFC-C641B4C4051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1590167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Suppose you have $20 of spending money each week that you can split up to buy burgers and bus tickets. Burgers cost $4 each, and bus tickets cost $1 each. What combinations of the two goods can you buy?</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EC611CA-4268-4E72-8BFC-C641B4C4051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2716643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Graphing burgers on the vertical axis, the maximum amount of burgers you could buy each week would be found by taking the amount you have to spend, or $20, divided by the price of burgers, which is $4. So, if you spent all your money on burgers, you could buy five burgers each week. Alternatively, if you spent all your money on bus tickets, you could purchase 20 tickets, which is found by dividing $20 by the cost of a bus ticket, which is $1.</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EC611CA-4268-4E72-8BFC-C641B4C4051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9560584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Connecting these points gives the </a:t>
            </a:r>
            <a:r>
              <a:rPr lang="en-US" sz="1200" b="1" kern="1200" dirty="0">
                <a:solidFill>
                  <a:schemeClr val="tx1"/>
                </a:solidFill>
                <a:effectLst/>
                <a:latin typeface="+mn-lt"/>
                <a:ea typeface="+mn-ea"/>
                <a:cs typeface="+mn-cs"/>
              </a:rPr>
              <a:t>budget constraint</a:t>
            </a:r>
            <a:r>
              <a:rPr lang="en-US" sz="1200" kern="1200" dirty="0">
                <a:solidFill>
                  <a:schemeClr val="tx1"/>
                </a:solidFill>
                <a:effectLst/>
                <a:latin typeface="+mn-lt"/>
                <a:ea typeface="+mn-ea"/>
                <a:cs typeface="+mn-cs"/>
              </a:rPr>
              <a:t>. A budget constraint shows the possible combinations of two goods that are affordable given an individual’s limited income. Any point along the budget constraint represents a combination of burgers and bus tickets that you can purchase given the price of each good and a $20 budget. Any point outside of the budget constraint is unaffordable. </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EC611CA-4268-4E72-8BFC-C641B4C4051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9395408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The relative prices of the two goods will determine the slope of your budget constraint. The slope represents the opportunity cost of trading off one good for the other. Opportunity cost represents what one must give up of the next best alternative to obtain what he or she desires. Moving to a different point on a budget constraint represents purchasing a different quantity of the goods represented. Purchasing more of one good means giving up the opportunity to purchase more of the other good. In this case, the opportunity cost of purchasing a $4 burger is the four $1 bus tickets that could have been purchased.</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EC611CA-4268-4E72-8BFC-C641B4C4051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2934502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ctr"/>
            <a:endParaRPr lang="en-US" sz="1200" dirty="0">
              <a:solidFill>
                <a:schemeClr val="bg1"/>
              </a:solidFill>
            </a:endParaRPr>
          </a:p>
          <a:p>
            <a:pPr algn="l"/>
            <a:r>
              <a:rPr lang="en-US" sz="1200" dirty="0">
                <a:solidFill>
                  <a:schemeClr val="bg1"/>
                </a:solidFill>
              </a:rPr>
              <a:t>Suppose you have a budget of $468. If you spend it all on ice cream, you can buy 120 pints of ice cream. If the price of a glass of lemonade is 3 times less than the price of ice cream, how much lemonade can you buy if you decide to spend all your money on it?</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EC611CA-4268-4E72-8BFC-C641B4C4051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0220957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dirty="0">
                <a:solidFill>
                  <a:schemeClr val="bg1"/>
                </a:solidFill>
              </a:rPr>
              <a:t>Start by calculating the price of ice cream. If $468 can buy 120 pints, the price per pint is $3.90. Then, given that the price of a glass of lemonade is 3 times less than a pint of ice cream, the price per glass is $1.30. Finally, to calculate how many glasses of lemonade could be bought at a price of $1.30 per glass, divide the total budget by the price per glass. This gives you 360 glasses of lemonade.</a:t>
            </a:r>
            <a:endParaRPr lang="en-US" sz="1200" dirty="0">
              <a:solidFill>
                <a:schemeClr val="bg1"/>
              </a:solidFill>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EC611CA-4268-4E72-8BFC-C641B4C4051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2125856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Opportunity cost is often expressed as the price of something, but price may not always accurately capture the true opportunity cost. Opportunity cost encompasses all lost opportunity to do or consume something else. For example, attending college not only costs money, but you are also foregoing the opportunity to do something else like work a paying job. In economics, we consider the cost of time and other factors, too.</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EC611CA-4268-4E72-8BFC-C641B4C4051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8497096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B05361F2-EA40-46D2-9907-10E756597DC8}" type="datetimeFigureOut">
              <a:rPr lang="en-US" smtClean="0"/>
              <a:t>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AECE39B-1AE0-48C4-A92B-2CE3121A09BD}" type="slidenum">
              <a:rPr lang="en-US" smtClean="0"/>
              <a:t>‹#›</a:t>
            </a:fld>
            <a:endParaRPr lang="en-US"/>
          </a:p>
        </p:txBody>
      </p:sp>
    </p:spTree>
    <p:extLst>
      <p:ext uri="{BB962C8B-B14F-4D97-AF65-F5344CB8AC3E}">
        <p14:creationId xmlns:p14="http://schemas.microsoft.com/office/powerpoint/2010/main" val="6014173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05361F2-EA40-46D2-9907-10E756597DC8}" type="datetimeFigureOut">
              <a:rPr lang="en-US" smtClean="0"/>
              <a:t>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AECE39B-1AE0-48C4-A92B-2CE3121A09BD}" type="slidenum">
              <a:rPr lang="en-US" smtClean="0"/>
              <a:t>‹#›</a:t>
            </a:fld>
            <a:endParaRPr lang="en-US"/>
          </a:p>
        </p:txBody>
      </p:sp>
    </p:spTree>
    <p:extLst>
      <p:ext uri="{BB962C8B-B14F-4D97-AF65-F5344CB8AC3E}">
        <p14:creationId xmlns:p14="http://schemas.microsoft.com/office/powerpoint/2010/main" val="190055792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05361F2-EA40-46D2-9907-10E756597DC8}" type="datetimeFigureOut">
              <a:rPr lang="en-US" smtClean="0"/>
              <a:t>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AECE39B-1AE0-48C4-A92B-2CE3121A09BD}" type="slidenum">
              <a:rPr lang="en-US" smtClean="0"/>
              <a:t>‹#›</a:t>
            </a:fld>
            <a:endParaRPr lang="en-US"/>
          </a:p>
        </p:txBody>
      </p:sp>
    </p:spTree>
    <p:extLst>
      <p:ext uri="{BB962C8B-B14F-4D97-AF65-F5344CB8AC3E}">
        <p14:creationId xmlns:p14="http://schemas.microsoft.com/office/powerpoint/2010/main" val="413491568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06E999DF-67F9-4B17-A956-0DFCA8913547}" type="datetimeFigureOut">
              <a:rPr lang="en-US" smtClean="0"/>
              <a:t>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137034080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6E999DF-67F9-4B17-A956-0DFCA8913547}" type="datetimeFigureOut">
              <a:rPr lang="en-US" smtClean="0"/>
              <a:t>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392898941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6E999DF-67F9-4B17-A956-0DFCA8913547}" type="datetimeFigureOut">
              <a:rPr lang="en-US" smtClean="0"/>
              <a:t>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116948911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6E999DF-67F9-4B17-A956-0DFCA8913547}" type="datetimeFigureOut">
              <a:rPr lang="en-US" smtClean="0"/>
              <a:t>2/4/2026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394506559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06E999DF-67F9-4B17-A956-0DFCA8913547}" type="datetimeFigureOut">
              <a:rPr lang="en-US" smtClean="0"/>
              <a:t>2/4/2026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53554777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06E999DF-67F9-4B17-A956-0DFCA8913547}" type="datetimeFigureOut">
              <a:rPr lang="en-US" smtClean="0"/>
              <a:t>2/4/2026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356411340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6E999DF-67F9-4B17-A956-0DFCA8913547}" type="datetimeFigureOut">
              <a:rPr lang="en-US" smtClean="0"/>
              <a:t>2/4/2026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25865225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06E999DF-67F9-4B17-A956-0DFCA8913547}" type="datetimeFigureOut">
              <a:rPr lang="en-US" smtClean="0"/>
              <a:t>2/4/2026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39042346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05361F2-EA40-46D2-9907-10E756597DC8}" type="datetimeFigureOut">
              <a:rPr lang="en-US" smtClean="0"/>
              <a:t>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AECE39B-1AE0-48C4-A92B-2CE3121A09BD}" type="slidenum">
              <a:rPr lang="en-US" smtClean="0"/>
              <a:t>‹#›</a:t>
            </a:fld>
            <a:endParaRPr lang="en-US"/>
          </a:p>
        </p:txBody>
      </p:sp>
    </p:spTree>
    <p:extLst>
      <p:ext uri="{BB962C8B-B14F-4D97-AF65-F5344CB8AC3E}">
        <p14:creationId xmlns:p14="http://schemas.microsoft.com/office/powerpoint/2010/main" val="304539465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06E999DF-67F9-4B17-A956-0DFCA8913547}" type="datetimeFigureOut">
              <a:rPr lang="en-US" smtClean="0"/>
              <a:t>2/4/2026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252204809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6E999DF-67F9-4B17-A956-0DFCA8913547}" type="datetimeFigureOut">
              <a:rPr lang="en-US" smtClean="0"/>
              <a:t>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258668307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6E999DF-67F9-4B17-A956-0DFCA8913547}" type="datetimeFigureOut">
              <a:rPr lang="en-US" smtClean="0"/>
              <a:t>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231019722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05361F2-EA40-46D2-9907-10E756597DC8}" type="datetimeFigureOut">
              <a:rPr lang="en-US" smtClean="0"/>
              <a:t>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AECE39B-1AE0-48C4-A92B-2CE3121A09BD}" type="slidenum">
              <a:rPr lang="en-US" smtClean="0"/>
              <a:t>‹#›</a:t>
            </a:fld>
            <a:endParaRPr lang="en-US"/>
          </a:p>
        </p:txBody>
      </p:sp>
    </p:spTree>
    <p:extLst>
      <p:ext uri="{BB962C8B-B14F-4D97-AF65-F5344CB8AC3E}">
        <p14:creationId xmlns:p14="http://schemas.microsoft.com/office/powerpoint/2010/main" val="379001584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B05361F2-EA40-46D2-9907-10E756597DC8}" type="datetimeFigureOut">
              <a:rPr lang="en-US" smtClean="0"/>
              <a:t>2/4/2026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AECE39B-1AE0-48C4-A92B-2CE3121A09BD}" type="slidenum">
              <a:rPr lang="en-US" smtClean="0"/>
              <a:t>‹#›</a:t>
            </a:fld>
            <a:endParaRPr lang="en-US"/>
          </a:p>
        </p:txBody>
      </p:sp>
    </p:spTree>
    <p:extLst>
      <p:ext uri="{BB962C8B-B14F-4D97-AF65-F5344CB8AC3E}">
        <p14:creationId xmlns:p14="http://schemas.microsoft.com/office/powerpoint/2010/main" val="156235581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B05361F2-EA40-46D2-9907-10E756597DC8}" type="datetimeFigureOut">
              <a:rPr lang="en-US" smtClean="0"/>
              <a:t>2/4/2026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AECE39B-1AE0-48C4-A92B-2CE3121A09BD}" type="slidenum">
              <a:rPr lang="en-US" smtClean="0"/>
              <a:t>‹#›</a:t>
            </a:fld>
            <a:endParaRPr lang="en-US"/>
          </a:p>
        </p:txBody>
      </p:sp>
    </p:spTree>
    <p:extLst>
      <p:ext uri="{BB962C8B-B14F-4D97-AF65-F5344CB8AC3E}">
        <p14:creationId xmlns:p14="http://schemas.microsoft.com/office/powerpoint/2010/main" val="81881897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B05361F2-EA40-46D2-9907-10E756597DC8}" type="datetimeFigureOut">
              <a:rPr lang="en-US" smtClean="0"/>
              <a:t>2/4/2026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AECE39B-1AE0-48C4-A92B-2CE3121A09BD}" type="slidenum">
              <a:rPr lang="en-US" smtClean="0"/>
              <a:t>‹#›</a:t>
            </a:fld>
            <a:endParaRPr lang="en-US"/>
          </a:p>
        </p:txBody>
      </p:sp>
    </p:spTree>
    <p:extLst>
      <p:ext uri="{BB962C8B-B14F-4D97-AF65-F5344CB8AC3E}">
        <p14:creationId xmlns:p14="http://schemas.microsoft.com/office/powerpoint/2010/main" val="30492010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05361F2-EA40-46D2-9907-10E756597DC8}" type="datetimeFigureOut">
              <a:rPr lang="en-US" smtClean="0"/>
              <a:t>2/4/2026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AECE39B-1AE0-48C4-A92B-2CE3121A09BD}" type="slidenum">
              <a:rPr lang="en-US" smtClean="0"/>
              <a:t>‹#›</a:t>
            </a:fld>
            <a:endParaRPr lang="en-US"/>
          </a:p>
        </p:txBody>
      </p:sp>
    </p:spTree>
    <p:extLst>
      <p:ext uri="{BB962C8B-B14F-4D97-AF65-F5344CB8AC3E}">
        <p14:creationId xmlns:p14="http://schemas.microsoft.com/office/powerpoint/2010/main" val="172469079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B05361F2-EA40-46D2-9907-10E756597DC8}" type="datetimeFigureOut">
              <a:rPr lang="en-US" smtClean="0"/>
              <a:t>2/4/2026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AECE39B-1AE0-48C4-A92B-2CE3121A09BD}" type="slidenum">
              <a:rPr lang="en-US" smtClean="0"/>
              <a:t>‹#›</a:t>
            </a:fld>
            <a:endParaRPr lang="en-US"/>
          </a:p>
        </p:txBody>
      </p:sp>
    </p:spTree>
    <p:extLst>
      <p:ext uri="{BB962C8B-B14F-4D97-AF65-F5344CB8AC3E}">
        <p14:creationId xmlns:p14="http://schemas.microsoft.com/office/powerpoint/2010/main" val="243838452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B05361F2-EA40-46D2-9907-10E756597DC8}" type="datetimeFigureOut">
              <a:rPr lang="en-US" smtClean="0"/>
              <a:t>2/4/2026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AECE39B-1AE0-48C4-A92B-2CE3121A09BD}" type="slidenum">
              <a:rPr lang="en-US" smtClean="0"/>
              <a:t>‹#›</a:t>
            </a:fld>
            <a:endParaRPr lang="en-US"/>
          </a:p>
        </p:txBody>
      </p:sp>
    </p:spTree>
    <p:extLst>
      <p:ext uri="{BB962C8B-B14F-4D97-AF65-F5344CB8AC3E}">
        <p14:creationId xmlns:p14="http://schemas.microsoft.com/office/powerpoint/2010/main" val="48209054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05361F2-EA40-46D2-9907-10E756597DC8}" type="datetimeFigureOut">
              <a:rPr lang="en-US" smtClean="0"/>
              <a:t>2/4/2026</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AECE39B-1AE0-48C4-A92B-2CE3121A09BD}" type="slidenum">
              <a:rPr lang="en-US" smtClean="0"/>
              <a:t>‹#›</a:t>
            </a:fld>
            <a:endParaRPr lang="en-US"/>
          </a:p>
        </p:txBody>
      </p:sp>
    </p:spTree>
    <p:extLst>
      <p:ext uri="{BB962C8B-B14F-4D97-AF65-F5344CB8AC3E}">
        <p14:creationId xmlns:p14="http://schemas.microsoft.com/office/powerpoint/2010/main" val="182617017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6E999DF-67F9-4B17-A956-0DFCA8913547}" type="datetimeFigureOut">
              <a:rPr lang="en-US" smtClean="0"/>
              <a:t>2/4/2026</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550498A-7EB8-497B-A843-BB35444C1AA7}" type="slidenum">
              <a:rPr lang="en-US" smtClean="0"/>
              <a:t>‹#›</a:t>
            </a:fld>
            <a:endParaRPr lang="en-US"/>
          </a:p>
        </p:txBody>
      </p:sp>
    </p:spTree>
    <p:extLst>
      <p:ext uri="{BB962C8B-B14F-4D97-AF65-F5344CB8AC3E}">
        <p14:creationId xmlns:p14="http://schemas.microsoft.com/office/powerpoint/2010/main" val="123446887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1.xml"/><Relationship Id="rId1" Type="http://schemas.openxmlformats.org/officeDocument/2006/relationships/slideLayout" Target="../slideLayouts/slideLayout1.xml"/><Relationship Id="rId6" Type="http://schemas.openxmlformats.org/officeDocument/2006/relationships/image" Target="../media/image15.svg"/><Relationship Id="rId5" Type="http://schemas.openxmlformats.org/officeDocument/2006/relationships/image" Target="../media/image14.png"/><Relationship Id="rId4" Type="http://schemas.openxmlformats.org/officeDocument/2006/relationships/image" Target="../media/image13.svg"/></Relationships>
</file>

<file path=ppt/slides/_rels/slide1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4.xml"/><Relationship Id="rId1" Type="http://schemas.openxmlformats.org/officeDocument/2006/relationships/slideLayout" Target="../slideLayouts/slideLayout1.xml"/><Relationship Id="rId6" Type="http://schemas.openxmlformats.org/officeDocument/2006/relationships/image" Target="../media/image21.svg"/><Relationship Id="rId5" Type="http://schemas.openxmlformats.org/officeDocument/2006/relationships/image" Target="../media/image20.png"/><Relationship Id="rId4" Type="http://schemas.openxmlformats.org/officeDocument/2006/relationships/image" Target="../media/image19.svg"/></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12.xml"/><Relationship Id="rId5" Type="http://schemas.openxmlformats.org/officeDocument/2006/relationships/image" Target="../media/image25.png"/><Relationship Id="rId4" Type="http://schemas.openxmlformats.org/officeDocument/2006/relationships/image" Target="../media/image24.png"/></Relationships>
</file>

<file path=ppt/slides/_rels/slide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1.xml"/><Relationship Id="rId4" Type="http://schemas.openxmlformats.org/officeDocument/2006/relationships/image" Target="../media/image8.pn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8.xml"/><Relationship Id="rId1" Type="http://schemas.openxmlformats.org/officeDocument/2006/relationships/slideLayout" Target="../slideLayouts/slideLayout1.xml"/><Relationship Id="rId5" Type="http://schemas.openxmlformats.org/officeDocument/2006/relationships/image" Target="../media/image11.png"/><Relationship Id="rId4" Type="http://schemas.openxmlformats.org/officeDocument/2006/relationships/image" Target="../media/image1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a:extLst>
              <a:ext uri="{C183D7F6-B498-43B3-948B-1728B52AA6E4}">
                <adec:decorative xmlns:adec="http://schemas.microsoft.com/office/drawing/2017/decorative" val="1"/>
              </a:ext>
            </a:extLst>
          </p:cNvPr>
          <p:cNvSpPr/>
          <p:nvPr/>
        </p:nvSpPr>
        <p:spPr>
          <a:xfrm>
            <a:off x="0" y="1"/>
            <a:ext cx="12192000" cy="1194955"/>
          </a:xfrm>
          <a:prstGeom prst="rect">
            <a:avLst/>
          </a:prstGeom>
          <a:solidFill>
            <a:srgbClr val="5A7E8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lumMod val="75000"/>
                  <a:lumOff val="25000"/>
                </a:prstClr>
              </a:solidFill>
              <a:effectLst/>
              <a:uLnTx/>
              <a:uFillTx/>
              <a:latin typeface="Calibri" panose="020F0502020204030204"/>
              <a:ea typeface="+mn-ea"/>
              <a:cs typeface="+mn-cs"/>
            </a:endParaRPr>
          </a:p>
        </p:txBody>
      </p:sp>
      <p:cxnSp>
        <p:nvCxnSpPr>
          <p:cNvPr id="11" name="Straight Connector 10">
            <a:extLst>
              <a:ext uri="{C183D7F6-B498-43B3-948B-1728B52AA6E4}">
                <adec:decorative xmlns:adec="http://schemas.microsoft.com/office/drawing/2017/decorative" val="1"/>
              </a:ext>
            </a:extLst>
          </p:cNvPr>
          <p:cNvCxnSpPr/>
          <p:nvPr/>
        </p:nvCxnSpPr>
        <p:spPr>
          <a:xfrm>
            <a:off x="3071446" y="1802034"/>
            <a:ext cx="5931877"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9" name="Title 8"/>
          <p:cNvSpPr txBox="1">
            <a:spLocks noGrp="1"/>
          </p:cNvSpPr>
          <p:nvPr>
            <p:ph type="title" idx="4294967295"/>
          </p:nvPr>
        </p:nvSpPr>
        <p:spPr>
          <a:xfrm>
            <a:off x="1463488" y="1795043"/>
            <a:ext cx="9265024" cy="2585323"/>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0" i="0" u="none" strike="noStrike" kern="1200" cap="none" spc="0" normalizeH="0" baseline="0" noProof="0" dirty="0">
                <a:ln>
                  <a:noFill/>
                </a:ln>
                <a:solidFill>
                  <a:prstClr val="black">
                    <a:lumMod val="75000"/>
                    <a:lumOff val="25000"/>
                  </a:prstClr>
                </a:solidFill>
                <a:effectLst/>
                <a:uLnTx/>
                <a:uFillTx/>
                <a:latin typeface="Century Gothic" panose="020B0502020202020204" pitchFamily="34" charset="0"/>
                <a:ea typeface="+mn-ea"/>
                <a:cs typeface="+mn-cs"/>
              </a:rPr>
              <a:t>How Individuals Make Choices Based on Their Budget Constraint</a:t>
            </a:r>
          </a:p>
        </p:txBody>
      </p:sp>
      <p:cxnSp>
        <p:nvCxnSpPr>
          <p:cNvPr id="14" name="Straight Connector 13">
            <a:extLst>
              <a:ext uri="{C183D7F6-B498-43B3-948B-1728B52AA6E4}">
                <adec:decorative xmlns:adec="http://schemas.microsoft.com/office/drawing/2017/decorative" val="1"/>
              </a:ext>
            </a:extLst>
          </p:cNvPr>
          <p:cNvCxnSpPr/>
          <p:nvPr/>
        </p:nvCxnSpPr>
        <p:spPr>
          <a:xfrm>
            <a:off x="3071446" y="4380366"/>
            <a:ext cx="5931877"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8" name="TextBox 7"/>
          <p:cNvSpPr txBox="1"/>
          <p:nvPr/>
        </p:nvSpPr>
        <p:spPr>
          <a:xfrm>
            <a:off x="553740" y="320479"/>
            <a:ext cx="3565361" cy="553998"/>
          </a:xfrm>
          <a:prstGeom prst="rect">
            <a:avLst/>
          </a:prstGeom>
          <a:solidFill>
            <a:srgbClr val="5A7E83"/>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dirty="0">
                <a:ln>
                  <a:noFill/>
                </a:ln>
                <a:solidFill>
                  <a:prstClr val="white"/>
                </a:solidFill>
                <a:effectLst/>
                <a:uLnTx/>
                <a:uFillTx/>
                <a:latin typeface="Century Gothic" panose="020B0502020202020204" pitchFamily="34" charset="0"/>
                <a:ea typeface="+mn-ea"/>
                <a:cs typeface="+mn-cs"/>
              </a:rPr>
              <a:t>HAWKES</a:t>
            </a:r>
            <a:r>
              <a:rPr kumimoji="0" lang="en-US" sz="2800" b="0" i="0" u="none" strike="noStrike" kern="1200" cap="none" spc="0" normalizeH="0" baseline="0" noProof="0" dirty="0">
                <a:ln>
                  <a:noFill/>
                </a:ln>
                <a:solidFill>
                  <a:prstClr val="white"/>
                </a:solidFill>
                <a:effectLst/>
                <a:uLnTx/>
                <a:uFillTx/>
                <a:latin typeface="Century Gothic" panose="020B0502020202020204" pitchFamily="34" charset="0"/>
                <a:ea typeface="+mn-ea"/>
                <a:cs typeface="+mn-cs"/>
              </a:rPr>
              <a:t> LEARNING</a:t>
            </a:r>
          </a:p>
        </p:txBody>
      </p:sp>
    </p:spTree>
    <p:extLst>
      <p:ext uri="{BB962C8B-B14F-4D97-AF65-F5344CB8AC3E}">
        <p14:creationId xmlns:p14="http://schemas.microsoft.com/office/powerpoint/2010/main" val="56198770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338445"/>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rgbClr val="323542"/>
                </a:solidFill>
                <a:effectLst/>
                <a:uLnTx/>
                <a:uFillTx/>
                <a:latin typeface="Century Gothic" panose="020B0502020202020204" pitchFamily="34" charset="0"/>
                <a:ea typeface="+mn-ea"/>
                <a:cs typeface="+mn-cs"/>
              </a:rPr>
              <a:t>Opportunity Cost</a:t>
            </a: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grpSp>
        <p:nvGrpSpPr>
          <p:cNvPr id="9" name="Group 8" descr="Opportunity cost is often expressed as the price of something, but price may not always accurately capture the true opportunity cost.">
            <a:extLst>
              <a:ext uri="{FF2B5EF4-FFF2-40B4-BE49-F238E27FC236}">
                <a16:creationId xmlns:a16="http://schemas.microsoft.com/office/drawing/2014/main" id="{81BAE3D4-30CE-4A72-AF07-55CC4AD7DD5C}"/>
              </a:ext>
            </a:extLst>
          </p:cNvPr>
          <p:cNvGrpSpPr/>
          <p:nvPr/>
        </p:nvGrpSpPr>
        <p:grpSpPr>
          <a:xfrm>
            <a:off x="2066922" y="1580912"/>
            <a:ext cx="8058154" cy="806935"/>
            <a:chOff x="542923" y="1736761"/>
            <a:chExt cx="8058154" cy="806935"/>
          </a:xfrm>
          <a:solidFill>
            <a:srgbClr val="627981"/>
          </a:solidFill>
        </p:grpSpPr>
        <p:sp>
          <p:nvSpPr>
            <p:cNvPr id="10" name="Rectangle 9">
              <a:extLst>
                <a:ext uri="{FF2B5EF4-FFF2-40B4-BE49-F238E27FC236}">
                  <a16:creationId xmlns:a16="http://schemas.microsoft.com/office/drawing/2014/main" id="{0C831D1E-738C-446E-AC85-B4F7972C0D0C}"/>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 name="TextBox 10">
              <a:extLst>
                <a:ext uri="{FF2B5EF4-FFF2-40B4-BE49-F238E27FC236}">
                  <a16:creationId xmlns:a16="http://schemas.microsoft.com/office/drawing/2014/main" id="{01C5E605-DA51-4B36-B2F5-E7ACF147264E}"/>
                </a:ext>
              </a:extLst>
            </p:cNvPr>
            <p:cNvSpPr txBox="1"/>
            <p:nvPr/>
          </p:nvSpPr>
          <p:spPr>
            <a:xfrm>
              <a:off x="542923" y="1762862"/>
              <a:ext cx="7807571" cy="707886"/>
            </a:xfrm>
            <a:prstGeom prst="rect">
              <a:avLst/>
            </a:prstGeom>
            <a:grp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Opportunity cost is often expressed as the price of something, but price may not always accurately capture the true opportunity cost.</a:t>
              </a:r>
            </a:p>
          </p:txBody>
        </p:sp>
      </p:grpSp>
      <p:grpSp>
        <p:nvGrpSpPr>
          <p:cNvPr id="12" name="Group 11" descr="Opportunity cost includes all lost opportunity to do or consume something else.">
            <a:extLst>
              <a:ext uri="{FF2B5EF4-FFF2-40B4-BE49-F238E27FC236}">
                <a16:creationId xmlns:a16="http://schemas.microsoft.com/office/drawing/2014/main" id="{8A8435D6-D374-4E5A-AF38-3D49C4E43E82}"/>
              </a:ext>
            </a:extLst>
          </p:cNvPr>
          <p:cNvGrpSpPr/>
          <p:nvPr/>
        </p:nvGrpSpPr>
        <p:grpSpPr>
          <a:xfrm>
            <a:off x="2066922" y="2504956"/>
            <a:ext cx="8058154" cy="806935"/>
            <a:chOff x="542923" y="1736761"/>
            <a:chExt cx="8058154" cy="806935"/>
          </a:xfrm>
          <a:solidFill>
            <a:srgbClr val="627981"/>
          </a:solidFill>
        </p:grpSpPr>
        <p:sp>
          <p:nvSpPr>
            <p:cNvPr id="13" name="Rectangle 12">
              <a:extLst>
                <a:ext uri="{FF2B5EF4-FFF2-40B4-BE49-F238E27FC236}">
                  <a16:creationId xmlns:a16="http://schemas.microsoft.com/office/drawing/2014/main" id="{B9CC7B03-ECDB-415B-B7DF-F43C12FD7252}"/>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TextBox 13">
              <a:extLst>
                <a:ext uri="{FF2B5EF4-FFF2-40B4-BE49-F238E27FC236}">
                  <a16:creationId xmlns:a16="http://schemas.microsoft.com/office/drawing/2014/main" id="{E7B19103-C17B-4AB2-98E7-113A790A307A}"/>
                </a:ext>
              </a:extLst>
            </p:cNvPr>
            <p:cNvSpPr txBox="1"/>
            <p:nvPr/>
          </p:nvSpPr>
          <p:spPr>
            <a:xfrm>
              <a:off x="542923" y="1782589"/>
              <a:ext cx="7807571" cy="707886"/>
            </a:xfrm>
            <a:prstGeom prst="rect">
              <a:avLst/>
            </a:prstGeom>
            <a:grp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Opportunity cost includes </a:t>
              </a:r>
              <a:r>
                <a:rPr kumimoji="0" lang="en-US" sz="2000" b="0" i="0" u="sng" strike="noStrike" kern="1200" cap="none" spc="0" normalizeH="0" baseline="0" noProof="0" dirty="0">
                  <a:ln>
                    <a:noFill/>
                  </a:ln>
                  <a:solidFill>
                    <a:prstClr val="white"/>
                  </a:solidFill>
                  <a:effectLst/>
                  <a:uLnTx/>
                  <a:uFillTx/>
                  <a:latin typeface="Calibri" panose="020F0502020204030204"/>
                  <a:ea typeface="+mn-ea"/>
                  <a:cs typeface="+mn-cs"/>
                </a:rPr>
                <a:t>all lost opportunity</a:t>
              </a: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 to do or consume something else.</a:t>
              </a:r>
            </a:p>
          </p:txBody>
        </p:sp>
      </p:grpSp>
      <p:grpSp>
        <p:nvGrpSpPr>
          <p:cNvPr id="24" name="Group 23" descr="Opportunity cost encompasses many things, including monetary cost, time lost, and experiences that one could have had.">
            <a:extLst>
              <a:ext uri="{FF2B5EF4-FFF2-40B4-BE49-F238E27FC236}">
                <a16:creationId xmlns:a16="http://schemas.microsoft.com/office/drawing/2014/main" id="{5A3232CA-D39A-4A32-A38E-6129AB1A380C}"/>
              </a:ext>
            </a:extLst>
          </p:cNvPr>
          <p:cNvGrpSpPr/>
          <p:nvPr/>
        </p:nvGrpSpPr>
        <p:grpSpPr>
          <a:xfrm>
            <a:off x="2066922" y="3429000"/>
            <a:ext cx="8058154" cy="806935"/>
            <a:chOff x="542923" y="1736761"/>
            <a:chExt cx="8058154" cy="806935"/>
          </a:xfrm>
          <a:solidFill>
            <a:srgbClr val="627981"/>
          </a:solidFill>
        </p:grpSpPr>
        <p:sp>
          <p:nvSpPr>
            <p:cNvPr id="25" name="Rectangle 24">
              <a:extLst>
                <a:ext uri="{FF2B5EF4-FFF2-40B4-BE49-F238E27FC236}">
                  <a16:creationId xmlns:a16="http://schemas.microsoft.com/office/drawing/2014/main" id="{CFE700EC-93A5-489A-8238-4561A3FA67CA}"/>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7" name="TextBox 26">
              <a:extLst>
                <a:ext uri="{FF2B5EF4-FFF2-40B4-BE49-F238E27FC236}">
                  <a16:creationId xmlns:a16="http://schemas.microsoft.com/office/drawing/2014/main" id="{7C40C636-19A8-4FF2-AD77-542FCED2BF91}"/>
                </a:ext>
              </a:extLst>
            </p:cNvPr>
            <p:cNvSpPr txBox="1"/>
            <p:nvPr/>
          </p:nvSpPr>
          <p:spPr>
            <a:xfrm>
              <a:off x="542923" y="1782589"/>
              <a:ext cx="7807571" cy="707886"/>
            </a:xfrm>
            <a:prstGeom prst="rect">
              <a:avLst/>
            </a:prstGeom>
            <a:grp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Opportunity cost encompasses many things, including monetary cost, time lost, and experiences that one could have had.</a:t>
              </a:r>
            </a:p>
          </p:txBody>
        </p:sp>
      </p:grpSp>
      <p:grpSp>
        <p:nvGrpSpPr>
          <p:cNvPr id="21" name="Group 20" descr="For example, attending college includes not only tuition costs, but also the foregone opportunity to do something else, like work a paying job.">
            <a:extLst>
              <a:ext uri="{FF2B5EF4-FFF2-40B4-BE49-F238E27FC236}">
                <a16:creationId xmlns:a16="http://schemas.microsoft.com/office/drawing/2014/main" id="{4D0E1E7B-FE4D-443A-B921-805511369B2E}"/>
              </a:ext>
            </a:extLst>
          </p:cNvPr>
          <p:cNvGrpSpPr/>
          <p:nvPr/>
        </p:nvGrpSpPr>
        <p:grpSpPr>
          <a:xfrm>
            <a:off x="2066922" y="4353044"/>
            <a:ext cx="8058154" cy="806935"/>
            <a:chOff x="542923" y="1736761"/>
            <a:chExt cx="8058154" cy="806935"/>
          </a:xfrm>
          <a:solidFill>
            <a:srgbClr val="627981"/>
          </a:solidFill>
        </p:grpSpPr>
        <p:sp>
          <p:nvSpPr>
            <p:cNvPr id="22" name="Rectangle 21">
              <a:extLst>
                <a:ext uri="{FF2B5EF4-FFF2-40B4-BE49-F238E27FC236}">
                  <a16:creationId xmlns:a16="http://schemas.microsoft.com/office/drawing/2014/main" id="{8A9EED36-EDF6-4EB9-B28B-431076EEE0E3}"/>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3" name="TextBox 22">
              <a:extLst>
                <a:ext uri="{FF2B5EF4-FFF2-40B4-BE49-F238E27FC236}">
                  <a16:creationId xmlns:a16="http://schemas.microsoft.com/office/drawing/2014/main" id="{7C896E5A-1A32-40BE-AB40-9228090EEAF9}"/>
                </a:ext>
              </a:extLst>
            </p:cNvPr>
            <p:cNvSpPr txBox="1"/>
            <p:nvPr/>
          </p:nvSpPr>
          <p:spPr>
            <a:xfrm>
              <a:off x="542923" y="1782589"/>
              <a:ext cx="7807571" cy="707886"/>
            </a:xfrm>
            <a:prstGeom prst="rect">
              <a:avLst/>
            </a:prstGeom>
            <a:grp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For example, attending college includes not only tuition costs, but also the foregone opportunity to do something else, like work a paying job.</a:t>
              </a:r>
            </a:p>
          </p:txBody>
        </p:sp>
      </p:grpSp>
    </p:spTree>
    <p:extLst>
      <p:ext uri="{BB962C8B-B14F-4D97-AF65-F5344CB8AC3E}">
        <p14:creationId xmlns:p14="http://schemas.microsoft.com/office/powerpoint/2010/main" val="183712098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338445"/>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rgbClr val="323542"/>
                </a:solidFill>
                <a:effectLst/>
                <a:uLnTx/>
                <a:uFillTx/>
                <a:latin typeface="Century Gothic" panose="020B0502020202020204" pitchFamily="34" charset="0"/>
                <a:ea typeface="+mn-ea"/>
                <a:cs typeface="+mn-cs"/>
              </a:rPr>
              <a:t>Real-World Discussion</a:t>
            </a:r>
            <a:endParaRPr kumimoji="0" lang="en-US" sz="3000" b="0" i="0" u="none" strike="noStrike" kern="1200" cap="none" spc="0" normalizeH="0" baseline="-25000" noProof="0" dirty="0">
              <a:ln>
                <a:noFill/>
              </a:ln>
              <a:solidFill>
                <a:srgbClr val="323542"/>
              </a:solidFill>
              <a:effectLst/>
              <a:uLnTx/>
              <a:uFillTx/>
              <a:latin typeface="Century Gothic" panose="020B0502020202020204" pitchFamily="34" charset="0"/>
              <a:ea typeface="+mn-ea"/>
              <a:cs typeface="+mn-cs"/>
            </a:endParaRP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sp>
        <p:nvSpPr>
          <p:cNvPr id="17" name="TextBox 16">
            <a:extLst>
              <a:ext uri="{FF2B5EF4-FFF2-40B4-BE49-F238E27FC236}">
                <a16:creationId xmlns:a16="http://schemas.microsoft.com/office/drawing/2014/main" id="{36B01FD4-BF71-4ABB-AD66-EB5BBE9E9DC7}"/>
              </a:ext>
              <a:ext uri="{C183D7F6-B498-43B3-948B-1728B52AA6E4}">
                <adec:decorative xmlns:adec="http://schemas.microsoft.com/office/drawing/2017/decorative" val="1"/>
              </a:ext>
            </a:extLst>
          </p:cNvPr>
          <p:cNvSpPr txBox="1"/>
          <p:nvPr/>
        </p:nvSpPr>
        <p:spPr>
          <a:xfrm>
            <a:off x="1524001" y="1383374"/>
            <a:ext cx="9273061" cy="4708981"/>
          </a:xfrm>
          <a:prstGeom prst="rect">
            <a:avLst/>
          </a:prstGeom>
          <a:solidFill>
            <a:srgbClr val="627981"/>
          </a:solidFill>
        </p:spPr>
        <p:txBody>
          <a:bodyPr wrap="square" rtlCol="0" anchor="ct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black"/>
              </a:solidFill>
              <a:effectLst/>
              <a:uLnTx/>
              <a:uFillTx/>
              <a:latin typeface="Calibri" panose="020F0502020204030204"/>
              <a:ea typeface="Cambria Math" panose="02040503050406030204" pitchFamily="18"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black"/>
              </a:solidFill>
              <a:effectLst/>
              <a:uLnTx/>
              <a:uFillTx/>
              <a:latin typeface="Calibri" panose="020F0502020204030204"/>
              <a:ea typeface="Cambria Math" panose="02040503050406030204" pitchFamily="18"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black"/>
              </a:solidFill>
              <a:effectLst/>
              <a:uLnTx/>
              <a:uFillTx/>
              <a:latin typeface="Calibri" panose="020F0502020204030204"/>
              <a:ea typeface="Cambria Math" panose="02040503050406030204" pitchFamily="18"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black"/>
              </a:solidFill>
              <a:effectLst/>
              <a:uLnTx/>
              <a:uFillTx/>
              <a:latin typeface="Calibri" panose="020F0502020204030204"/>
              <a:ea typeface="Cambria Math" panose="02040503050406030204" pitchFamily="18"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black"/>
              </a:solidFill>
              <a:effectLst/>
              <a:uLnTx/>
              <a:uFillTx/>
              <a:latin typeface="Calibri" panose="020F0502020204030204"/>
              <a:ea typeface="Cambria Math" panose="02040503050406030204" pitchFamily="18"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black"/>
              </a:solidFill>
              <a:effectLst/>
              <a:uLnTx/>
              <a:uFillTx/>
              <a:latin typeface="Calibri" panose="020F0502020204030204"/>
              <a:ea typeface="Cambria Math" panose="02040503050406030204" pitchFamily="18"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black"/>
              </a:solidFill>
              <a:effectLst/>
              <a:uLnTx/>
              <a:uFillTx/>
              <a:latin typeface="Calibri" panose="020F0502020204030204"/>
              <a:ea typeface="Cambria Math" panose="02040503050406030204" pitchFamily="18"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black"/>
              </a:solidFill>
              <a:effectLst/>
              <a:uLnTx/>
              <a:uFillTx/>
              <a:latin typeface="Calibri" panose="020F0502020204030204"/>
              <a:ea typeface="Cambria Math" panose="02040503050406030204" pitchFamily="18"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black"/>
              </a:solidFill>
              <a:effectLst/>
              <a:uLnTx/>
              <a:uFillTx/>
              <a:latin typeface="Calibri" panose="020F0502020204030204"/>
              <a:ea typeface="Cambria Math" panose="02040503050406030204" pitchFamily="18"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black"/>
              </a:solidFill>
              <a:effectLst/>
              <a:uLnTx/>
              <a:uFillTx/>
              <a:latin typeface="Calibri" panose="020F0502020204030204"/>
              <a:ea typeface="Cambria Math" panose="02040503050406030204" pitchFamily="18"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black"/>
              </a:solidFill>
              <a:effectLst/>
              <a:uLnTx/>
              <a:uFillTx/>
              <a:latin typeface="Calibri" panose="020F0502020204030204"/>
              <a:ea typeface="Cambria Math" panose="02040503050406030204" pitchFamily="18"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black"/>
              </a:solidFill>
              <a:effectLst/>
              <a:uLnTx/>
              <a:uFillTx/>
              <a:latin typeface="Calibri" panose="020F0502020204030204"/>
              <a:ea typeface="Cambria Math" panose="02040503050406030204" pitchFamily="18"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black"/>
              </a:solidFill>
              <a:effectLst/>
              <a:uLnTx/>
              <a:uFillTx/>
              <a:latin typeface="Calibri" panose="020F0502020204030204"/>
              <a:ea typeface="Cambria Math" panose="02040503050406030204" pitchFamily="18"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black"/>
              </a:solidFill>
              <a:effectLst/>
              <a:uLnTx/>
              <a:uFillTx/>
              <a:latin typeface="Calibri" panose="020F0502020204030204"/>
              <a:ea typeface="Cambria Math" panose="02040503050406030204" pitchFamily="18"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black"/>
              </a:solidFill>
              <a:effectLst/>
              <a:uLnTx/>
              <a:uFillTx/>
              <a:latin typeface="Calibri" panose="020F0502020204030204"/>
              <a:ea typeface="Cambria Math" panose="02040503050406030204" pitchFamily="18" charset="0"/>
              <a:cs typeface="+mn-cs"/>
            </a:endParaRPr>
          </a:p>
        </p:txBody>
      </p:sp>
      <p:sp>
        <p:nvSpPr>
          <p:cNvPr id="16" name="TextBox 15">
            <a:extLst>
              <a:ext uri="{FF2B5EF4-FFF2-40B4-BE49-F238E27FC236}">
                <a16:creationId xmlns:a16="http://schemas.microsoft.com/office/drawing/2014/main" id="{6B32A965-1C8D-4955-8CC6-E83CC7DBD770}"/>
              </a:ext>
            </a:extLst>
          </p:cNvPr>
          <p:cNvSpPr txBox="1"/>
          <p:nvPr/>
        </p:nvSpPr>
        <p:spPr>
          <a:xfrm>
            <a:off x="1881188" y="1565108"/>
            <a:ext cx="8851342" cy="4154984"/>
          </a:xfrm>
          <a:prstGeom prst="rect">
            <a:avLst/>
          </a:prstGeom>
          <a:solidFill>
            <a:srgbClr val="627981"/>
          </a:solidFill>
        </p:spPr>
        <p:txBody>
          <a:bodyPr wrap="square" rtlCol="0" anchor="ct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white"/>
                </a:solidFill>
                <a:effectLst/>
                <a:uLnTx/>
                <a:uFillTx/>
                <a:latin typeface="Calibri" panose="020F0502020204030204"/>
                <a:ea typeface="+mn-ea"/>
                <a:cs typeface="+mn-cs"/>
              </a:rPr>
              <a:t>Think about how you make decisions given scarcity.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white"/>
                </a:solidFill>
                <a:effectLst/>
                <a:uLnTx/>
                <a:uFillTx/>
                <a:latin typeface="Calibri" panose="020F0502020204030204"/>
                <a:ea typeface="+mn-ea"/>
                <a:cs typeface="+mn-cs"/>
              </a:rPr>
              <a:t>There are only 24 hours in a day. You get to choose how you want to use those hours. You choose how many hours you want to spend sleeping, how many hours you want to spend studying, how many hours you want to hang out with friends, etc. There may be consequences for those choices, but ultimately, the decision is up to you.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white"/>
                </a:solidFill>
                <a:effectLst/>
                <a:uLnTx/>
                <a:uFillTx/>
                <a:latin typeface="Calibri" panose="020F0502020204030204"/>
                <a:ea typeface="+mn-ea"/>
                <a:cs typeface="+mn-cs"/>
              </a:rPr>
              <a:t>Now, consider opportunity cost. What is the opportunity cost of choosing to spend one hour sleeping? </a:t>
            </a:r>
          </a:p>
        </p:txBody>
      </p:sp>
    </p:spTree>
    <p:extLst>
      <p:ext uri="{BB962C8B-B14F-4D97-AF65-F5344CB8AC3E}">
        <p14:creationId xmlns:p14="http://schemas.microsoft.com/office/powerpoint/2010/main" val="257279995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338445"/>
            <a:ext cx="9144000" cy="1015663"/>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rgbClr val="323542"/>
                </a:solidFill>
                <a:effectLst/>
                <a:uLnTx/>
                <a:uFillTx/>
                <a:latin typeface="Century Gothic" panose="020B0502020202020204" pitchFamily="34" charset="0"/>
                <a:ea typeface="+mn-ea"/>
                <a:cs typeface="+mn-cs"/>
              </a:rPr>
              <a:t>Marginal Decision-Making and Diminishing Marginal Utility</a:t>
            </a:r>
          </a:p>
        </p:txBody>
      </p:sp>
      <p:cxnSp>
        <p:nvCxnSpPr>
          <p:cNvPr id="55" name="Straight Connector 54">
            <a:extLst>
              <a:ext uri="{C183D7F6-B498-43B3-948B-1728B52AA6E4}">
                <adec:decorative xmlns:adec="http://schemas.microsoft.com/office/drawing/2017/decorative" val="1"/>
              </a:ext>
            </a:extLst>
          </p:cNvPr>
          <p:cNvCxnSpPr/>
          <p:nvPr/>
        </p:nvCxnSpPr>
        <p:spPr>
          <a:xfrm>
            <a:off x="1881187" y="1432876"/>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30E10DC8-8A90-4C5A-8B12-7D2F169C3FF3}"/>
              </a:ext>
            </a:extLst>
          </p:cNvPr>
          <p:cNvSpPr txBox="1"/>
          <p:nvPr/>
        </p:nvSpPr>
        <p:spPr>
          <a:xfrm>
            <a:off x="2192213" y="1946471"/>
            <a:ext cx="7807571" cy="707886"/>
          </a:xfrm>
          <a:prstGeom prst="rect">
            <a:avLst/>
          </a:prstGeom>
          <a:solidFill>
            <a:srgbClr val="627981"/>
          </a:solidFill>
        </p:spPr>
        <p:txBody>
          <a:bodyPr wrap="square" rtlCol="0" anchor="ctr">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1" i="0" u="none" strike="noStrike" kern="1200" cap="none" spc="0" normalizeH="0" baseline="0" noProof="0" dirty="0">
                <a:ln>
                  <a:noFill/>
                </a:ln>
                <a:solidFill>
                  <a:prstClr val="white"/>
                </a:solidFill>
                <a:effectLst/>
                <a:uLnTx/>
                <a:uFillTx/>
                <a:latin typeface="Calibri" panose="020F0502020204030204"/>
                <a:ea typeface="+mn-ea"/>
                <a:cs typeface="+mn-cs"/>
              </a:rPr>
              <a:t>Marginal analysis </a:t>
            </a: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is the process of comparing the costs and benefits of choosing a little more or a little less of a good.</a:t>
            </a:r>
          </a:p>
        </p:txBody>
      </p:sp>
      <p:sp>
        <p:nvSpPr>
          <p:cNvPr id="11" name="TextBox 10">
            <a:extLst>
              <a:ext uri="{FF2B5EF4-FFF2-40B4-BE49-F238E27FC236}">
                <a16:creationId xmlns:a16="http://schemas.microsoft.com/office/drawing/2014/main" id="{223BE521-CA82-492C-AE0B-670FE99AD346}"/>
              </a:ext>
            </a:extLst>
          </p:cNvPr>
          <p:cNvSpPr txBox="1"/>
          <p:nvPr/>
        </p:nvSpPr>
        <p:spPr>
          <a:xfrm>
            <a:off x="2192213" y="2814008"/>
            <a:ext cx="7807571" cy="707886"/>
          </a:xfrm>
          <a:prstGeom prst="rect">
            <a:avLst/>
          </a:prstGeom>
          <a:solidFill>
            <a:srgbClr val="627981"/>
          </a:solidFill>
        </p:spPr>
        <p:txBody>
          <a:bodyPr wrap="square" rtlCol="0" anchor="ctr">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The optimal choice necessitates comparing how costs and benefits change from one option to another.</a:t>
            </a:r>
          </a:p>
        </p:txBody>
      </p:sp>
      <p:pic>
        <p:nvPicPr>
          <p:cNvPr id="4" name="Graphic 3">
            <a:extLst>
              <a:ext uri="{FF2B5EF4-FFF2-40B4-BE49-F238E27FC236}">
                <a16:creationId xmlns:a16="http://schemas.microsoft.com/office/drawing/2014/main" id="{31669E36-A715-4635-900F-9371BCDE69A5}"/>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rot="10800000">
            <a:off x="3849329" y="4353651"/>
            <a:ext cx="1828800" cy="1828800"/>
          </a:xfrm>
          <a:prstGeom prst="rect">
            <a:avLst/>
          </a:prstGeom>
        </p:spPr>
      </p:pic>
      <p:pic>
        <p:nvPicPr>
          <p:cNvPr id="7" name="Graphic 6">
            <a:extLst>
              <a:ext uri="{FF2B5EF4-FFF2-40B4-BE49-F238E27FC236}">
                <a16:creationId xmlns:a16="http://schemas.microsoft.com/office/drawing/2014/main" id="{1ADD5099-0692-44C9-80AF-09DEDF8A0DF6}"/>
              </a:ext>
              <a:ext uri="{C183D7F6-B498-43B3-948B-1728B52AA6E4}">
                <adec:decorative xmlns:adec="http://schemas.microsoft.com/office/drawing/2017/decorative" val="1"/>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6513873" y="4353652"/>
            <a:ext cx="1828800" cy="1828800"/>
          </a:xfrm>
          <a:prstGeom prst="rect">
            <a:avLst/>
          </a:prstGeom>
        </p:spPr>
      </p:pic>
    </p:spTree>
    <p:extLst>
      <p:ext uri="{BB962C8B-B14F-4D97-AF65-F5344CB8AC3E}">
        <p14:creationId xmlns:p14="http://schemas.microsoft.com/office/powerpoint/2010/main" val="283570591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338445"/>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rgbClr val="323542"/>
                </a:solidFill>
                <a:effectLst/>
                <a:uLnTx/>
                <a:uFillTx/>
                <a:latin typeface="Century Gothic" panose="020B0502020202020204" pitchFamily="34" charset="0"/>
                <a:ea typeface="+mn-ea"/>
                <a:cs typeface="+mn-cs"/>
              </a:rPr>
              <a:t>Utility</a:t>
            </a: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pic>
        <p:nvPicPr>
          <p:cNvPr id="4" name="Picture 3" descr="A graph showing units of goods consumed on the x-axis and utility on the y-axis. Marginal utility is graphed as a negatively sloped line, and total utility is graphed as a positively sloped line.">
            <a:extLst>
              <a:ext uri="{FF2B5EF4-FFF2-40B4-BE49-F238E27FC236}">
                <a16:creationId xmlns:a16="http://schemas.microsoft.com/office/drawing/2014/main" id="{8BC91FD7-A949-84E7-1EC8-2BCFD467668A}"/>
              </a:ext>
            </a:extLst>
          </p:cNvPr>
          <p:cNvPicPr>
            <a:picLocks noChangeAspect="1"/>
          </p:cNvPicPr>
          <p:nvPr/>
        </p:nvPicPr>
        <p:blipFill>
          <a:blip r:embed="rId3"/>
          <a:stretch>
            <a:fillRect/>
          </a:stretch>
        </p:blipFill>
        <p:spPr>
          <a:xfrm>
            <a:off x="896079" y="1909560"/>
            <a:ext cx="4686954" cy="3810532"/>
          </a:xfrm>
          <a:prstGeom prst="rect">
            <a:avLst/>
          </a:prstGeom>
        </p:spPr>
      </p:pic>
      <p:grpSp>
        <p:nvGrpSpPr>
          <p:cNvPr id="27" name="Group 26" descr="Utility refers to the satisfaction that a good or service provides.&#10;&#10;The law of diminishing marginal utility states that as a person receives more of a good, the additional utility from each additional unit of the good declines.">
            <a:extLst>
              <a:ext uri="{FF2B5EF4-FFF2-40B4-BE49-F238E27FC236}">
                <a16:creationId xmlns:a16="http://schemas.microsoft.com/office/drawing/2014/main" id="{FAC021D9-FE06-4616-847E-B49F5A78A12F}"/>
              </a:ext>
            </a:extLst>
          </p:cNvPr>
          <p:cNvGrpSpPr/>
          <p:nvPr/>
        </p:nvGrpSpPr>
        <p:grpSpPr>
          <a:xfrm>
            <a:off x="6608968" y="1772804"/>
            <a:ext cx="3701843" cy="4822824"/>
            <a:chOff x="542921" y="1664821"/>
            <a:chExt cx="8492547" cy="947095"/>
          </a:xfrm>
          <a:solidFill>
            <a:srgbClr val="627981"/>
          </a:solidFill>
        </p:grpSpPr>
        <p:sp>
          <p:nvSpPr>
            <p:cNvPr id="28" name="Rectangle 27">
              <a:extLst>
                <a:ext uri="{FF2B5EF4-FFF2-40B4-BE49-F238E27FC236}">
                  <a16:creationId xmlns:a16="http://schemas.microsoft.com/office/drawing/2014/main" id="{317A5644-2DBD-4BD6-BD91-32E3A84E62F7}"/>
                </a:ext>
              </a:extLst>
            </p:cNvPr>
            <p:cNvSpPr/>
            <p:nvPr/>
          </p:nvSpPr>
          <p:spPr>
            <a:xfrm>
              <a:off x="542921" y="1664821"/>
              <a:ext cx="8492547" cy="94709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9" name="TextBox 28">
              <a:extLst>
                <a:ext uri="{FF2B5EF4-FFF2-40B4-BE49-F238E27FC236}">
                  <a16:creationId xmlns:a16="http://schemas.microsoft.com/office/drawing/2014/main" id="{51BE0C3A-D5A7-47AF-B0D0-2088DEE230F6}"/>
                </a:ext>
              </a:extLst>
            </p:cNvPr>
            <p:cNvSpPr txBox="1"/>
            <p:nvPr/>
          </p:nvSpPr>
          <p:spPr>
            <a:xfrm>
              <a:off x="760116" y="1750865"/>
              <a:ext cx="8058152" cy="782704"/>
            </a:xfrm>
            <a:prstGeom prst="rect">
              <a:avLst/>
            </a:prstGeom>
            <a:grp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300" b="1" i="0" u="none" strike="noStrike" kern="1200" cap="none" spc="0" normalizeH="0" baseline="0" noProof="0" dirty="0">
                  <a:ln>
                    <a:noFill/>
                  </a:ln>
                  <a:solidFill>
                    <a:prstClr val="white"/>
                  </a:solidFill>
                  <a:effectLst/>
                  <a:uLnTx/>
                  <a:uFillTx/>
                  <a:latin typeface="Calibri" panose="020F0502020204030204"/>
                  <a:ea typeface="+mn-ea"/>
                  <a:cs typeface="+mn-cs"/>
                </a:rPr>
                <a:t>Utility</a:t>
              </a:r>
              <a:r>
                <a:rPr kumimoji="0" lang="en-US" sz="2300" b="0" i="0" u="none" strike="noStrike" kern="1200" cap="none" spc="0" normalizeH="0" baseline="0" noProof="0" dirty="0">
                  <a:ln>
                    <a:noFill/>
                  </a:ln>
                  <a:solidFill>
                    <a:prstClr val="white"/>
                  </a:solidFill>
                  <a:effectLst/>
                  <a:uLnTx/>
                  <a:uFillTx/>
                  <a:latin typeface="Calibri" panose="020F0502020204030204"/>
                  <a:ea typeface="+mn-ea"/>
                  <a:cs typeface="+mn-cs"/>
                </a:rPr>
                <a:t> refers to the satisfaction that a good or service provides.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300" b="0" i="0" u="none" strike="noStrike" kern="1200" cap="none" spc="0" normalizeH="0" baseline="0" noProof="0" dirty="0">
                <a:ln>
                  <a:noFill/>
                </a:ln>
                <a:solidFill>
                  <a:prstClr val="white"/>
                </a:solidFill>
                <a:effectLst/>
                <a:uLnTx/>
                <a:uFillTx/>
                <a:latin typeface="Calibri" panose="020F0502020204030204"/>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300" b="0" i="0" u="none" strike="noStrike" kern="1200" cap="none" spc="0" normalizeH="0" baseline="0" noProof="0" dirty="0">
                  <a:ln>
                    <a:noFill/>
                  </a:ln>
                  <a:solidFill>
                    <a:prstClr val="white"/>
                  </a:solidFill>
                  <a:effectLst/>
                  <a:uLnTx/>
                  <a:uFillTx/>
                  <a:latin typeface="Calibri" panose="020F0502020204030204"/>
                  <a:ea typeface="+mn-ea"/>
                  <a:cs typeface="+mn-cs"/>
                </a:rPr>
                <a:t>The </a:t>
              </a:r>
              <a:r>
                <a:rPr kumimoji="0" lang="en-US" sz="2300" b="1" i="0" u="none" strike="noStrike" kern="1200" cap="none" spc="0" normalizeH="0" baseline="0" noProof="0" dirty="0">
                  <a:ln>
                    <a:noFill/>
                  </a:ln>
                  <a:solidFill>
                    <a:prstClr val="white"/>
                  </a:solidFill>
                  <a:effectLst/>
                  <a:uLnTx/>
                  <a:uFillTx/>
                  <a:latin typeface="Calibri" panose="020F0502020204030204"/>
                  <a:ea typeface="+mn-ea"/>
                  <a:cs typeface="+mn-cs"/>
                </a:rPr>
                <a:t>law of diminishing marginal utility</a:t>
              </a:r>
              <a:r>
                <a:rPr kumimoji="0" lang="en-US" sz="2300" b="0" i="0" u="none" strike="noStrike" kern="1200" cap="none" spc="0" normalizeH="0" baseline="0" noProof="0" dirty="0">
                  <a:ln>
                    <a:noFill/>
                  </a:ln>
                  <a:solidFill>
                    <a:prstClr val="white"/>
                  </a:solidFill>
                  <a:effectLst/>
                  <a:uLnTx/>
                  <a:uFillTx/>
                  <a:latin typeface="Calibri" panose="020F0502020204030204"/>
                  <a:ea typeface="+mn-ea"/>
                  <a:cs typeface="+mn-cs"/>
                </a:rPr>
                <a:t> states that as a person receives more of a good, the additional utility from each additional unit of the good declines.</a:t>
              </a:r>
            </a:p>
          </p:txBody>
        </p:sp>
      </p:grpSp>
    </p:spTree>
    <p:extLst>
      <p:ext uri="{BB962C8B-B14F-4D97-AF65-F5344CB8AC3E}">
        <p14:creationId xmlns:p14="http://schemas.microsoft.com/office/powerpoint/2010/main" val="256476832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338445"/>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rgbClr val="323542"/>
                </a:solidFill>
                <a:effectLst/>
                <a:uLnTx/>
                <a:uFillTx/>
                <a:latin typeface="Century Gothic" panose="020B0502020202020204" pitchFamily="34" charset="0"/>
                <a:ea typeface="+mn-ea"/>
                <a:cs typeface="+mn-cs"/>
              </a:rPr>
              <a:t>Diminishing Marginal Utility</a:t>
            </a: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pic>
        <p:nvPicPr>
          <p:cNvPr id="6" name="Picture 5" descr="A graphic depicting diminishing marginal utility: The 1st piece of pizza is accompanied by &quot;This pizza is GREAT!&quot; and a smiley face. The 2nd piece of pizza is accompanied by &quot;This pizza is good!&quot; and a less smiley face. Many pieces of pizza later is accompanied by &quot;I don't want anymore.&quot; and a neutral face.">
            <a:extLst>
              <a:ext uri="{FF2B5EF4-FFF2-40B4-BE49-F238E27FC236}">
                <a16:creationId xmlns:a16="http://schemas.microsoft.com/office/drawing/2014/main" id="{D7DEB85F-DF36-24AC-848B-E557F199B3ED}"/>
              </a:ext>
            </a:extLst>
          </p:cNvPr>
          <p:cNvPicPr>
            <a:picLocks noChangeAspect="1"/>
          </p:cNvPicPr>
          <p:nvPr/>
        </p:nvPicPr>
        <p:blipFill>
          <a:blip r:embed="rId3"/>
          <a:stretch>
            <a:fillRect/>
          </a:stretch>
        </p:blipFill>
        <p:spPr>
          <a:xfrm>
            <a:off x="1342361" y="1985085"/>
            <a:ext cx="9507277" cy="3057952"/>
          </a:xfrm>
          <a:prstGeom prst="rect">
            <a:avLst/>
          </a:prstGeom>
        </p:spPr>
      </p:pic>
    </p:spTree>
    <p:extLst>
      <p:ext uri="{BB962C8B-B14F-4D97-AF65-F5344CB8AC3E}">
        <p14:creationId xmlns:p14="http://schemas.microsoft.com/office/powerpoint/2010/main" val="204417351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338445"/>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rgbClr val="323542"/>
                </a:solidFill>
                <a:effectLst/>
                <a:uLnTx/>
                <a:uFillTx/>
                <a:latin typeface="Century Gothic" panose="020B0502020202020204" pitchFamily="34" charset="0"/>
                <a:ea typeface="+mn-ea"/>
                <a:cs typeface="+mn-cs"/>
              </a:rPr>
              <a:t>Sunk Costs</a:t>
            </a: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grpSp>
        <p:nvGrpSpPr>
          <p:cNvPr id="16" name="Group 15" descr="Sunk costs are costs that were incurred in the past that cannot be recovered.">
            <a:extLst>
              <a:ext uri="{FF2B5EF4-FFF2-40B4-BE49-F238E27FC236}">
                <a16:creationId xmlns:a16="http://schemas.microsoft.com/office/drawing/2014/main" id="{C03D23DB-510A-4914-BBBE-3C5394BB4195}"/>
              </a:ext>
            </a:extLst>
          </p:cNvPr>
          <p:cNvGrpSpPr/>
          <p:nvPr/>
        </p:nvGrpSpPr>
        <p:grpSpPr>
          <a:xfrm>
            <a:off x="2066922" y="1580912"/>
            <a:ext cx="8058154" cy="806935"/>
            <a:chOff x="542923" y="1736761"/>
            <a:chExt cx="8058154" cy="806935"/>
          </a:xfrm>
          <a:solidFill>
            <a:srgbClr val="627981"/>
          </a:solidFill>
        </p:grpSpPr>
        <p:sp>
          <p:nvSpPr>
            <p:cNvPr id="17" name="Rectangle 16">
              <a:extLst>
                <a:ext uri="{FF2B5EF4-FFF2-40B4-BE49-F238E27FC236}">
                  <a16:creationId xmlns:a16="http://schemas.microsoft.com/office/drawing/2014/main" id="{5B2E2BC8-7FC7-48B5-96C0-1DA7F0A56A78}"/>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TextBox 17">
              <a:extLst>
                <a:ext uri="{FF2B5EF4-FFF2-40B4-BE49-F238E27FC236}">
                  <a16:creationId xmlns:a16="http://schemas.microsoft.com/office/drawing/2014/main" id="{B0DDC293-FBCE-4429-8BD6-93FDA272E43D}"/>
                </a:ext>
              </a:extLst>
            </p:cNvPr>
            <p:cNvSpPr txBox="1"/>
            <p:nvPr/>
          </p:nvSpPr>
          <p:spPr>
            <a:xfrm>
              <a:off x="542923" y="1762862"/>
              <a:ext cx="7807571" cy="707886"/>
            </a:xfrm>
            <a:prstGeom prst="rect">
              <a:avLst/>
            </a:prstGeom>
            <a:grp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1" i="0" u="none" strike="noStrike" kern="1200" cap="none" spc="0" normalizeH="0" baseline="0" noProof="0" dirty="0">
                  <a:ln>
                    <a:noFill/>
                  </a:ln>
                  <a:solidFill>
                    <a:prstClr val="white"/>
                  </a:solidFill>
                  <a:effectLst/>
                  <a:uLnTx/>
                  <a:uFillTx/>
                  <a:latin typeface="Calibri" panose="020F0502020204030204"/>
                  <a:ea typeface="+mn-ea"/>
                  <a:cs typeface="+mn-cs"/>
                </a:rPr>
                <a:t>Sunk costs </a:t>
              </a: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are costs that were incurred in the past that cannot be recovered.</a:t>
              </a:r>
            </a:p>
          </p:txBody>
        </p:sp>
      </p:grpSp>
      <p:grpSp>
        <p:nvGrpSpPr>
          <p:cNvPr id="19" name="Group 18" descr="Dealing with failing sunk costs can be frustrating, as people and firms often don’t wish to admit an error in judgement.">
            <a:extLst>
              <a:ext uri="{FF2B5EF4-FFF2-40B4-BE49-F238E27FC236}">
                <a16:creationId xmlns:a16="http://schemas.microsoft.com/office/drawing/2014/main" id="{C9D8EA16-E629-4411-B7D7-0C526319D3EA}"/>
              </a:ext>
            </a:extLst>
          </p:cNvPr>
          <p:cNvGrpSpPr/>
          <p:nvPr/>
        </p:nvGrpSpPr>
        <p:grpSpPr>
          <a:xfrm>
            <a:off x="2066922" y="2504956"/>
            <a:ext cx="8058154" cy="806935"/>
            <a:chOff x="542923" y="1736761"/>
            <a:chExt cx="8058154" cy="806935"/>
          </a:xfrm>
          <a:solidFill>
            <a:srgbClr val="627981"/>
          </a:solidFill>
        </p:grpSpPr>
        <p:sp>
          <p:nvSpPr>
            <p:cNvPr id="20" name="Rectangle 19">
              <a:extLst>
                <a:ext uri="{FF2B5EF4-FFF2-40B4-BE49-F238E27FC236}">
                  <a16:creationId xmlns:a16="http://schemas.microsoft.com/office/drawing/2014/main" id="{2FAE1B5A-C308-4D1C-B0B1-CD79DC93EEB5}"/>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1" name="TextBox 20">
              <a:extLst>
                <a:ext uri="{FF2B5EF4-FFF2-40B4-BE49-F238E27FC236}">
                  <a16:creationId xmlns:a16="http://schemas.microsoft.com/office/drawing/2014/main" id="{CD14CBB4-F18A-4405-B356-E94C0B44BA0B}"/>
                </a:ext>
              </a:extLst>
            </p:cNvPr>
            <p:cNvSpPr txBox="1"/>
            <p:nvPr/>
          </p:nvSpPr>
          <p:spPr>
            <a:xfrm>
              <a:off x="542923" y="1782589"/>
              <a:ext cx="7807571" cy="707886"/>
            </a:xfrm>
            <a:prstGeom prst="rect">
              <a:avLst/>
            </a:prstGeom>
            <a:grp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Dealing with failing sunk costs can be frustrating, as people and firms often don’t wish to admit an error in judgement.</a:t>
              </a:r>
            </a:p>
          </p:txBody>
        </p:sp>
      </p:grpSp>
      <p:grpSp>
        <p:nvGrpSpPr>
          <p:cNvPr id="15" name="Group 14" descr="Firms may find it hard to give up on a new product that is doing poorly because they spent so much money in creating the product.">
            <a:extLst>
              <a:ext uri="{FF2B5EF4-FFF2-40B4-BE49-F238E27FC236}">
                <a16:creationId xmlns:a16="http://schemas.microsoft.com/office/drawing/2014/main" id="{B93BB8C4-AD44-4859-BE2F-97B1AD6C8A21}"/>
              </a:ext>
            </a:extLst>
          </p:cNvPr>
          <p:cNvGrpSpPr/>
          <p:nvPr/>
        </p:nvGrpSpPr>
        <p:grpSpPr>
          <a:xfrm>
            <a:off x="2066922" y="3429000"/>
            <a:ext cx="8058154" cy="806935"/>
            <a:chOff x="542923" y="1736761"/>
            <a:chExt cx="8058154" cy="806935"/>
          </a:xfrm>
          <a:solidFill>
            <a:srgbClr val="627981"/>
          </a:solidFill>
        </p:grpSpPr>
        <p:sp>
          <p:nvSpPr>
            <p:cNvPr id="25" name="Rectangle 24">
              <a:extLst>
                <a:ext uri="{FF2B5EF4-FFF2-40B4-BE49-F238E27FC236}">
                  <a16:creationId xmlns:a16="http://schemas.microsoft.com/office/drawing/2014/main" id="{FF00322C-FFED-4F8D-B046-2BF8D543D02E}"/>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7" name="TextBox 26">
              <a:extLst>
                <a:ext uri="{FF2B5EF4-FFF2-40B4-BE49-F238E27FC236}">
                  <a16:creationId xmlns:a16="http://schemas.microsoft.com/office/drawing/2014/main" id="{6397F831-36FA-44D5-970E-D654A78AE92E}"/>
                </a:ext>
              </a:extLst>
            </p:cNvPr>
            <p:cNvSpPr txBox="1"/>
            <p:nvPr/>
          </p:nvSpPr>
          <p:spPr>
            <a:xfrm>
              <a:off x="542923" y="1782589"/>
              <a:ext cx="7807571" cy="707886"/>
            </a:xfrm>
            <a:prstGeom prst="rect">
              <a:avLst/>
            </a:prstGeom>
            <a:grp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Firms may find it hard to give up on a new product that is doing poorly because they spent so much money in creating the product.</a:t>
              </a:r>
            </a:p>
          </p:txBody>
        </p:sp>
      </p:grpSp>
      <p:grpSp>
        <p:nvGrpSpPr>
          <p:cNvPr id="22" name="Group 21" descr="The lesson of sunk costs is to ignore them and make decisions based on what may happen in the future.">
            <a:extLst>
              <a:ext uri="{FF2B5EF4-FFF2-40B4-BE49-F238E27FC236}">
                <a16:creationId xmlns:a16="http://schemas.microsoft.com/office/drawing/2014/main" id="{F75CF5F7-5C2F-4992-A5CC-998A7C324EF1}"/>
              </a:ext>
            </a:extLst>
          </p:cNvPr>
          <p:cNvGrpSpPr/>
          <p:nvPr/>
        </p:nvGrpSpPr>
        <p:grpSpPr>
          <a:xfrm>
            <a:off x="2066922" y="4353044"/>
            <a:ext cx="8058154" cy="806935"/>
            <a:chOff x="542923" y="1736761"/>
            <a:chExt cx="8058154" cy="806935"/>
          </a:xfrm>
          <a:solidFill>
            <a:srgbClr val="627981"/>
          </a:solidFill>
        </p:grpSpPr>
        <p:sp>
          <p:nvSpPr>
            <p:cNvPr id="23" name="Rectangle 22">
              <a:extLst>
                <a:ext uri="{FF2B5EF4-FFF2-40B4-BE49-F238E27FC236}">
                  <a16:creationId xmlns:a16="http://schemas.microsoft.com/office/drawing/2014/main" id="{1B1635ED-4B9E-41EF-88CE-4D1BA65145BC}"/>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4" name="TextBox 23">
              <a:extLst>
                <a:ext uri="{FF2B5EF4-FFF2-40B4-BE49-F238E27FC236}">
                  <a16:creationId xmlns:a16="http://schemas.microsoft.com/office/drawing/2014/main" id="{B2F1120D-BE64-4DDC-9637-74CAB57AC647}"/>
                </a:ext>
              </a:extLst>
            </p:cNvPr>
            <p:cNvSpPr txBox="1"/>
            <p:nvPr/>
          </p:nvSpPr>
          <p:spPr>
            <a:xfrm>
              <a:off x="542923" y="1782589"/>
              <a:ext cx="7807571" cy="707886"/>
            </a:xfrm>
            <a:prstGeom prst="rect">
              <a:avLst/>
            </a:prstGeom>
            <a:grp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The lesson of sunk costs is to ignore them and make decisions based on what may happen in the future.</a:t>
              </a:r>
            </a:p>
          </p:txBody>
        </p:sp>
      </p:grpSp>
      <p:pic>
        <p:nvPicPr>
          <p:cNvPr id="4" name="Graphic 3">
            <a:extLst>
              <a:ext uri="{FF2B5EF4-FFF2-40B4-BE49-F238E27FC236}">
                <a16:creationId xmlns:a16="http://schemas.microsoft.com/office/drawing/2014/main" id="{7C306C6E-BDFF-4346-AEB9-2C5C90702A9F}"/>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136992" y="5152586"/>
            <a:ext cx="1833715" cy="1833715"/>
          </a:xfrm>
          <a:prstGeom prst="rect">
            <a:avLst/>
          </a:prstGeom>
        </p:spPr>
      </p:pic>
      <p:pic>
        <p:nvPicPr>
          <p:cNvPr id="8" name="Graphic 7">
            <a:extLst>
              <a:ext uri="{FF2B5EF4-FFF2-40B4-BE49-F238E27FC236}">
                <a16:creationId xmlns:a16="http://schemas.microsoft.com/office/drawing/2014/main" id="{14DFE7A9-DCAC-4B26-887A-0C354B1808D9}"/>
              </a:ext>
              <a:ext uri="{C183D7F6-B498-43B3-948B-1728B52AA6E4}">
                <adec:decorative xmlns:adec="http://schemas.microsoft.com/office/drawing/2017/decorative" val="1"/>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5970707" y="5106758"/>
            <a:ext cx="1833716" cy="1833716"/>
          </a:xfrm>
          <a:prstGeom prst="rect">
            <a:avLst/>
          </a:prstGeom>
        </p:spPr>
      </p:pic>
    </p:spTree>
    <p:extLst>
      <p:ext uri="{BB962C8B-B14F-4D97-AF65-F5344CB8AC3E}">
        <p14:creationId xmlns:p14="http://schemas.microsoft.com/office/powerpoint/2010/main" val="144170495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288568"/>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rPr>
              <a:t>Summary</a:t>
            </a:r>
            <a:endParaRPr kumimoji="0" lang="en-US" sz="3000" b="0" i="0" u="none" strike="noStrike" kern="1200" cap="none" spc="0" normalizeH="0" baseline="-25000" noProof="0" dirty="0">
              <a:ln>
                <a:noFill/>
              </a:ln>
              <a:solidFill>
                <a:prstClr val="black"/>
              </a:solidFill>
              <a:effectLst/>
              <a:uLnTx/>
              <a:uFillTx/>
              <a:latin typeface="Century Gothic" panose="020B0502020202020204" pitchFamily="34" charset="0"/>
              <a:ea typeface="+mn-ea"/>
              <a:cs typeface="+mn-cs"/>
            </a:endParaRP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sp>
        <p:nvSpPr>
          <p:cNvPr id="14" name="TextBox 13">
            <a:extLst>
              <a:ext uri="{FF2B5EF4-FFF2-40B4-BE49-F238E27FC236}">
                <a16:creationId xmlns:a16="http://schemas.microsoft.com/office/drawing/2014/main" id="{4A3C89F5-5AC7-42CA-B269-E0EF8850E061}"/>
              </a:ext>
            </a:extLst>
          </p:cNvPr>
          <p:cNvSpPr txBox="1"/>
          <p:nvPr/>
        </p:nvSpPr>
        <p:spPr>
          <a:xfrm>
            <a:off x="1459469" y="1341780"/>
            <a:ext cx="9273061" cy="4708981"/>
          </a:xfrm>
          <a:prstGeom prst="rect">
            <a:avLst/>
          </a:prstGeom>
          <a:solidFill>
            <a:srgbClr val="627981"/>
          </a:solidFill>
          <a:ln>
            <a:solidFill>
              <a:srgbClr val="627981"/>
            </a:solidFill>
          </a:ln>
        </p:spPr>
        <p:txBody>
          <a:bodyPr wrap="square" rtlCol="0" anchor="ct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black"/>
              </a:solidFill>
              <a:effectLst/>
              <a:uLnTx/>
              <a:uFillTx/>
              <a:latin typeface="Calibri" panose="020F0502020204030204"/>
              <a:ea typeface="Cambria Math" panose="02040503050406030204" pitchFamily="18" charset="0"/>
              <a:cs typeface="+mn-cs"/>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People live in a world of scarcity, meaning neither individuals nor societies can have all the time, money, possessions, and experiences they wish.</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A budget constraint shows the possible combinations of two goods that are affordable given an individual’s limited income.</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Opportunity cost is what one must give up of the next best alternative to obtain what he or she desires, also the slope of a budget constraint.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Utility refers to the satisfaction that a good or service provides, which diminishes as a person receives more of a good, known as diminishing marginal utility.</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Sunk costs are costs that were incurred in the past that cannot be recovered.</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4497905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5A7E83"/>
        </a:solidFill>
        <a:effectLst/>
      </p:bgPr>
    </p:bg>
    <p:spTree>
      <p:nvGrpSpPr>
        <p:cNvPr id="1" name=""/>
        <p:cNvGrpSpPr/>
        <p:nvPr/>
      </p:nvGrpSpPr>
      <p:grpSpPr>
        <a:xfrm>
          <a:off x="0" y="0"/>
          <a:ext cx="0" cy="0"/>
          <a:chOff x="0" y="0"/>
          <a:chExt cx="0" cy="0"/>
        </a:xfrm>
      </p:grpSpPr>
      <p:sp>
        <p:nvSpPr>
          <p:cNvPr id="5" name="Title 4"/>
          <p:cNvSpPr txBox="1">
            <a:spLocks noGrp="1"/>
          </p:cNvSpPr>
          <p:nvPr>
            <p:ph type="title" idx="4294967295"/>
          </p:nvPr>
        </p:nvSpPr>
        <p:spPr>
          <a:xfrm>
            <a:off x="1524000" y="1410227"/>
            <a:ext cx="9144000" cy="1200329"/>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7200" b="1" i="0" u="none" strike="noStrike" kern="1200" cap="none" spc="0" normalizeH="0" baseline="0" noProof="0" dirty="0">
                <a:ln>
                  <a:noFill/>
                </a:ln>
                <a:solidFill>
                  <a:prstClr val="white"/>
                </a:solidFill>
                <a:effectLst/>
                <a:uLnTx/>
                <a:uFillTx/>
                <a:latin typeface="Century Gothic" panose="020B0502020202020204" pitchFamily="34" charset="0"/>
                <a:ea typeface="+mn-ea"/>
                <a:cs typeface="+mn-cs"/>
              </a:rPr>
              <a:t>HAWKES</a:t>
            </a:r>
            <a:r>
              <a:rPr kumimoji="0" lang="en-US" sz="7200" b="0" i="0" u="none" strike="noStrike" kern="1200" cap="none" spc="0" normalizeH="0" baseline="0" noProof="0" dirty="0">
                <a:ln>
                  <a:noFill/>
                </a:ln>
                <a:solidFill>
                  <a:prstClr val="white"/>
                </a:solidFill>
                <a:effectLst/>
                <a:uLnTx/>
                <a:uFillTx/>
                <a:latin typeface="Century Gothic" panose="020B0502020202020204" pitchFamily="34" charset="0"/>
                <a:ea typeface="+mn-ea"/>
                <a:cs typeface="+mn-cs"/>
              </a:rPr>
              <a:t> LEARNING</a:t>
            </a:r>
          </a:p>
        </p:txBody>
      </p:sp>
      <p:cxnSp>
        <p:nvCxnSpPr>
          <p:cNvPr id="11" name="Straight Connector 10">
            <a:extLst>
              <a:ext uri="{C183D7F6-B498-43B3-948B-1728B52AA6E4}">
                <adec:decorative xmlns:adec="http://schemas.microsoft.com/office/drawing/2017/decorative" val="1"/>
              </a:ext>
            </a:extLst>
          </p:cNvPr>
          <p:cNvCxnSpPr/>
          <p:nvPr/>
        </p:nvCxnSpPr>
        <p:spPr>
          <a:xfrm>
            <a:off x="1859169" y="2729726"/>
            <a:ext cx="8429625"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pic>
        <p:nvPicPr>
          <p:cNvPr id="6" name="Picture 5">
            <a:extLs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81108" y="3050910"/>
            <a:ext cx="609600" cy="609600"/>
          </a:xfrm>
          <a:prstGeom prst="rect">
            <a:avLst/>
          </a:prstGeom>
        </p:spPr>
      </p:pic>
      <p:pic>
        <p:nvPicPr>
          <p:cNvPr id="7" name="Picture 6">
            <a:extLs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66179" y="3050910"/>
            <a:ext cx="609600" cy="609600"/>
          </a:xfrm>
          <a:prstGeom prst="rect">
            <a:avLst/>
          </a:prstGeom>
        </p:spPr>
      </p:pic>
      <p:pic>
        <p:nvPicPr>
          <p:cNvPr id="8" name="Picture 7">
            <a:extLs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217122" y="3050910"/>
            <a:ext cx="609600" cy="609600"/>
          </a:xfrm>
          <a:prstGeom prst="rect">
            <a:avLst/>
          </a:prstGeom>
        </p:spPr>
      </p:pic>
      <p:pic>
        <p:nvPicPr>
          <p:cNvPr id="9" name="Picture 8">
            <a:extLst>
              <a:ext uri="{C183D7F6-B498-43B3-948B-1728B52AA6E4}">
                <adec:decorative xmlns:adec="http://schemas.microsoft.com/office/drawing/2017/decorative" val="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768065" y="3050910"/>
            <a:ext cx="609600" cy="609600"/>
          </a:xfrm>
          <a:prstGeom prst="rect">
            <a:avLst/>
          </a:prstGeom>
        </p:spPr>
      </p:pic>
    </p:spTree>
    <p:extLst>
      <p:ext uri="{BB962C8B-B14F-4D97-AF65-F5344CB8AC3E}">
        <p14:creationId xmlns:p14="http://schemas.microsoft.com/office/powerpoint/2010/main" val="424003317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338445"/>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rPr>
              <a:t>Choice in a World of Scarcity</a:t>
            </a:r>
            <a:r>
              <a:rPr kumimoji="0" lang="en-US" sz="3000" b="0" i="0" u="none" strike="noStrike" kern="1200" cap="none" spc="0" normalizeH="0" baseline="-25000" noProof="0" dirty="0">
                <a:ln>
                  <a:noFill/>
                </a:ln>
                <a:solidFill>
                  <a:prstClr val="black"/>
                </a:solidFill>
                <a:effectLst/>
                <a:uLnTx/>
                <a:uFillTx/>
                <a:latin typeface="Century Gothic" panose="020B0502020202020204" pitchFamily="34" charset="0"/>
                <a:ea typeface="+mn-ea"/>
                <a:cs typeface="+mn-cs"/>
              </a:rPr>
              <a:t>1</a:t>
            </a: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pic>
        <p:nvPicPr>
          <p:cNvPr id="21" name="Picture 20" descr="A picture depicting a consumer purchasing fruit from a vendor.">
            <a:extLst>
              <a:ext uri="{FF2B5EF4-FFF2-40B4-BE49-F238E27FC236}">
                <a16:creationId xmlns:a16="http://schemas.microsoft.com/office/drawing/2014/main" id="{A9C62ED3-B7BC-4C82-9EB9-F604B96F4FB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81183" y="1572795"/>
            <a:ext cx="8429625" cy="3335282"/>
          </a:xfrm>
          <a:prstGeom prst="rect">
            <a:avLst/>
          </a:prstGeom>
        </p:spPr>
      </p:pic>
      <p:grpSp>
        <p:nvGrpSpPr>
          <p:cNvPr id="17" name="Group 16" descr="Economics is ultimately concerned with how individuals and society choose to allocate resources. Why is it that not everyone can have everything they want or need?">
            <a:extLst>
              <a:ext uri="{FF2B5EF4-FFF2-40B4-BE49-F238E27FC236}">
                <a16:creationId xmlns:a16="http://schemas.microsoft.com/office/drawing/2014/main" id="{635484E1-69B7-45C0-93D1-3E34A99FCB56}"/>
              </a:ext>
            </a:extLst>
          </p:cNvPr>
          <p:cNvGrpSpPr/>
          <p:nvPr/>
        </p:nvGrpSpPr>
        <p:grpSpPr>
          <a:xfrm>
            <a:off x="1881183" y="5250158"/>
            <a:ext cx="8429625" cy="1257248"/>
            <a:chOff x="542921" y="1664821"/>
            <a:chExt cx="8492547" cy="947095"/>
          </a:xfrm>
          <a:solidFill>
            <a:srgbClr val="627981"/>
          </a:solidFill>
        </p:grpSpPr>
        <p:sp>
          <p:nvSpPr>
            <p:cNvPr id="18" name="Rectangle 17">
              <a:extLst>
                <a:ext uri="{FF2B5EF4-FFF2-40B4-BE49-F238E27FC236}">
                  <a16:creationId xmlns:a16="http://schemas.microsoft.com/office/drawing/2014/main" id="{BE287EA0-C514-4801-82FD-5FBC9C140EEE}"/>
                </a:ext>
              </a:extLst>
            </p:cNvPr>
            <p:cNvSpPr/>
            <p:nvPr/>
          </p:nvSpPr>
          <p:spPr>
            <a:xfrm>
              <a:off x="542921" y="1664821"/>
              <a:ext cx="8492547" cy="94709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9" name="TextBox 18">
              <a:extLst>
                <a:ext uri="{FF2B5EF4-FFF2-40B4-BE49-F238E27FC236}">
                  <a16:creationId xmlns:a16="http://schemas.microsoft.com/office/drawing/2014/main" id="{3BA1613B-4FD4-4AE6-8FFB-1A1AD1551B09}"/>
                </a:ext>
              </a:extLst>
            </p:cNvPr>
            <p:cNvSpPr txBox="1"/>
            <p:nvPr/>
          </p:nvSpPr>
          <p:spPr>
            <a:xfrm>
              <a:off x="760118" y="1743598"/>
              <a:ext cx="8058152" cy="799884"/>
            </a:xfrm>
            <a:prstGeom prst="rect">
              <a:avLst/>
            </a:prstGeom>
            <a:grp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100" b="0" i="0" u="none" strike="noStrike" kern="1200" cap="none" spc="0" normalizeH="0" baseline="0" noProof="0" dirty="0">
                  <a:ln>
                    <a:noFill/>
                  </a:ln>
                  <a:solidFill>
                    <a:prstClr val="white"/>
                  </a:solidFill>
                  <a:effectLst/>
                  <a:uLnTx/>
                  <a:uFillTx/>
                  <a:latin typeface="Calibri" panose="020F0502020204030204"/>
                  <a:ea typeface="+mn-ea"/>
                  <a:cs typeface="+mn-cs"/>
                </a:rPr>
                <a:t>Economics is ultimately concerned with how individuals and society choose to allocate resources. Why is it that not everyone can have everything they want or need?</a:t>
              </a:r>
            </a:p>
          </p:txBody>
        </p:sp>
      </p:grpSp>
    </p:spTree>
    <p:extLst>
      <p:ext uri="{BB962C8B-B14F-4D97-AF65-F5344CB8AC3E}">
        <p14:creationId xmlns:p14="http://schemas.microsoft.com/office/powerpoint/2010/main" val="156576969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338445"/>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rPr>
              <a:t>Choice in a World of Scarcity</a:t>
            </a:r>
            <a:r>
              <a:rPr kumimoji="0" lang="en-US" sz="3000" b="0" i="0" u="none" strike="noStrike" kern="1200" cap="none" spc="0" normalizeH="0" baseline="-25000" noProof="0" dirty="0">
                <a:ln>
                  <a:noFill/>
                </a:ln>
                <a:solidFill>
                  <a:prstClr val="black"/>
                </a:solidFill>
                <a:effectLst/>
                <a:uLnTx/>
                <a:uFillTx/>
                <a:latin typeface="Century Gothic" panose="020B0502020202020204" pitchFamily="34" charset="0"/>
                <a:ea typeface="+mn-ea"/>
                <a:cs typeface="+mn-cs"/>
              </a:rPr>
              <a:t>2</a:t>
            </a: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grpSp>
        <p:nvGrpSpPr>
          <p:cNvPr id="9" name="Group 8" descr="We have unlimited wants and limited resources to fulfill them.&#10;&#10;People live in a world of scarcity, meaning neither individuals nor societies can have all the time, money, possessions, and experiences they wish.">
            <a:extLst>
              <a:ext uri="{FF2B5EF4-FFF2-40B4-BE49-F238E27FC236}">
                <a16:creationId xmlns:a16="http://schemas.microsoft.com/office/drawing/2014/main" id="{FC4B2BB7-FC11-48B1-AD73-D10D6911836E}"/>
              </a:ext>
            </a:extLst>
          </p:cNvPr>
          <p:cNvGrpSpPr/>
          <p:nvPr/>
        </p:nvGrpSpPr>
        <p:grpSpPr>
          <a:xfrm>
            <a:off x="6608968" y="1772804"/>
            <a:ext cx="3701843" cy="4822824"/>
            <a:chOff x="542921" y="1664821"/>
            <a:chExt cx="8492547" cy="947095"/>
          </a:xfrm>
          <a:solidFill>
            <a:srgbClr val="627981"/>
          </a:solidFill>
        </p:grpSpPr>
        <p:sp>
          <p:nvSpPr>
            <p:cNvPr id="10" name="Rectangle 9">
              <a:extLst>
                <a:ext uri="{FF2B5EF4-FFF2-40B4-BE49-F238E27FC236}">
                  <a16:creationId xmlns:a16="http://schemas.microsoft.com/office/drawing/2014/main" id="{897E4D71-AE5E-4E29-9538-7BA3A67564D4}"/>
                </a:ext>
              </a:extLst>
            </p:cNvPr>
            <p:cNvSpPr/>
            <p:nvPr/>
          </p:nvSpPr>
          <p:spPr>
            <a:xfrm>
              <a:off x="542921" y="1664821"/>
              <a:ext cx="8492547" cy="94709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 name="TextBox 10">
              <a:extLst>
                <a:ext uri="{FF2B5EF4-FFF2-40B4-BE49-F238E27FC236}">
                  <a16:creationId xmlns:a16="http://schemas.microsoft.com/office/drawing/2014/main" id="{D6E496C2-FEBF-4302-9A31-69113AD23CBA}"/>
                </a:ext>
              </a:extLst>
            </p:cNvPr>
            <p:cNvSpPr txBox="1"/>
            <p:nvPr/>
          </p:nvSpPr>
          <p:spPr>
            <a:xfrm>
              <a:off x="760116" y="1750865"/>
              <a:ext cx="8058152" cy="843144"/>
            </a:xfrm>
            <a:prstGeom prst="rect">
              <a:avLst/>
            </a:prstGeom>
            <a:grp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300" b="0" i="0" u="none" strike="noStrike" kern="1200" cap="none" spc="0" normalizeH="0" baseline="0" noProof="0" dirty="0">
                  <a:ln>
                    <a:noFill/>
                  </a:ln>
                  <a:solidFill>
                    <a:prstClr val="white"/>
                  </a:solidFill>
                  <a:effectLst/>
                  <a:uLnTx/>
                  <a:uFillTx/>
                  <a:latin typeface="Calibri" panose="020F0502020204030204"/>
                  <a:ea typeface="+mn-ea"/>
                  <a:cs typeface="+mn-cs"/>
                </a:rPr>
                <a:t>We have unlimited wants and limited resources to fulfill them.</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300" b="0" i="0" u="none" strike="noStrike" kern="1200" cap="none" spc="0" normalizeH="0" baseline="0" noProof="0" dirty="0">
                <a:ln>
                  <a:noFill/>
                </a:ln>
                <a:solidFill>
                  <a:prstClr val="white"/>
                </a:solidFill>
                <a:effectLst/>
                <a:uLnTx/>
                <a:uFillTx/>
                <a:latin typeface="Calibri" panose="020F0502020204030204"/>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300" b="0" i="0" u="none" strike="noStrike" kern="1200" cap="none" spc="0" normalizeH="0" baseline="0" noProof="0" dirty="0">
                  <a:ln>
                    <a:noFill/>
                  </a:ln>
                  <a:solidFill>
                    <a:prstClr val="white"/>
                  </a:solidFill>
                  <a:effectLst/>
                  <a:uLnTx/>
                  <a:uFillTx/>
                  <a:latin typeface="Calibri" panose="020F0502020204030204"/>
                  <a:ea typeface="+mn-ea"/>
                  <a:cs typeface="+mn-cs"/>
                </a:rPr>
                <a:t>People live in a world of </a:t>
              </a:r>
              <a:r>
                <a:rPr kumimoji="0" lang="en-US" sz="2300" b="1" i="0" u="none" strike="noStrike" kern="1200" cap="none" spc="0" normalizeH="0" baseline="0" noProof="0" dirty="0">
                  <a:ln>
                    <a:noFill/>
                  </a:ln>
                  <a:solidFill>
                    <a:prstClr val="white"/>
                  </a:solidFill>
                  <a:effectLst/>
                  <a:uLnTx/>
                  <a:uFillTx/>
                  <a:latin typeface="Calibri" panose="020F0502020204030204"/>
                  <a:ea typeface="+mn-ea"/>
                  <a:cs typeface="+mn-cs"/>
                </a:rPr>
                <a:t>scarcity</a:t>
              </a:r>
              <a:r>
                <a:rPr kumimoji="0" lang="en-US" sz="2300" b="0" i="0" u="none" strike="noStrike" kern="1200" cap="none" spc="0" normalizeH="0" baseline="0" noProof="0" dirty="0">
                  <a:ln>
                    <a:noFill/>
                  </a:ln>
                  <a:solidFill>
                    <a:prstClr val="white"/>
                  </a:solidFill>
                  <a:effectLst/>
                  <a:uLnTx/>
                  <a:uFillTx/>
                  <a:latin typeface="Calibri" panose="020F0502020204030204"/>
                  <a:ea typeface="+mn-ea"/>
                  <a:cs typeface="+mn-cs"/>
                </a:rPr>
                <a:t>, meaning neither individuals nor societies can have all the time, money, possessions, and experiences they wish.</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pic>
        <p:nvPicPr>
          <p:cNvPr id="3" name="Picture 2">
            <a:extLst>
              <a:ext uri="{FF2B5EF4-FFF2-40B4-BE49-F238E27FC236}">
                <a16:creationId xmlns:a16="http://schemas.microsoft.com/office/drawing/2014/main" id="{994D3BF2-97B2-4E91-B6A8-F0678EAE9021}"/>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1524001" y="1518600"/>
            <a:ext cx="4339022" cy="4675380"/>
          </a:xfrm>
          <a:prstGeom prst="rect">
            <a:avLst/>
          </a:prstGeom>
        </p:spPr>
      </p:pic>
    </p:spTree>
    <p:extLst>
      <p:ext uri="{BB962C8B-B14F-4D97-AF65-F5344CB8AC3E}">
        <p14:creationId xmlns:p14="http://schemas.microsoft.com/office/powerpoint/2010/main" val="44345650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338445"/>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rgbClr val="323542"/>
                </a:solidFill>
                <a:effectLst/>
                <a:uLnTx/>
                <a:uFillTx/>
                <a:latin typeface="Century Gothic" panose="020B0502020202020204" pitchFamily="34" charset="0"/>
                <a:ea typeface="+mn-ea"/>
                <a:cs typeface="+mn-cs"/>
              </a:rPr>
              <a:t>How Do Individuals Make Decisions?</a:t>
            </a: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pic>
        <p:nvPicPr>
          <p:cNvPr id="6" name="Picture 5" descr="If a burger costs four dollars each and a bus ticket costs one dollar each, what can you buy with twenty dollars?">
            <a:extLst>
              <a:ext uri="{FF2B5EF4-FFF2-40B4-BE49-F238E27FC236}">
                <a16:creationId xmlns:a16="http://schemas.microsoft.com/office/drawing/2014/main" id="{ADFE4916-C34D-9D03-0686-317EE5719B94}"/>
              </a:ext>
            </a:extLst>
          </p:cNvPr>
          <p:cNvPicPr>
            <a:picLocks noChangeAspect="1"/>
          </p:cNvPicPr>
          <p:nvPr/>
        </p:nvPicPr>
        <p:blipFill>
          <a:blip r:embed="rId3"/>
          <a:stretch>
            <a:fillRect/>
          </a:stretch>
        </p:blipFill>
        <p:spPr>
          <a:xfrm>
            <a:off x="3161890" y="1642108"/>
            <a:ext cx="5868219" cy="4296375"/>
          </a:xfrm>
          <a:prstGeom prst="rect">
            <a:avLst/>
          </a:prstGeom>
        </p:spPr>
      </p:pic>
    </p:spTree>
    <p:extLst>
      <p:ext uri="{BB962C8B-B14F-4D97-AF65-F5344CB8AC3E}">
        <p14:creationId xmlns:p14="http://schemas.microsoft.com/office/powerpoint/2010/main" val="419063102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338445"/>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rgbClr val="323542"/>
                </a:solidFill>
                <a:effectLst/>
                <a:uLnTx/>
                <a:uFillTx/>
                <a:latin typeface="Century Gothic" panose="020B0502020202020204" pitchFamily="34" charset="0"/>
                <a:ea typeface="+mn-ea"/>
                <a:cs typeface="+mn-cs"/>
              </a:rPr>
              <a:t>Axis Values</a:t>
            </a: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pic>
        <p:nvPicPr>
          <p:cNvPr id="11" name="Picture 10" descr="A budget constraint graph with bus tickets on the x-axis and burgers on the y-axis. A straight line connecting the values of twenty on the x-axis and five on the y-axis depict the possible combinations of the two goods given the budget of twenty dollars, the four dollar cost of burgers, and the one dollar cost of bus tickets. The points on each axis are circled to depict the scenarios where the budget is entirely allocated to either burgers or bus tickets.">
            <a:extLst>
              <a:ext uri="{FF2B5EF4-FFF2-40B4-BE49-F238E27FC236}">
                <a16:creationId xmlns:a16="http://schemas.microsoft.com/office/drawing/2014/main" id="{550FF4BF-B575-5AAD-B503-C17F977A25E0}"/>
              </a:ext>
            </a:extLst>
          </p:cNvPr>
          <p:cNvPicPr>
            <a:picLocks noChangeAspect="1"/>
          </p:cNvPicPr>
          <p:nvPr/>
        </p:nvPicPr>
        <p:blipFill>
          <a:blip r:embed="rId3"/>
          <a:stretch>
            <a:fillRect/>
          </a:stretch>
        </p:blipFill>
        <p:spPr>
          <a:xfrm>
            <a:off x="3556214" y="1294973"/>
            <a:ext cx="5079571" cy="3635904"/>
          </a:xfrm>
          <a:prstGeom prst="rect">
            <a:avLst/>
          </a:prstGeom>
        </p:spPr>
      </p:pic>
      <p:pic>
        <p:nvPicPr>
          <p:cNvPr id="5" name="Picture 4" descr="Twenty dollars divided by four dollars per burger equals five burgers. &#10;&#10;Twenty dollars divided by one dollar per bus ticket equals twenty bus tickets.">
            <a:extLst>
              <a:ext uri="{FF2B5EF4-FFF2-40B4-BE49-F238E27FC236}">
                <a16:creationId xmlns:a16="http://schemas.microsoft.com/office/drawing/2014/main" id="{B1982D27-E831-541F-8449-4B591D67CFE3}"/>
              </a:ext>
            </a:extLst>
          </p:cNvPr>
          <p:cNvPicPr>
            <a:picLocks noChangeAspect="1"/>
          </p:cNvPicPr>
          <p:nvPr/>
        </p:nvPicPr>
        <p:blipFill>
          <a:blip r:embed="rId4"/>
          <a:stretch>
            <a:fillRect/>
          </a:stretch>
        </p:blipFill>
        <p:spPr>
          <a:xfrm>
            <a:off x="3920154" y="5176343"/>
            <a:ext cx="3962953" cy="1343212"/>
          </a:xfrm>
          <a:prstGeom prst="rect">
            <a:avLst/>
          </a:prstGeom>
        </p:spPr>
      </p:pic>
    </p:spTree>
    <p:extLst>
      <p:ext uri="{BB962C8B-B14F-4D97-AF65-F5344CB8AC3E}">
        <p14:creationId xmlns:p14="http://schemas.microsoft.com/office/powerpoint/2010/main" val="4567384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338445"/>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rgbClr val="323542"/>
                </a:solidFill>
                <a:effectLst/>
                <a:uLnTx/>
                <a:uFillTx/>
                <a:latin typeface="Century Gothic" panose="020B0502020202020204" pitchFamily="34" charset="0"/>
                <a:ea typeface="+mn-ea"/>
                <a:cs typeface="+mn-cs"/>
              </a:rPr>
              <a:t>Budget Constraint: Burgers vs. Bus Tickets</a:t>
            </a: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pic>
        <p:nvPicPr>
          <p:cNvPr id="8" name="Picture 7" descr="A budget constraint graph with bus tickets on the x-axis and burgers on the y-axis. A straight line connecting the values of twenty on the x-axis and five on the y-axis depict the possible combinations of the two goods given the budget of twenty dollars, the four dollar cost of burgers, and the one dollar cost of bus tickets. The points on each axis are circled to depict the scenarios where the budget is entirely allocated to either burgers or bus tickets.">
            <a:extLst>
              <a:ext uri="{FF2B5EF4-FFF2-40B4-BE49-F238E27FC236}">
                <a16:creationId xmlns:a16="http://schemas.microsoft.com/office/drawing/2014/main" id="{119E9612-858C-B3ED-5694-23D14883C91C}"/>
              </a:ext>
            </a:extLst>
          </p:cNvPr>
          <p:cNvPicPr>
            <a:picLocks noChangeAspect="1"/>
          </p:cNvPicPr>
          <p:nvPr/>
        </p:nvPicPr>
        <p:blipFill>
          <a:blip r:embed="rId3"/>
          <a:stretch>
            <a:fillRect/>
          </a:stretch>
        </p:blipFill>
        <p:spPr>
          <a:xfrm>
            <a:off x="3671546" y="1383374"/>
            <a:ext cx="4848902" cy="3324689"/>
          </a:xfrm>
          <a:prstGeom prst="rect">
            <a:avLst/>
          </a:prstGeom>
        </p:spPr>
      </p:pic>
      <p:grpSp>
        <p:nvGrpSpPr>
          <p:cNvPr id="37" name="Group 36" descr="A budget constraint shows the possible combinations of two goods that are affordable given an individual’s limited income.&#10;Any point along the budget constraint represents an affordable combination of burgers and bus tickets given a $20 budget.">
            <a:extLst>
              <a:ext uri="{FF2B5EF4-FFF2-40B4-BE49-F238E27FC236}">
                <a16:creationId xmlns:a16="http://schemas.microsoft.com/office/drawing/2014/main" id="{C1E1693F-E002-440B-BCEF-BBB4F2548205}"/>
              </a:ext>
            </a:extLst>
          </p:cNvPr>
          <p:cNvGrpSpPr/>
          <p:nvPr/>
        </p:nvGrpSpPr>
        <p:grpSpPr>
          <a:xfrm>
            <a:off x="1881187" y="4993691"/>
            <a:ext cx="8429625" cy="1648010"/>
            <a:chOff x="542921" y="1664821"/>
            <a:chExt cx="8492547" cy="947095"/>
          </a:xfrm>
          <a:solidFill>
            <a:srgbClr val="627981"/>
          </a:solidFill>
        </p:grpSpPr>
        <p:sp>
          <p:nvSpPr>
            <p:cNvPr id="38" name="Rectangle 37">
              <a:extLst>
                <a:ext uri="{FF2B5EF4-FFF2-40B4-BE49-F238E27FC236}">
                  <a16:creationId xmlns:a16="http://schemas.microsoft.com/office/drawing/2014/main" id="{E6E9EBB8-5BE0-482F-BAD8-E112729B019A}"/>
                </a:ext>
              </a:extLst>
            </p:cNvPr>
            <p:cNvSpPr/>
            <p:nvPr/>
          </p:nvSpPr>
          <p:spPr>
            <a:xfrm>
              <a:off x="542921" y="1664821"/>
              <a:ext cx="8492547" cy="94709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9" name="TextBox 38">
              <a:extLst>
                <a:ext uri="{FF2B5EF4-FFF2-40B4-BE49-F238E27FC236}">
                  <a16:creationId xmlns:a16="http://schemas.microsoft.com/office/drawing/2014/main" id="{A8FE70EC-BBE7-4D1E-948F-05ACB5FD7B22}"/>
                </a:ext>
              </a:extLst>
            </p:cNvPr>
            <p:cNvSpPr txBox="1"/>
            <p:nvPr/>
          </p:nvSpPr>
          <p:spPr>
            <a:xfrm>
              <a:off x="760116" y="1750865"/>
              <a:ext cx="8058152" cy="795943"/>
            </a:xfrm>
            <a:prstGeom prst="rect">
              <a:avLst/>
            </a:prstGeom>
            <a:grp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100" b="0" i="0" u="none" strike="noStrike" kern="1200" cap="none" spc="0" normalizeH="0" baseline="0" noProof="0" dirty="0">
                  <a:ln>
                    <a:noFill/>
                  </a:ln>
                  <a:solidFill>
                    <a:prstClr val="white"/>
                  </a:solidFill>
                  <a:effectLst/>
                  <a:uLnTx/>
                  <a:uFillTx/>
                  <a:latin typeface="Calibri" panose="020F0502020204030204"/>
                  <a:ea typeface="+mn-ea"/>
                  <a:cs typeface="+mn-cs"/>
                </a:rPr>
                <a:t>A </a:t>
              </a:r>
              <a:r>
                <a:rPr kumimoji="0" lang="en-US" sz="2100" b="1" i="0" u="none" strike="noStrike" kern="1200" cap="none" spc="0" normalizeH="0" baseline="0" noProof="0" dirty="0">
                  <a:ln>
                    <a:noFill/>
                  </a:ln>
                  <a:solidFill>
                    <a:prstClr val="white"/>
                  </a:solidFill>
                  <a:effectLst/>
                  <a:uLnTx/>
                  <a:uFillTx/>
                  <a:latin typeface="Calibri" panose="020F0502020204030204"/>
                  <a:ea typeface="+mn-ea"/>
                  <a:cs typeface="+mn-cs"/>
                </a:rPr>
                <a:t>budget constraint </a:t>
              </a:r>
              <a:r>
                <a:rPr kumimoji="0" lang="en-US" sz="2100" b="0" i="0" u="none" strike="noStrike" kern="1200" cap="none" spc="0" normalizeH="0" baseline="0" noProof="0" dirty="0">
                  <a:ln>
                    <a:noFill/>
                  </a:ln>
                  <a:solidFill>
                    <a:prstClr val="white"/>
                  </a:solidFill>
                  <a:effectLst/>
                  <a:uLnTx/>
                  <a:uFillTx/>
                  <a:latin typeface="Calibri" panose="020F0502020204030204"/>
                  <a:ea typeface="+mn-ea"/>
                  <a:cs typeface="+mn-cs"/>
                </a:rPr>
                <a:t>shows the possible combinations of two goods that are affordable given an individual’s limited income.</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100" b="0" i="0" u="none" strike="noStrike" kern="1200" cap="none" spc="0" normalizeH="0" baseline="0" noProof="0" dirty="0">
                  <a:ln>
                    <a:noFill/>
                  </a:ln>
                  <a:solidFill>
                    <a:prstClr val="white"/>
                  </a:solidFill>
                  <a:effectLst/>
                  <a:uLnTx/>
                  <a:uFillTx/>
                  <a:latin typeface="Calibri" panose="020F0502020204030204"/>
                  <a:ea typeface="+mn-ea"/>
                  <a:cs typeface="+mn-cs"/>
                </a:rPr>
                <a:t>Any point along the budget constraint represents an affordable combination of burgers and bus tickets given a $20 budget.</a:t>
              </a:r>
            </a:p>
          </p:txBody>
        </p:sp>
      </p:grpSp>
    </p:spTree>
    <p:extLst>
      <p:ext uri="{BB962C8B-B14F-4D97-AF65-F5344CB8AC3E}">
        <p14:creationId xmlns:p14="http://schemas.microsoft.com/office/powerpoint/2010/main" val="180645325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338445"/>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rgbClr val="323542"/>
                </a:solidFill>
                <a:effectLst/>
                <a:uLnTx/>
                <a:uFillTx/>
                <a:latin typeface="Century Gothic" panose="020B0502020202020204" pitchFamily="34" charset="0"/>
                <a:ea typeface="+mn-ea"/>
                <a:cs typeface="+mn-cs"/>
              </a:rPr>
              <a:t>Slope of the Budget Constraint</a:t>
            </a: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pic>
        <p:nvPicPr>
          <p:cNvPr id="8" name="Picture 7" descr="A budget constraint graph with bus tickets on the x-axis and burgers on the y-axis. A straight line connecting the values of twenty on the x-axis and five on the y-axis depict the possible combinations of the two goods given the budget of twenty dollars, the four dollar cost of burgers, and the one dollar cost of bus tickets. Points C and D are connected to show the slope and labeled &quot;In order to purchase 1 additional burger, 4 bus tickets must be given up, and vice versa.&quot;">
            <a:extLst>
              <a:ext uri="{FF2B5EF4-FFF2-40B4-BE49-F238E27FC236}">
                <a16:creationId xmlns:a16="http://schemas.microsoft.com/office/drawing/2014/main" id="{4244008A-D643-9A7C-50F6-7D7FB5E495F8}"/>
              </a:ext>
            </a:extLst>
          </p:cNvPr>
          <p:cNvPicPr>
            <a:picLocks noChangeAspect="1"/>
          </p:cNvPicPr>
          <p:nvPr/>
        </p:nvPicPr>
        <p:blipFill>
          <a:blip r:embed="rId3"/>
          <a:stretch>
            <a:fillRect/>
          </a:stretch>
        </p:blipFill>
        <p:spPr>
          <a:xfrm>
            <a:off x="1664230" y="1418593"/>
            <a:ext cx="5001323" cy="3172268"/>
          </a:xfrm>
          <a:prstGeom prst="rect">
            <a:avLst/>
          </a:prstGeom>
        </p:spPr>
      </p:pic>
      <p:pic>
        <p:nvPicPr>
          <p:cNvPr id="10" name="Picture 9" descr="1 burger equals 4 bus tickets.">
            <a:extLst>
              <a:ext uri="{FF2B5EF4-FFF2-40B4-BE49-F238E27FC236}">
                <a16:creationId xmlns:a16="http://schemas.microsoft.com/office/drawing/2014/main" id="{41A2DFCF-6042-2792-33CC-30C54CE34C29}"/>
              </a:ext>
            </a:extLst>
          </p:cNvPr>
          <p:cNvPicPr>
            <a:picLocks noChangeAspect="1"/>
          </p:cNvPicPr>
          <p:nvPr/>
        </p:nvPicPr>
        <p:blipFill>
          <a:blip r:embed="rId4"/>
          <a:stretch>
            <a:fillRect/>
          </a:stretch>
        </p:blipFill>
        <p:spPr>
          <a:xfrm>
            <a:off x="6565726" y="1813936"/>
            <a:ext cx="4610743" cy="2381582"/>
          </a:xfrm>
          <a:prstGeom prst="rect">
            <a:avLst/>
          </a:prstGeom>
        </p:spPr>
      </p:pic>
      <p:grpSp>
        <p:nvGrpSpPr>
          <p:cNvPr id="11" name="Group 10" descr="The slope of a budget constraint gives opportunity cost, or what one must give up of the next best alternative to obtain what he or she desires.&#10;The opportunity cost of a burger is the 4 bus tickets that must be given up, as the $4 spent on a burger could have bought 4 bus tickets.">
            <a:extLst>
              <a:ext uri="{FF2B5EF4-FFF2-40B4-BE49-F238E27FC236}">
                <a16:creationId xmlns:a16="http://schemas.microsoft.com/office/drawing/2014/main" id="{5DD22823-1E2F-470F-BC4A-BFBFDD9318B5}"/>
              </a:ext>
            </a:extLst>
          </p:cNvPr>
          <p:cNvGrpSpPr/>
          <p:nvPr/>
        </p:nvGrpSpPr>
        <p:grpSpPr>
          <a:xfrm>
            <a:off x="1881186" y="4871545"/>
            <a:ext cx="8429625" cy="1864792"/>
            <a:chOff x="542921" y="1664821"/>
            <a:chExt cx="8492547" cy="1024391"/>
          </a:xfrm>
          <a:solidFill>
            <a:srgbClr val="627981"/>
          </a:solidFill>
        </p:grpSpPr>
        <p:sp>
          <p:nvSpPr>
            <p:cNvPr id="12" name="Rectangle 11">
              <a:extLst>
                <a:ext uri="{FF2B5EF4-FFF2-40B4-BE49-F238E27FC236}">
                  <a16:creationId xmlns:a16="http://schemas.microsoft.com/office/drawing/2014/main" id="{F396BAC6-82AB-45C9-9F95-6EFFBF36C42A}"/>
                </a:ext>
              </a:extLst>
            </p:cNvPr>
            <p:cNvSpPr/>
            <p:nvPr/>
          </p:nvSpPr>
          <p:spPr>
            <a:xfrm>
              <a:off x="542921" y="1664821"/>
              <a:ext cx="8492547" cy="1024391"/>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TextBox 12">
              <a:extLst>
                <a:ext uri="{FF2B5EF4-FFF2-40B4-BE49-F238E27FC236}">
                  <a16:creationId xmlns:a16="http://schemas.microsoft.com/office/drawing/2014/main" id="{0B9C4402-76C8-49AA-BF98-9B495555158A}"/>
                </a:ext>
              </a:extLst>
            </p:cNvPr>
            <p:cNvSpPr txBox="1"/>
            <p:nvPr/>
          </p:nvSpPr>
          <p:spPr>
            <a:xfrm>
              <a:off x="760116" y="1750865"/>
              <a:ext cx="8058152" cy="896080"/>
            </a:xfrm>
            <a:prstGeom prst="rect">
              <a:avLst/>
            </a:prstGeom>
            <a:grp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The slope of a budget constraint gives </a:t>
              </a:r>
              <a:r>
                <a:rPr kumimoji="0" lang="en-US" sz="2000" b="1" i="0" u="none" strike="noStrike" kern="1200" cap="none" spc="0" normalizeH="0" baseline="0" noProof="0" dirty="0">
                  <a:ln>
                    <a:noFill/>
                  </a:ln>
                  <a:solidFill>
                    <a:prstClr val="white"/>
                  </a:solidFill>
                  <a:effectLst/>
                  <a:uLnTx/>
                  <a:uFillTx/>
                  <a:latin typeface="Calibri" panose="020F0502020204030204"/>
                  <a:ea typeface="+mn-ea"/>
                  <a:cs typeface="+mn-cs"/>
                </a:rPr>
                <a:t>opportunity cost</a:t>
              </a: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 or what one must give up of the next best alternative to obtain what he or she desires.</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The opportunity cost of a burger is the 4 bus tickets that must be given up, as the $4 spent on a burger could have bought 4 bus tickets.</a:t>
              </a:r>
            </a:p>
          </p:txBody>
        </p:sp>
      </p:grpSp>
    </p:spTree>
    <p:extLst>
      <p:ext uri="{BB962C8B-B14F-4D97-AF65-F5344CB8AC3E}">
        <p14:creationId xmlns:p14="http://schemas.microsoft.com/office/powerpoint/2010/main" val="133699509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338445"/>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rgbClr val="323542"/>
                </a:solidFill>
                <a:effectLst/>
                <a:uLnTx/>
                <a:uFillTx/>
                <a:latin typeface="Century Gothic" panose="020B0502020202020204" pitchFamily="34" charset="0"/>
                <a:ea typeface="+mn-ea"/>
                <a:cs typeface="+mn-cs"/>
              </a:rPr>
              <a:t>On Your Own</a:t>
            </a:r>
            <a:r>
              <a:rPr kumimoji="0" lang="en-US" sz="3000" b="0" i="0" u="none" strike="noStrike" kern="1200" cap="none" spc="0" normalizeH="0" baseline="-25000" noProof="0" dirty="0">
                <a:ln>
                  <a:noFill/>
                </a:ln>
                <a:solidFill>
                  <a:srgbClr val="323542"/>
                </a:solidFill>
                <a:effectLst/>
                <a:uLnTx/>
                <a:uFillTx/>
                <a:latin typeface="Century Gothic" panose="020B0502020202020204" pitchFamily="34" charset="0"/>
                <a:ea typeface="+mn-ea"/>
                <a:cs typeface="+mn-cs"/>
              </a:rPr>
              <a:t>1</a:t>
            </a: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D9F5047C-398C-4D03-9E33-CAE54F733CA5}"/>
              </a:ext>
            </a:extLst>
          </p:cNvPr>
          <p:cNvSpPr txBox="1"/>
          <p:nvPr/>
        </p:nvSpPr>
        <p:spPr>
          <a:xfrm>
            <a:off x="1881188" y="1600101"/>
            <a:ext cx="8429624" cy="2616101"/>
          </a:xfrm>
          <a:prstGeom prst="rect">
            <a:avLst/>
          </a:prstGeom>
          <a:solidFill>
            <a:srgbClr val="627981"/>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white"/>
                </a:solidFill>
                <a:effectLst/>
                <a:uLnTx/>
                <a:uFillTx/>
                <a:latin typeface="Calibri" panose="020F0502020204030204"/>
                <a:ea typeface="+mn-ea"/>
                <a:cs typeface="+mn-cs"/>
              </a:rPr>
              <a:t>Suppose you have a budget of $468. If you spend it all on ice cream, you can buy 120 pints of ice cream. If the price of a glass of lemonade is 3 times less than the price of ice cream, how much lemonade can you buy if you decide to spend all your money on it?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101129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338445"/>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rgbClr val="323542"/>
                </a:solidFill>
                <a:effectLst/>
                <a:uLnTx/>
                <a:uFillTx/>
                <a:latin typeface="Century Gothic" panose="020B0502020202020204" pitchFamily="34" charset="0"/>
                <a:ea typeface="+mn-ea"/>
                <a:cs typeface="+mn-cs"/>
              </a:rPr>
              <a:t>On Your Own</a:t>
            </a:r>
            <a:r>
              <a:rPr kumimoji="0" lang="en-US" sz="3000" b="0" i="0" u="none" strike="noStrike" kern="1200" cap="none" spc="0" normalizeH="0" baseline="-25000" noProof="0" dirty="0">
                <a:ln>
                  <a:noFill/>
                </a:ln>
                <a:solidFill>
                  <a:srgbClr val="323542"/>
                </a:solidFill>
                <a:effectLst/>
                <a:uLnTx/>
                <a:uFillTx/>
                <a:latin typeface="Century Gothic" panose="020B0502020202020204" pitchFamily="34" charset="0"/>
                <a:ea typeface="+mn-ea"/>
                <a:cs typeface="+mn-cs"/>
              </a:rPr>
              <a:t>2</a:t>
            </a: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sp>
        <p:nvSpPr>
          <p:cNvPr id="6" name="TextBox 5">
            <a:extLst>
              <a:ext uri="{FF2B5EF4-FFF2-40B4-BE49-F238E27FC236}">
                <a16:creationId xmlns:a16="http://schemas.microsoft.com/office/drawing/2014/main" id="{BDA83CD1-FF57-4925-A2F2-344DD08A9286}"/>
              </a:ext>
              <a:ext uri="{C183D7F6-B498-43B3-948B-1728B52AA6E4}">
                <adec:decorative xmlns:adec="http://schemas.microsoft.com/office/drawing/2017/decorative" val="1"/>
              </a:ext>
            </a:extLst>
          </p:cNvPr>
          <p:cNvSpPr txBox="1"/>
          <p:nvPr/>
        </p:nvSpPr>
        <p:spPr>
          <a:xfrm>
            <a:off x="1459469" y="1341780"/>
            <a:ext cx="9273061" cy="4708981"/>
          </a:xfrm>
          <a:prstGeom prst="rect">
            <a:avLst/>
          </a:prstGeom>
          <a:solidFill>
            <a:srgbClr val="627981"/>
          </a:solidFill>
        </p:spPr>
        <p:txBody>
          <a:bodyPr wrap="square" rtlCol="0" anchor="ct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black"/>
              </a:solidFill>
              <a:effectLst/>
              <a:uLnTx/>
              <a:uFillTx/>
              <a:latin typeface="Calibri" panose="020F0502020204030204"/>
              <a:ea typeface="Cambria Math" panose="02040503050406030204" pitchFamily="18"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black"/>
              </a:solidFill>
              <a:effectLst/>
              <a:uLnTx/>
              <a:uFillTx/>
              <a:latin typeface="Calibri" panose="020F0502020204030204"/>
              <a:ea typeface="Cambria Math" panose="02040503050406030204" pitchFamily="18"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black"/>
              </a:solidFill>
              <a:effectLst/>
              <a:uLnTx/>
              <a:uFillTx/>
              <a:latin typeface="Calibri" panose="020F0502020204030204"/>
              <a:ea typeface="Cambria Math" panose="02040503050406030204" pitchFamily="18"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black"/>
              </a:solidFill>
              <a:effectLst/>
              <a:uLnTx/>
              <a:uFillTx/>
              <a:latin typeface="Calibri" panose="020F0502020204030204"/>
              <a:ea typeface="Cambria Math" panose="02040503050406030204" pitchFamily="18"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black"/>
              </a:solidFill>
              <a:effectLst/>
              <a:uLnTx/>
              <a:uFillTx/>
              <a:latin typeface="Calibri" panose="020F0502020204030204"/>
              <a:ea typeface="Cambria Math" panose="02040503050406030204" pitchFamily="18"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black"/>
              </a:solidFill>
              <a:effectLst/>
              <a:uLnTx/>
              <a:uFillTx/>
              <a:latin typeface="Calibri" panose="020F0502020204030204"/>
              <a:ea typeface="Cambria Math" panose="02040503050406030204" pitchFamily="18"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black"/>
              </a:solidFill>
              <a:effectLst/>
              <a:uLnTx/>
              <a:uFillTx/>
              <a:latin typeface="Calibri" panose="020F0502020204030204"/>
              <a:ea typeface="Cambria Math" panose="02040503050406030204" pitchFamily="18"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black"/>
              </a:solidFill>
              <a:effectLst/>
              <a:uLnTx/>
              <a:uFillTx/>
              <a:latin typeface="Calibri" panose="020F0502020204030204"/>
              <a:ea typeface="Cambria Math" panose="02040503050406030204" pitchFamily="18"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black"/>
              </a:solidFill>
              <a:effectLst/>
              <a:uLnTx/>
              <a:uFillTx/>
              <a:latin typeface="Calibri" panose="020F0502020204030204"/>
              <a:ea typeface="Cambria Math" panose="02040503050406030204" pitchFamily="18"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black"/>
              </a:solidFill>
              <a:effectLst/>
              <a:uLnTx/>
              <a:uFillTx/>
              <a:latin typeface="Calibri" panose="020F0502020204030204"/>
              <a:ea typeface="Cambria Math" panose="02040503050406030204" pitchFamily="18"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black"/>
              </a:solidFill>
              <a:effectLst/>
              <a:uLnTx/>
              <a:uFillTx/>
              <a:latin typeface="Calibri" panose="020F0502020204030204"/>
              <a:ea typeface="Cambria Math" panose="02040503050406030204" pitchFamily="18"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black"/>
              </a:solidFill>
              <a:effectLst/>
              <a:uLnTx/>
              <a:uFillTx/>
              <a:latin typeface="Calibri" panose="020F0502020204030204"/>
              <a:ea typeface="Cambria Math" panose="02040503050406030204" pitchFamily="18"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black"/>
              </a:solidFill>
              <a:effectLst/>
              <a:uLnTx/>
              <a:uFillTx/>
              <a:latin typeface="Calibri" panose="020F0502020204030204"/>
              <a:ea typeface="Cambria Math" panose="02040503050406030204" pitchFamily="18"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black"/>
              </a:solidFill>
              <a:effectLst/>
              <a:uLnTx/>
              <a:uFillTx/>
              <a:latin typeface="Calibri" panose="020F0502020204030204"/>
              <a:ea typeface="Cambria Math" panose="02040503050406030204" pitchFamily="18"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black"/>
              </a:solidFill>
              <a:effectLst/>
              <a:uLnTx/>
              <a:uFillTx/>
              <a:latin typeface="Calibri" panose="020F0502020204030204"/>
              <a:ea typeface="Cambria Math" panose="02040503050406030204" pitchFamily="18" charset="0"/>
              <a:cs typeface="+mn-cs"/>
            </a:endParaRPr>
          </a:p>
        </p:txBody>
      </p:sp>
      <p:sp>
        <p:nvSpPr>
          <p:cNvPr id="3" name="TextBox 2">
            <a:extLst>
              <a:ext uri="{FF2B5EF4-FFF2-40B4-BE49-F238E27FC236}">
                <a16:creationId xmlns:a16="http://schemas.microsoft.com/office/drawing/2014/main" id="{9378F5E7-1C27-4E62-BCA9-DA2FD380FAD9}"/>
              </a:ext>
            </a:extLst>
          </p:cNvPr>
          <p:cNvSpPr txBox="1"/>
          <p:nvPr/>
        </p:nvSpPr>
        <p:spPr>
          <a:xfrm>
            <a:off x="1881188" y="1734207"/>
            <a:ext cx="8429625"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1. Start by calculating the price of ice cream. If $468 can buy 120 pints, the price per pint can be calculated as follows: </a:t>
            </a:r>
          </a:p>
        </p:txBody>
      </p:sp>
      <p:pic>
        <p:nvPicPr>
          <p:cNvPr id="9" name="Picture 8" descr="$468 divided by 120 equals $3.90.">
            <a:extLst>
              <a:ext uri="{FF2B5EF4-FFF2-40B4-BE49-F238E27FC236}">
                <a16:creationId xmlns:a16="http://schemas.microsoft.com/office/drawing/2014/main" id="{7BC55A0A-F733-6CEB-C897-7AC43B8F6E2F}"/>
              </a:ext>
            </a:extLst>
          </p:cNvPr>
          <p:cNvPicPr>
            <a:picLocks noChangeAspect="1"/>
          </p:cNvPicPr>
          <p:nvPr/>
        </p:nvPicPr>
        <p:blipFill>
          <a:blip r:embed="rId3"/>
          <a:stretch>
            <a:fillRect/>
          </a:stretch>
        </p:blipFill>
        <p:spPr>
          <a:xfrm>
            <a:off x="5274359" y="2282255"/>
            <a:ext cx="1641689" cy="820845"/>
          </a:xfrm>
          <a:prstGeom prst="rect">
            <a:avLst/>
          </a:prstGeom>
        </p:spPr>
      </p:pic>
      <p:sp>
        <p:nvSpPr>
          <p:cNvPr id="11" name="TextBox 10">
            <a:extLst>
              <a:ext uri="{FF2B5EF4-FFF2-40B4-BE49-F238E27FC236}">
                <a16:creationId xmlns:a16="http://schemas.microsoft.com/office/drawing/2014/main" id="{795A56C9-2901-4187-92B6-A933A23297BC}"/>
              </a:ext>
            </a:extLst>
          </p:cNvPr>
          <p:cNvSpPr txBox="1"/>
          <p:nvPr/>
        </p:nvSpPr>
        <p:spPr>
          <a:xfrm>
            <a:off x="1880393" y="3103381"/>
            <a:ext cx="8429625"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2. Given that the price of a glass of lemonade is 3 times less than a pint of ice cream, the price per glass can be calculated as follows:</a:t>
            </a:r>
          </a:p>
        </p:txBody>
      </p:sp>
      <p:pic>
        <p:nvPicPr>
          <p:cNvPr id="18" name="Picture 17" descr="$3.9 divided by 3 equals $1.30.">
            <a:extLst>
              <a:ext uri="{FF2B5EF4-FFF2-40B4-BE49-F238E27FC236}">
                <a16:creationId xmlns:a16="http://schemas.microsoft.com/office/drawing/2014/main" id="{60846AED-FC07-E2F4-7942-3E266020B5C6}"/>
              </a:ext>
            </a:extLst>
          </p:cNvPr>
          <p:cNvPicPr>
            <a:picLocks noChangeAspect="1"/>
          </p:cNvPicPr>
          <p:nvPr/>
        </p:nvPicPr>
        <p:blipFill>
          <a:blip r:embed="rId4"/>
          <a:stretch>
            <a:fillRect/>
          </a:stretch>
        </p:blipFill>
        <p:spPr>
          <a:xfrm>
            <a:off x="5332704" y="3783461"/>
            <a:ext cx="1524997" cy="721282"/>
          </a:xfrm>
          <a:prstGeom prst="rect">
            <a:avLst/>
          </a:prstGeom>
        </p:spPr>
      </p:pic>
      <p:sp>
        <p:nvSpPr>
          <p:cNvPr id="14" name="TextBox 13">
            <a:extLst>
              <a:ext uri="{FF2B5EF4-FFF2-40B4-BE49-F238E27FC236}">
                <a16:creationId xmlns:a16="http://schemas.microsoft.com/office/drawing/2014/main" id="{4C51554F-6A71-479E-A7C4-711C9DBC39C5}"/>
              </a:ext>
            </a:extLst>
          </p:cNvPr>
          <p:cNvSpPr txBox="1"/>
          <p:nvPr/>
        </p:nvSpPr>
        <p:spPr>
          <a:xfrm>
            <a:off x="1880392" y="4538492"/>
            <a:ext cx="8429625"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3. Finally, to calculate how many glasses of lemonade could be bought at a price of $1.30 per glass, divide the total budget by the price per glass:</a:t>
            </a:r>
          </a:p>
        </p:txBody>
      </p:sp>
      <p:pic>
        <p:nvPicPr>
          <p:cNvPr id="20" name="Picture 19" descr="$468 divided by $1.30 equals 360 glasses of lemonade">
            <a:extLst>
              <a:ext uri="{FF2B5EF4-FFF2-40B4-BE49-F238E27FC236}">
                <a16:creationId xmlns:a16="http://schemas.microsoft.com/office/drawing/2014/main" id="{945EC836-FCCE-B2E0-D462-892CD3B08A22}"/>
              </a:ext>
            </a:extLst>
          </p:cNvPr>
          <p:cNvPicPr>
            <a:picLocks noChangeAspect="1"/>
          </p:cNvPicPr>
          <p:nvPr/>
        </p:nvPicPr>
        <p:blipFill>
          <a:blip r:embed="rId5"/>
          <a:stretch>
            <a:fillRect/>
          </a:stretch>
        </p:blipFill>
        <p:spPr>
          <a:xfrm>
            <a:off x="4360833" y="5255933"/>
            <a:ext cx="3468737" cy="717670"/>
          </a:xfrm>
          <a:prstGeom prst="rect">
            <a:avLst/>
          </a:prstGeom>
        </p:spPr>
      </p:pic>
    </p:spTree>
    <p:extLst>
      <p:ext uri="{BB962C8B-B14F-4D97-AF65-F5344CB8AC3E}">
        <p14:creationId xmlns:p14="http://schemas.microsoft.com/office/powerpoint/2010/main" val="33585115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fdab59f7-c3a7-48e5-acd8-618ce834776e" xsi:nil="true"/>
    <lcf76f155ced4ddcb4097134ff3c332f xmlns="06d9c582-05c2-476b-83d2-72ab8b1380b2">
      <Terms xmlns="http://schemas.microsoft.com/office/infopath/2007/PartnerControls"/>
    </lcf76f155ced4ddcb4097134ff3c332f>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B327C35045E9A749BE72BEEA1A150D0C" ma:contentTypeVersion="12" ma:contentTypeDescription="Create a new document." ma:contentTypeScope="" ma:versionID="bba5ca8172f8fd72482d4b836006c6ac">
  <xsd:schema xmlns:xsd="http://www.w3.org/2001/XMLSchema" xmlns:xs="http://www.w3.org/2001/XMLSchema" xmlns:p="http://schemas.microsoft.com/office/2006/metadata/properties" xmlns:ns2="06d9c582-05c2-476b-83d2-72ab8b1380b2" xmlns:ns3="fdab59f7-c3a7-48e5-acd8-618ce834776e" targetNamespace="http://schemas.microsoft.com/office/2006/metadata/properties" ma:root="true" ma:fieldsID="ece3d55297cd2342a1e3baaeeaf598d6" ns2:_="" ns3:_="">
    <xsd:import namespace="06d9c582-05c2-476b-83d2-72ab8b1380b2"/>
    <xsd:import namespace="fdab59f7-c3a7-48e5-acd8-618ce834776e"/>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BillingMetadata"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6d9c582-05c2-476b-83d2-72ab8b1380b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BillingMetadata" ma:index="11" nillable="true" ma:displayName="MediaServiceBillingMetadata" ma:hidden="true" ma:internalName="MediaServiceBillingMetadata" ma:readOnly="true">
      <xsd:simpleType>
        <xsd:restriction base="dms:Note"/>
      </xsd:simpleType>
    </xsd:element>
    <xsd:element name="MediaServiceDateTaken" ma:index="12" nillable="true" ma:displayName="MediaServiceDateTaken" ma:descriptio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0d033b2a-f064-4877-9db0-61a81d710356"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fdab59f7-c3a7-48e5-acd8-618ce834776e"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5c102bf4-6fae-482a-8201-639cb6b5c521}" ma:internalName="TaxCatchAll" ma:showField="CatchAllData" ma:web="fdab59f7-c3a7-48e5-acd8-618ce834776e">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92EB608B-95D6-4CC9-8BE7-73B4CBFFA63C}">
  <ds:schemaRefs>
    <ds:schemaRef ds:uri="06d9c582-05c2-476b-83d2-72ab8b1380b2"/>
    <ds:schemaRef ds:uri="http://schemas.microsoft.com/office/infopath/2007/PartnerControls"/>
    <ds:schemaRef ds:uri="http://schemas.microsoft.com/office/2006/documentManagement/types"/>
    <ds:schemaRef ds:uri="http://purl.org/dc/terms/"/>
    <ds:schemaRef ds:uri="http://www.w3.org/XML/1998/namespace"/>
    <ds:schemaRef ds:uri="http://purl.org/dc/elements/1.1/"/>
    <ds:schemaRef ds:uri="http://schemas.microsoft.com/office/2006/metadata/properties"/>
    <ds:schemaRef ds:uri="http://schemas.openxmlformats.org/package/2006/metadata/core-properties"/>
    <ds:schemaRef ds:uri="fdab59f7-c3a7-48e5-acd8-618ce834776e"/>
    <ds:schemaRef ds:uri="http://purl.org/dc/dcmitype/"/>
  </ds:schemaRefs>
</ds:datastoreItem>
</file>

<file path=customXml/itemProps2.xml><?xml version="1.0" encoding="utf-8"?>
<ds:datastoreItem xmlns:ds="http://schemas.openxmlformats.org/officeDocument/2006/customXml" ds:itemID="{D0FA0658-255E-4B74-AE4C-52DFE052A21B}">
  <ds:schemaRefs>
    <ds:schemaRef ds:uri="http://schemas.microsoft.com/sharepoint/v3/contenttype/forms"/>
  </ds:schemaRefs>
</ds:datastoreItem>
</file>

<file path=customXml/itemProps3.xml><?xml version="1.0" encoding="utf-8"?>
<ds:datastoreItem xmlns:ds="http://schemas.openxmlformats.org/officeDocument/2006/customXml" ds:itemID="{3B7C2409-FC87-4C1D-80A3-2F4127A2DA3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6d9c582-05c2-476b-83d2-72ab8b1380b2"/>
    <ds:schemaRef ds:uri="fdab59f7-c3a7-48e5-acd8-618ce834776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1506</TotalTime>
  <Words>2028</Words>
  <Application>Microsoft Office PowerPoint</Application>
  <PresentationFormat>Widescreen</PresentationFormat>
  <Paragraphs>121</Paragraphs>
  <Slides>17</Slides>
  <Notes>15</Notes>
  <HiddenSlides>0</HiddenSlides>
  <MMClips>0</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17</vt:i4>
      </vt:variant>
    </vt:vector>
  </HeadingPairs>
  <TitlesOfParts>
    <vt:vector size="25" baseType="lpstr">
      <vt:lpstr>Arial</vt:lpstr>
      <vt:lpstr>Calibri</vt:lpstr>
      <vt:lpstr>Calibri Light</vt:lpstr>
      <vt:lpstr>Century Gothic</vt:lpstr>
      <vt:lpstr>Open Sans</vt:lpstr>
      <vt:lpstr>Times New Roman</vt:lpstr>
      <vt:lpstr>Office Theme</vt:lpstr>
      <vt:lpstr>1_Office Theme</vt:lpstr>
      <vt:lpstr>How Individuals Make Choices Based on Their Budget Constraint</vt:lpstr>
      <vt:lpstr>Choice in a World of Scarcity1</vt:lpstr>
      <vt:lpstr>Choice in a World of Scarcity2</vt:lpstr>
      <vt:lpstr>How Do Individuals Make Decisions?</vt:lpstr>
      <vt:lpstr>Axis Values</vt:lpstr>
      <vt:lpstr>Budget Constraint: Burgers vs. Bus Tickets</vt:lpstr>
      <vt:lpstr>Slope of the Budget Constraint</vt:lpstr>
      <vt:lpstr>On Your Own1</vt:lpstr>
      <vt:lpstr>On Your Own2</vt:lpstr>
      <vt:lpstr>Opportunity Cost</vt:lpstr>
      <vt:lpstr>Real-World Discussion</vt:lpstr>
      <vt:lpstr>Marginal Decision-Making and Diminishing Marginal Utility</vt:lpstr>
      <vt:lpstr>Utility</vt:lpstr>
      <vt:lpstr>Diminishing Marginal Utility</vt:lpstr>
      <vt:lpstr>Sunk Costs</vt:lpstr>
      <vt:lpstr>Summary</vt:lpstr>
      <vt:lpstr>HAWKES LEARNING</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Principles of Macroeconomics, 2nd Edition</dc:title>
  <dc:creator>Hawkes Learning</dc:creator>
  <cp:lastModifiedBy>Caitlin Coleman</cp:lastModifiedBy>
  <cp:revision>103</cp:revision>
  <dcterms:created xsi:type="dcterms:W3CDTF">2017-06-16T13:06:21Z</dcterms:created>
  <dcterms:modified xsi:type="dcterms:W3CDTF">2026-02-04T14:52:11Z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0x010100B327C35045E9A749BE72BEEA1A150D0C</vt:lpwstr>
  </property>
  <property fmtid="{D5CDD505-2E9C-101B-9397-08002B2CF9AE}" pid="3" name="Order">
    <vt:r8>100</vt:r8>
  </property>
  <property fmtid="{D5CDD505-2E9C-101B-9397-08002B2CF9AE}" pid="4" name="MediaServiceImageTags">
    <vt:lpwstr/>
  </property>
</Properties>
</file>