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2"/>
  </p:notesMasterIdLst>
  <p:sldIdLst>
    <p:sldId id="401" r:id="rId6"/>
    <p:sldId id="402" r:id="rId7"/>
    <p:sldId id="403" r:id="rId8"/>
    <p:sldId id="258" r:id="rId9"/>
    <p:sldId id="287" r:id="rId10"/>
    <p:sldId id="259" r:id="rId11"/>
    <p:sldId id="280" r:id="rId12"/>
    <p:sldId id="281" r:id="rId13"/>
    <p:sldId id="260" r:id="rId14"/>
    <p:sldId id="404" r:id="rId15"/>
    <p:sldId id="283" r:id="rId16"/>
    <p:sldId id="405" r:id="rId17"/>
    <p:sldId id="406" r:id="rId18"/>
    <p:sldId id="369" r:id="rId19"/>
    <p:sldId id="286" r:id="rId20"/>
    <p:sldId id="27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204E4D-85ED-458F-883F-101D15951E44}" v="3" dt="2026-02-04T14:53:07.9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416" autoAdjust="0"/>
  </p:normalViewPr>
  <p:slideViewPr>
    <p:cSldViewPr snapToGrid="0">
      <p:cViewPr varScale="1">
        <p:scale>
          <a:sx n="90" d="100"/>
          <a:sy n="90" d="100"/>
        </p:scale>
        <p:origin x="130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0541"/>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490585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llocative efficiency refers to a point on the PPF that represents the combination that society most desires.">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descr="Only one point on the PPF can represent a point where producers supply the exact quantity of goods that consumers demand.">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pic>
        <p:nvPicPr>
          <p:cNvPr id="8" name="Picture 7" descr="A new version of the production possibilities frontier for a tradeoff between health care and education. Only one point on the PPF displays allocative efficiency (indicates Point C).">
            <a:extLst>
              <a:ext uri="{FF2B5EF4-FFF2-40B4-BE49-F238E27FC236}">
                <a16:creationId xmlns:a16="http://schemas.microsoft.com/office/drawing/2014/main" id="{811EF8F0-92E6-E66C-3FFD-63AFFCCEE826}"/>
              </a:ext>
            </a:extLst>
          </p:cNvPr>
          <p:cNvPicPr>
            <a:picLocks noChangeAspect="1"/>
          </p:cNvPicPr>
          <p:nvPr/>
        </p:nvPicPr>
        <p:blipFill>
          <a:blip r:embed="rId3"/>
          <a:stretch>
            <a:fillRect/>
          </a:stretch>
        </p:blipFill>
        <p:spPr>
          <a:xfrm>
            <a:off x="6096000" y="1383373"/>
            <a:ext cx="5449824" cy="4982697"/>
          </a:xfrm>
          <a:prstGeom prst="rect">
            <a:avLst/>
          </a:prstGeom>
        </p:spPr>
      </p:pic>
    </p:spTree>
    <p:extLst>
      <p:ext uri="{BB962C8B-B14F-4D97-AF65-F5344CB8AC3E}">
        <p14:creationId xmlns:p14="http://schemas.microsoft.com/office/powerpoint/2010/main" val="1372432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do not need to produce every single good they consume.">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descr="Often, how much of a good a country produces depends on how expensive it is to produce it versus buying it from a different country.">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descr="Countries have different opportunity costs of producing a specific good, either because of climate, geography, technology, or skills.">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descr="When a country can produce a good at a lower opportunity cost than another country, it has a comparative advantage in that good.">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pic>
        <p:nvPicPr>
          <p:cNvPr id="5" name="Picture 4" descr="Two PPFs, one for Brazil and one for the U.S., that show the tradeoff between sugar cane and wheat. The PPF for Brazil shows a comparative advantage in sugar cane, and the PPF for the U.S. shows a comparative advantage in wheat.">
            <a:extLst>
              <a:ext uri="{FF2B5EF4-FFF2-40B4-BE49-F238E27FC236}">
                <a16:creationId xmlns:a16="http://schemas.microsoft.com/office/drawing/2014/main" id="{CC5FD442-523A-F2C8-9457-B91F23445631}"/>
              </a:ext>
            </a:extLst>
          </p:cNvPr>
          <p:cNvPicPr>
            <a:picLocks noChangeAspect="1"/>
          </p:cNvPicPr>
          <p:nvPr/>
        </p:nvPicPr>
        <p:blipFill>
          <a:blip r:embed="rId3"/>
          <a:stretch>
            <a:fillRect/>
          </a:stretch>
        </p:blipFill>
        <p:spPr>
          <a:xfrm>
            <a:off x="1881188" y="2385860"/>
            <a:ext cx="9144000" cy="4034117"/>
          </a:xfrm>
          <a:prstGeom prst="rect">
            <a:avLst/>
          </a:prstGeom>
        </p:spPr>
      </p:pic>
    </p:spTree>
    <p:extLst>
      <p:ext uri="{BB962C8B-B14F-4D97-AF65-F5344CB8AC3E}">
        <p14:creationId xmlns:p14="http://schemas.microsoft.com/office/powerpoint/2010/main" val="2674135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following figure,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descr="A PPF that uses specific values to demonstrate the tradeoff between health care and education. Point A is 0,100. Point B is 10,90. Point C is 20,75.">
            <a:extLst>
              <a:ext uri="{FF2B5EF4-FFF2-40B4-BE49-F238E27FC236}">
                <a16:creationId xmlns:a16="http://schemas.microsoft.com/office/drawing/2014/main" id="{47462F0C-D12B-8528-0E4A-4CAFF0314186}"/>
              </a:ext>
            </a:extLst>
          </p:cNvPr>
          <p:cNvPicPr>
            <a:picLocks noChangeAspect="1"/>
          </p:cNvPicPr>
          <p:nvPr/>
        </p:nvPicPr>
        <p:blipFill>
          <a:blip r:embed="rId3"/>
          <a:stretch>
            <a:fillRect/>
          </a:stretch>
        </p:blipFill>
        <p:spPr>
          <a:xfrm>
            <a:off x="2919111" y="2473201"/>
            <a:ext cx="6353778" cy="4046354"/>
          </a:xfrm>
          <a:prstGeom prst="rect">
            <a:avLst/>
          </a:prstGeom>
        </p:spPr>
      </p:pic>
    </p:spTree>
    <p:extLst>
      <p:ext uri="{BB962C8B-B14F-4D97-AF65-F5344CB8AC3E}">
        <p14:creationId xmlns:p14="http://schemas.microsoft.com/office/powerpoint/2010/main" val="40300311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pic>
        <p:nvPicPr>
          <p:cNvPr id="4" name="Picture 3" descr="A PPF that uses specific values to demonstrate the tradeoff between health care and education.">
            <a:extLst>
              <a:ext uri="{FF2B5EF4-FFF2-40B4-BE49-F238E27FC236}">
                <a16:creationId xmlns:a16="http://schemas.microsoft.com/office/drawing/2014/main" id="{0805C5C8-D4EF-F9A6-C892-A4124D7F641B}"/>
              </a:ext>
            </a:extLst>
          </p:cNvPr>
          <p:cNvPicPr>
            <a:picLocks noChangeAspect="1"/>
          </p:cNvPicPr>
          <p:nvPr/>
        </p:nvPicPr>
        <p:blipFill>
          <a:blip r:embed="rId3"/>
          <a:stretch>
            <a:fillRect/>
          </a:stretch>
        </p:blipFill>
        <p:spPr>
          <a:xfrm>
            <a:off x="3161338" y="2639647"/>
            <a:ext cx="5869323" cy="3879908"/>
          </a:xfrm>
          <a:prstGeom prst="rect">
            <a:avLst/>
          </a:prstGeom>
        </p:spPr>
      </p:pic>
    </p:spTree>
    <p:extLst>
      <p:ext uri="{BB962C8B-B14F-4D97-AF65-F5344CB8AC3E}">
        <p14:creationId xmlns:p14="http://schemas.microsoft.com/office/powerpoint/2010/main" val="3723736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How does a society decide to allocate its resources? Consider a scenario where society is forced to decide how many resources it will put toward health care (a) and education (b).">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spTree>
    <p:extLst>
      <p:ext uri="{BB962C8B-B14F-4D97-AF65-F5344CB8AC3E}">
        <p14:creationId xmlns:p14="http://schemas.microsoft.com/office/powerpoint/2010/main" val="3805536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ike individuals, society is unable to fulfill its unlimited wants with the limited resources that are available.">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descr="There are more similarities than differences between the constraints that both individuals and society face.">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descr="Resources like labor, land, capital, and raw materials are not infinite, limiting the quantity of goods and services a society can produce.">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pic>
        <p:nvPicPr>
          <p:cNvPr id="11" name="Graphic 10">
            <a:extLst>
              <a:ext uri="{FF2B5EF4-FFF2-40B4-BE49-F238E27FC236}">
                <a16:creationId xmlns:a16="http://schemas.microsoft.com/office/drawing/2014/main" id="{919A5E49-D269-47D2-AA9F-AC4B2B1A42F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a:extLst>
              <a:ext uri="{FF2B5EF4-FFF2-40B4-BE49-F238E27FC236}">
                <a16:creationId xmlns:a16="http://schemas.microsoft.com/office/drawing/2014/main" id="{64BE6478-C5AB-4E9F-A05B-E5E3E6F6C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a:extLst>
              <a:ext uri="{FF2B5EF4-FFF2-40B4-BE49-F238E27FC236}">
                <a16:creationId xmlns:a16="http://schemas.microsoft.com/office/drawing/2014/main" id="{DE60B7EE-2D4D-4AA5-85B5-B098D756034A}"/>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spTree>
    <p:extLst>
      <p:ext uri="{BB962C8B-B14F-4D97-AF65-F5344CB8AC3E}">
        <p14:creationId xmlns:p14="http://schemas.microsoft.com/office/powerpoint/2010/main" val="3082642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duction possibilities frontier is a diagram that shows the combinations of two products that an economy can produce given the resources it has available.">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grpSp>
        <p:nvGrpSpPr>
          <p:cNvPr id="23" name="Group 22" descr="This production possibilities frontier shows a tradeoff between devoting social resources to either health care or education and all possible combinations of the two.">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pic>
        <p:nvPicPr>
          <p:cNvPr id="4" name="Picture 3" descr="The production possibilities frontier for a tradeoff between health care and education.">
            <a:extLst>
              <a:ext uri="{FF2B5EF4-FFF2-40B4-BE49-F238E27FC236}">
                <a16:creationId xmlns:a16="http://schemas.microsoft.com/office/drawing/2014/main" id="{D5B51FE7-6CD8-EF9D-04E4-570AD039E658}"/>
              </a:ext>
            </a:extLst>
          </p:cNvPr>
          <p:cNvPicPr>
            <a:picLocks noChangeAspect="1"/>
          </p:cNvPicPr>
          <p:nvPr/>
        </p:nvPicPr>
        <p:blipFill>
          <a:blip r:embed="rId3"/>
          <a:stretch>
            <a:fillRect/>
          </a:stretch>
        </p:blipFill>
        <p:spPr>
          <a:xfrm>
            <a:off x="6201759" y="1478836"/>
            <a:ext cx="4934639" cy="4410691"/>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production possibilities frontier for a tradeoff between health care and education. All social resources are allocated to health care is indicated by Point A, which is where the PPF meets the y-axis. All social resources are allocated to education is indicated by Point F, which is where the PPF meets the x-axis.">
            <a:extLst>
              <a:ext uri="{FF2B5EF4-FFF2-40B4-BE49-F238E27FC236}">
                <a16:creationId xmlns:a16="http://schemas.microsoft.com/office/drawing/2014/main" id="{489A9595-133A-1167-BCB5-FA8231920127}"/>
              </a:ext>
            </a:extLst>
          </p:cNvPr>
          <p:cNvPicPr>
            <a:picLocks noChangeAspect="1"/>
          </p:cNvPicPr>
          <p:nvPr/>
        </p:nvPicPr>
        <p:blipFill>
          <a:blip r:embed="rId3"/>
          <a:stretch>
            <a:fillRect/>
          </a:stretch>
        </p:blipFill>
        <p:spPr>
          <a:xfrm>
            <a:off x="2352152" y="1648709"/>
            <a:ext cx="7487695" cy="4772691"/>
          </a:xfrm>
          <a:prstGeom prst="rect">
            <a:avLst/>
          </a:prstGeom>
        </p:spPr>
      </p:pic>
    </p:spTree>
    <p:extLst>
      <p:ext uri="{BB962C8B-B14F-4D97-AF65-F5344CB8AC3E}">
        <p14:creationId xmlns:p14="http://schemas.microsoft.com/office/powerpoint/2010/main" val="3424093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While the consumption budget constraint is based on the relative prices of two goods and, therefore, a straight line, the production possibilities frontier is a curved line.">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grpSp>
        <p:nvGrpSpPr>
          <p:cNvPr id="2" name="Group 1" descr="Moving from Point A to Point B produces more gains to education than losses to health care due to the law of diminishing returns.">
            <a:extLst>
              <a:ext uri="{FF2B5EF4-FFF2-40B4-BE49-F238E27FC236}">
                <a16:creationId xmlns:a16="http://schemas.microsoft.com/office/drawing/2014/main" id="{BBA3D873-84C9-7F91-4094-9ED00A2ABAC3}"/>
              </a:ext>
            </a:extLst>
          </p:cNvPr>
          <p:cNvGrpSpPr/>
          <p:nvPr/>
        </p:nvGrpSpPr>
        <p:grpSpPr>
          <a:xfrm>
            <a:off x="1881187" y="3799831"/>
            <a:ext cx="4029079" cy="2005113"/>
            <a:chOff x="1881187" y="3799831"/>
            <a:chExt cx="4029079" cy="2005113"/>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grp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13D8E1A7-8049-0DF8-FC0C-F9DFBD34BE02}"/>
              </a:ext>
            </a:extLst>
          </p:cNvPr>
          <p:cNvPicPr>
            <a:picLocks noChangeAspect="1"/>
          </p:cNvPicPr>
          <p:nvPr/>
        </p:nvPicPr>
        <p:blipFill>
          <a:blip r:embed="rId3"/>
          <a:stretch>
            <a:fillRect/>
          </a:stretch>
        </p:blipFill>
        <p:spPr>
          <a:xfrm>
            <a:off x="6499810" y="1576642"/>
            <a:ext cx="4848902" cy="4401164"/>
          </a:xfrm>
          <a:prstGeom prst="rect">
            <a:avLst/>
          </a:prstGeom>
        </p:spPr>
      </p:pic>
    </p:spTree>
    <p:extLst>
      <p:ext uri="{BB962C8B-B14F-4D97-AF65-F5344CB8AC3E}">
        <p14:creationId xmlns:p14="http://schemas.microsoft.com/office/powerpoint/2010/main" val="1243765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iverting some resources away from A to B causes little reduction in health because the last few dollars going into health care services are not producing much additional gain in health.">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grpSp>
        <p:nvGrpSpPr>
          <p:cNvPr id="2" name="Group 1" descr="Putting those marginal dollars into education, which is completely without resources at Point A, can produce relatively large gains.">
            <a:extLst>
              <a:ext uri="{FF2B5EF4-FFF2-40B4-BE49-F238E27FC236}">
                <a16:creationId xmlns:a16="http://schemas.microsoft.com/office/drawing/2014/main" id="{CE51D852-3DA7-6D5C-0AA5-A361779625B4}"/>
              </a:ext>
            </a:extLst>
          </p:cNvPr>
          <p:cNvGrpSpPr/>
          <p:nvPr/>
        </p:nvGrpSpPr>
        <p:grpSpPr>
          <a:xfrm>
            <a:off x="1881187" y="3799831"/>
            <a:ext cx="4029079" cy="2005113"/>
            <a:chOff x="1881187" y="3799831"/>
            <a:chExt cx="4029079" cy="2005113"/>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grpSp>
      <p:pic>
        <p:nvPicPr>
          <p:cNvPr id="5" name="Picture 4" descr="A graph that shows movement from Point A to Point B which indicates a small drop in health care and a large gain in education.">
            <a:extLst>
              <a:ext uri="{FF2B5EF4-FFF2-40B4-BE49-F238E27FC236}">
                <a16:creationId xmlns:a16="http://schemas.microsoft.com/office/drawing/2014/main" id="{DFE8DB02-9C79-F6BF-C446-8F2082F78FDC}"/>
              </a:ext>
            </a:extLst>
          </p:cNvPr>
          <p:cNvPicPr>
            <a:picLocks noChangeAspect="1"/>
          </p:cNvPicPr>
          <p:nvPr/>
        </p:nvPicPr>
        <p:blipFill>
          <a:blip r:embed="rId3"/>
          <a:stretch>
            <a:fillRect/>
          </a:stretch>
        </p:blipFill>
        <p:spPr>
          <a:xfrm>
            <a:off x="6196112" y="1347146"/>
            <a:ext cx="5361851" cy="4717985"/>
          </a:xfrm>
          <a:prstGeom prst="rect">
            <a:avLst/>
          </a:prstGeom>
        </p:spPr>
      </p:pic>
    </p:spTree>
    <p:extLst>
      <p:ext uri="{BB962C8B-B14F-4D97-AF65-F5344CB8AC3E}">
        <p14:creationId xmlns:p14="http://schemas.microsoft.com/office/powerpoint/2010/main" val="151381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fficiency refers to lack of waste.">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descr="An efficient machine operates at low cost because it is not wasting energy or materials.">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descr="The production possibilities curve illustrates two kinds of efficiency: productive efficiency and allocative efficiency.">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a:extLst>
              <a:ext uri="{FF2B5EF4-FFF2-40B4-BE49-F238E27FC236}">
                <a16:creationId xmlns:a16="http://schemas.microsoft.com/office/drawing/2014/main" id="{BF3520EC-8CAE-1145-9DEE-66B4FF8C2D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13311" y="4444063"/>
            <a:ext cx="1914792" cy="1905266"/>
          </a:xfrm>
          <a:prstGeom prst="rect">
            <a:avLst/>
          </a:prstGeom>
        </p:spPr>
      </p:pic>
    </p:spTree>
    <p:extLst>
      <p:ext uri="{BB962C8B-B14F-4D97-AF65-F5344CB8AC3E}">
        <p14:creationId xmlns:p14="http://schemas.microsoft.com/office/powerpoint/2010/main" val="1032137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Productive efficiency means it is impossible to produce more of one good without decreasing the output of another good.">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descr="All points along the PPF display productive efficiency, but points outside of the PPF, like point R, do not.">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pic>
        <p:nvPicPr>
          <p:cNvPr id="5" name="Picture 4" descr="A new version of the production possibilities frontier for a tradeoff between health care and education. Any point along the PPF displays productive efficiency.">
            <a:extLst>
              <a:ext uri="{FF2B5EF4-FFF2-40B4-BE49-F238E27FC236}">
                <a16:creationId xmlns:a16="http://schemas.microsoft.com/office/drawing/2014/main" id="{A95F3D23-6679-DDB1-C502-BDBFC4D2DB60}"/>
              </a:ext>
            </a:extLst>
          </p:cNvPr>
          <p:cNvPicPr>
            <a:picLocks noChangeAspect="1"/>
          </p:cNvPicPr>
          <p:nvPr/>
        </p:nvPicPr>
        <p:blipFill>
          <a:blip r:embed="rId3"/>
          <a:stretch>
            <a:fillRect/>
          </a:stretch>
        </p:blipFill>
        <p:spPr>
          <a:xfrm>
            <a:off x="6096000" y="1383374"/>
            <a:ext cx="5199479" cy="4907617"/>
          </a:xfrm>
          <a:prstGeom prst="rect">
            <a:avLst/>
          </a:prstGeom>
        </p:spPr>
      </p:pic>
    </p:spTree>
    <p:extLst>
      <p:ext uri="{BB962C8B-B14F-4D97-AF65-F5344CB8AC3E}">
        <p14:creationId xmlns:p14="http://schemas.microsoft.com/office/powerpoint/2010/main" val="33456141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3B8AA0-39FF-4966-9544-3A8FAB5169EA}">
  <ds:schemaRefs>
    <ds:schemaRef ds:uri="fdab59f7-c3a7-48e5-acd8-618ce834776e"/>
    <ds:schemaRef ds:uri="http://purl.org/dc/dcmitype/"/>
    <ds:schemaRef ds:uri="http://schemas.openxmlformats.org/package/2006/metadata/core-properties"/>
    <ds:schemaRef ds:uri="06d9c582-05c2-476b-83d2-72ab8b1380b2"/>
    <ds:schemaRef ds:uri="http://www.w3.org/XML/1998/namespace"/>
    <ds:schemaRef ds:uri="http://schemas.microsoft.com/office/2006/documentManagement/types"/>
    <ds:schemaRef ds:uri="http://purl.org/dc/elements/1.1/"/>
    <ds:schemaRef ds:uri="http://purl.org/dc/term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F9CA1D6-D837-4259-8731-E56EC9D47A4C}">
  <ds:schemaRefs>
    <ds:schemaRef ds:uri="http://schemas.microsoft.com/sharepoint/v3/contenttype/forms"/>
  </ds:schemaRefs>
</ds:datastoreItem>
</file>

<file path=customXml/itemProps3.xml><?xml version="1.0" encoding="utf-8"?>
<ds:datastoreItem xmlns:ds="http://schemas.openxmlformats.org/officeDocument/2006/customXml" ds:itemID="{5EA04F11-9F02-4DED-B1D6-3548C5AFBD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704</TotalTime>
  <Words>1919</Words>
  <Application>Microsoft Office PowerPoint</Application>
  <PresentationFormat>Widescreen</PresentationFormat>
  <Paragraphs>84</Paragraphs>
  <Slides>16</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Calibri Light</vt:lpstr>
      <vt:lpstr>Century Gothic</vt:lpstr>
      <vt:lpstr>Roboto Condensed</vt:lpstr>
      <vt:lpstr>Office Theme</vt:lpstr>
      <vt:lpstr>1_Office Theme</vt:lpstr>
      <vt:lpstr>The Production Possibilities Frontier and Social Choices</vt:lpstr>
      <vt:lpstr>Social Choice</vt:lpstr>
      <vt:lpstr>Social Choices</vt:lpstr>
      <vt:lpstr>Production Possibilities Frontier</vt:lpstr>
      <vt:lpstr>Points on Axis</vt:lpstr>
      <vt:lpstr>Why Is a PPF curved?</vt:lpstr>
      <vt:lpstr>Law of Diminishing Returns</vt:lpstr>
      <vt:lpstr>Efficiency</vt:lpstr>
      <vt:lpstr>Productive Efficiency</vt:lpstr>
      <vt:lpstr>Allocative Efficiency</vt:lpstr>
      <vt:lpstr>What Should a Country Produce?</vt:lpstr>
      <vt:lpstr>The PPF and Comparative Advantage</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65</cp:revision>
  <dcterms:created xsi:type="dcterms:W3CDTF">2017-06-16T13:06:21Z</dcterms:created>
  <dcterms:modified xsi:type="dcterms:W3CDTF">2026-02-04T14:53:17Z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