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52"/>
  </p:notesMasterIdLst>
  <p:sldIdLst>
    <p:sldId id="256" r:id="rId6"/>
    <p:sldId id="367" r:id="rId7"/>
    <p:sldId id="257" r:id="rId8"/>
    <p:sldId id="289" r:id="rId9"/>
    <p:sldId id="299" r:id="rId10"/>
    <p:sldId id="290" r:id="rId11"/>
    <p:sldId id="291" r:id="rId12"/>
    <p:sldId id="365" r:id="rId13"/>
    <p:sldId id="366" r:id="rId14"/>
    <p:sldId id="293" r:id="rId15"/>
    <p:sldId id="368" r:id="rId16"/>
    <p:sldId id="294" r:id="rId17"/>
    <p:sldId id="295" r:id="rId18"/>
    <p:sldId id="296" r:id="rId19"/>
    <p:sldId id="297" r:id="rId20"/>
    <p:sldId id="364" r:id="rId21"/>
    <p:sldId id="386" r:id="rId22"/>
    <p:sldId id="387" r:id="rId23"/>
    <p:sldId id="388" r:id="rId24"/>
    <p:sldId id="258" r:id="rId25"/>
    <p:sldId id="287" r:id="rId26"/>
    <p:sldId id="259" r:id="rId27"/>
    <p:sldId id="280" r:id="rId28"/>
    <p:sldId id="281" r:id="rId29"/>
    <p:sldId id="260" r:id="rId30"/>
    <p:sldId id="389" r:id="rId31"/>
    <p:sldId id="283" r:id="rId32"/>
    <p:sldId id="390" r:id="rId33"/>
    <p:sldId id="391" r:id="rId34"/>
    <p:sldId id="369" r:id="rId35"/>
    <p:sldId id="286" r:id="rId36"/>
    <p:sldId id="375" r:id="rId37"/>
    <p:sldId id="376" r:id="rId38"/>
    <p:sldId id="377" r:id="rId39"/>
    <p:sldId id="378" r:id="rId40"/>
    <p:sldId id="379" r:id="rId41"/>
    <p:sldId id="302" r:id="rId42"/>
    <p:sldId id="380" r:id="rId43"/>
    <p:sldId id="381" r:id="rId44"/>
    <p:sldId id="382" r:id="rId45"/>
    <p:sldId id="298" r:id="rId46"/>
    <p:sldId id="383" r:id="rId47"/>
    <p:sldId id="300" r:id="rId48"/>
    <p:sldId id="384" r:id="rId49"/>
    <p:sldId id="385" r:id="rId50"/>
    <p:sldId id="27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0BEA61-2C6A-4B76-89E6-79AC2EB014AD}" v="3" dt="2026-02-04T14:50:55.1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portunity cost is often expressed as the price of something, but price may not always accurately capture the true opportunity co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descr="Opportunity cost includes all lost opportunity to do or consume something el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4" name="Group 23" descr="Opportunity cost encompasses many things, including monetary cost, time lost, and experiences that one could have had.">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grpSp>
        <p:nvGrpSpPr>
          <p:cNvPr id="21" name="Group 20" descr="For example, attending college includes not only tuition costs, but also the foregone opportunity to do something else, like work a paying job.">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pic>
        <p:nvPicPr>
          <p:cNvPr id="4" name="Graphic 3">
            <a:extLst>
              <a:ext uri="{FF2B5EF4-FFF2-40B4-BE49-F238E27FC236}">
                <a16:creationId xmlns:a16="http://schemas.microsoft.com/office/drawing/2014/main" id="{31669E36-A715-4635-900F-9371BCDE69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a:extLst>
              <a:ext uri="{FF2B5EF4-FFF2-40B4-BE49-F238E27FC236}">
                <a16:creationId xmlns:a16="http://schemas.microsoft.com/office/drawing/2014/main" id="{1ADD5099-0692-44C9-80AF-09DEDF8A0DF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8BC91FD7-A949-84E7-1EC8-2BCFD467668A}"/>
              </a:ext>
            </a:extLst>
          </p:cNvPr>
          <p:cNvPicPr>
            <a:picLocks noChangeAspect="1"/>
          </p:cNvPicPr>
          <p:nvPr/>
        </p:nvPicPr>
        <p:blipFill>
          <a:blip r:embed="rId3"/>
          <a:stretch>
            <a:fillRect/>
          </a:stretch>
        </p:blipFill>
        <p:spPr>
          <a:xfrm>
            <a:off x="896079" y="1909560"/>
            <a:ext cx="4686954" cy="3810532"/>
          </a:xfrm>
          <a:prstGeom prst="rect">
            <a:avLst/>
          </a:prstGeom>
        </p:spPr>
      </p:pic>
      <p:grpSp>
        <p:nvGrpSpPr>
          <p:cNvPr id="27" name="Group 26" descr="Utility refers to the satisfaction that a good or service provides.&#10;&#10;The law of diminishing marginal utility states that as a person receives more of a good, the additional utility from each additional unit of the good declines.">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diminishing marginal utility: The 1st piece of pizza is accompanied by &quot;This pizza is GREAT!&quot; and a smiley face. The 2nd piece of pizza is accompanied by &quot;This pizza is good!&quot; and a less smiley face. Many pieces of pizza later is accompanied by &quot;I don't want anymore.&quot; and a neutral face.">
            <a:extLst>
              <a:ext uri="{FF2B5EF4-FFF2-40B4-BE49-F238E27FC236}">
                <a16:creationId xmlns:a16="http://schemas.microsoft.com/office/drawing/2014/main" id="{D7DEB85F-DF36-24AC-848B-E557F199B3ED}"/>
              </a:ext>
            </a:extLst>
          </p:cNvPr>
          <p:cNvPicPr>
            <a:picLocks noChangeAspect="1"/>
          </p:cNvPicPr>
          <p:nvPr/>
        </p:nvPicPr>
        <p:blipFill>
          <a:blip r:embed="rId3"/>
          <a:stretch>
            <a:fillRect/>
          </a:stretch>
        </p:blipFill>
        <p:spPr>
          <a:xfrm>
            <a:off x="1342361" y="1985085"/>
            <a:ext cx="9507277" cy="3057952"/>
          </a:xfrm>
          <a:prstGeom prst="rect">
            <a:avLst/>
          </a:prstGeom>
        </p:spPr>
      </p:pic>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unk costs are costs that were incurred in the past that cannot be recovered.">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descr="Dealing with failing sunk costs can be frustrating, as people and firms often don’t wish to admit an error in judgement.">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15" name="Group 14" descr="Firms may find it hard to give up on a new product that is doing poorly because they spent so much money in creating the product.">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grpSp>
        <p:nvGrpSpPr>
          <p:cNvPr id="22" name="Group 21" descr="The lesson of sunk costs is to ignore them and make decisions based on what may happen in the future.">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pic>
        <p:nvPicPr>
          <p:cNvPr id="4" name="Graphic 3">
            <a:extLst>
              <a:ext uri="{FF2B5EF4-FFF2-40B4-BE49-F238E27FC236}">
                <a16:creationId xmlns:a16="http://schemas.microsoft.com/office/drawing/2014/main" id="{7C306C6E-BDFF-4346-AEB9-2C5C90702A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a:extLst>
              <a:ext uri="{FF2B5EF4-FFF2-40B4-BE49-F238E27FC236}">
                <a16:creationId xmlns:a16="http://schemas.microsoft.com/office/drawing/2014/main" id="{14DFE7A9-DCAC-4B26-887A-0C354B1808D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0541"/>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How does a society decide to allocate its resources? Consider a scenario where society is forced to decide how many resources it will put toward health care (a) and education (b).">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ike individuals, society is unable to fulfill its unlimited wants with the limited resources that are available.">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descr="There are more similarities than differences between the constraints that both individuals and society face.">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descr="Resources like labor, land, capital, and raw materials are not infinite, limiting the quantity of goods and services a society can produce.">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pic>
        <p:nvPicPr>
          <p:cNvPr id="11" name="Graphic 10">
            <a:extLst>
              <a:ext uri="{FF2B5EF4-FFF2-40B4-BE49-F238E27FC236}">
                <a16:creationId xmlns:a16="http://schemas.microsoft.com/office/drawing/2014/main" id="{919A5E49-D269-47D2-AA9F-AC4B2B1A42F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a:extLst>
              <a:ext uri="{FF2B5EF4-FFF2-40B4-BE49-F238E27FC236}">
                <a16:creationId xmlns:a16="http://schemas.microsoft.com/office/drawing/2014/main" id="{64BE6478-C5AB-4E9F-A05B-E5E3E6F6C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a:extLst>
              <a:ext uri="{FF2B5EF4-FFF2-40B4-BE49-F238E27FC236}">
                <a16:creationId xmlns:a16="http://schemas.microsoft.com/office/drawing/2014/main" id="{DE60B7EE-2D4D-4AA5-85B5-B098D756034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descr="Economics is ultimately concerned with how individuals and society choose to allocate resources. Why is it that not everyone can have everything they want or need?">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duction possibilities frontier is a diagram that shows the combinations of two products that an economy can produce given the resources it has available.">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grpSp>
        <p:nvGrpSpPr>
          <p:cNvPr id="23" name="Group 22" descr="This production possibilities frontier shows a tradeoff between devoting social resources to either health care or education and all possible combinations of the two.">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pic>
        <p:nvPicPr>
          <p:cNvPr id="4" name="Picture 3" descr="The production possibilities frontier for a tradeoff between health care and education.">
            <a:extLst>
              <a:ext uri="{FF2B5EF4-FFF2-40B4-BE49-F238E27FC236}">
                <a16:creationId xmlns:a16="http://schemas.microsoft.com/office/drawing/2014/main" id="{D5B51FE7-6CD8-EF9D-04E4-570AD039E658}"/>
              </a:ext>
            </a:extLst>
          </p:cNvPr>
          <p:cNvPicPr>
            <a:picLocks noChangeAspect="1"/>
          </p:cNvPicPr>
          <p:nvPr/>
        </p:nvPicPr>
        <p:blipFill>
          <a:blip r:embed="rId3"/>
          <a:stretch>
            <a:fillRect/>
          </a:stretch>
        </p:blipFill>
        <p:spPr>
          <a:xfrm>
            <a:off x="6201759" y="1478836"/>
            <a:ext cx="4934639" cy="4410691"/>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production possibilities frontier for a tradeoff between health care and education. All social resources are allocated to health care is indicated by Point A, which is where the PPF meets the y-axis. All social resources are allocated to education is indicated by Point F, which is where the PPF meets the x-axis.">
            <a:extLst>
              <a:ext uri="{FF2B5EF4-FFF2-40B4-BE49-F238E27FC236}">
                <a16:creationId xmlns:a16="http://schemas.microsoft.com/office/drawing/2014/main" id="{489A9595-133A-1167-BCB5-FA8231920127}"/>
              </a:ext>
            </a:extLst>
          </p:cNvPr>
          <p:cNvPicPr>
            <a:picLocks noChangeAspect="1"/>
          </p:cNvPicPr>
          <p:nvPr/>
        </p:nvPicPr>
        <p:blipFill>
          <a:blip r:embed="rId3"/>
          <a:stretch>
            <a:fillRect/>
          </a:stretch>
        </p:blipFill>
        <p:spPr>
          <a:xfrm>
            <a:off x="2352152" y="1648709"/>
            <a:ext cx="7487695" cy="4772691"/>
          </a:xfrm>
          <a:prstGeom prst="rect">
            <a:avLst/>
          </a:prstGeom>
        </p:spPr>
      </p:pic>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While the consumption budget constraint is based on the relative prices of two goods and, therefore, a straight line, the production possibilities frontier is a curved line.">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grpSp>
        <p:nvGrpSpPr>
          <p:cNvPr id="2" name="Group 1" descr="Moving from Point A to Point B produces more gains to education than losses to health care due to the law of diminishing returns.">
            <a:extLst>
              <a:ext uri="{FF2B5EF4-FFF2-40B4-BE49-F238E27FC236}">
                <a16:creationId xmlns:a16="http://schemas.microsoft.com/office/drawing/2014/main" id="{BBA3D873-84C9-7F91-4094-9ED00A2ABAC3}"/>
              </a:ext>
            </a:extLst>
          </p:cNvPr>
          <p:cNvGrpSpPr/>
          <p:nvPr/>
        </p:nvGrpSpPr>
        <p:grpSpPr>
          <a:xfrm>
            <a:off x="1881187" y="3799831"/>
            <a:ext cx="4029079" cy="2005113"/>
            <a:chOff x="1881187" y="3799831"/>
            <a:chExt cx="4029079" cy="2005113"/>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grp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13D8E1A7-8049-0DF8-FC0C-F9DFBD34BE02}"/>
              </a:ext>
            </a:extLst>
          </p:cNvPr>
          <p:cNvPicPr>
            <a:picLocks noChangeAspect="1"/>
          </p:cNvPicPr>
          <p:nvPr/>
        </p:nvPicPr>
        <p:blipFill>
          <a:blip r:embed="rId3"/>
          <a:stretch>
            <a:fillRect/>
          </a:stretch>
        </p:blipFill>
        <p:spPr>
          <a:xfrm>
            <a:off x="6499810" y="1576642"/>
            <a:ext cx="4848902" cy="4401164"/>
          </a:xfrm>
          <a:prstGeom prst="rect">
            <a:avLst/>
          </a:prstGeom>
        </p:spPr>
      </p:pic>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iverting some resources away from A to B causes little reduction in health because the last few dollars going into health care services are not producing much additional gain in health.">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grpSp>
        <p:nvGrpSpPr>
          <p:cNvPr id="2" name="Group 1" descr="Putting those marginal dollars into education, which is completely without resources at Point A, can produce relatively large gains.">
            <a:extLst>
              <a:ext uri="{FF2B5EF4-FFF2-40B4-BE49-F238E27FC236}">
                <a16:creationId xmlns:a16="http://schemas.microsoft.com/office/drawing/2014/main" id="{CE51D852-3DA7-6D5C-0AA5-A361779625B4}"/>
              </a:ext>
            </a:extLst>
          </p:cNvPr>
          <p:cNvGrpSpPr/>
          <p:nvPr/>
        </p:nvGrpSpPr>
        <p:grpSpPr>
          <a:xfrm>
            <a:off x="1881187" y="3799831"/>
            <a:ext cx="4029079" cy="2005113"/>
            <a:chOff x="1881187" y="3799831"/>
            <a:chExt cx="4029079" cy="2005113"/>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grpSp>
      <p:pic>
        <p:nvPicPr>
          <p:cNvPr id="5" name="Picture 4" descr="A graph that shows movement from Point A to Point B which indicates a small drop in health care and a large gain in education.">
            <a:extLst>
              <a:ext uri="{FF2B5EF4-FFF2-40B4-BE49-F238E27FC236}">
                <a16:creationId xmlns:a16="http://schemas.microsoft.com/office/drawing/2014/main" id="{DFE8DB02-9C79-F6BF-C446-8F2082F78FDC}"/>
              </a:ext>
            </a:extLst>
          </p:cNvPr>
          <p:cNvPicPr>
            <a:picLocks noChangeAspect="1"/>
          </p:cNvPicPr>
          <p:nvPr/>
        </p:nvPicPr>
        <p:blipFill>
          <a:blip r:embed="rId3"/>
          <a:stretch>
            <a:fillRect/>
          </a:stretch>
        </p:blipFill>
        <p:spPr>
          <a:xfrm>
            <a:off x="6196112" y="1347146"/>
            <a:ext cx="5361851" cy="4717985"/>
          </a:xfrm>
          <a:prstGeom prst="rect">
            <a:avLst/>
          </a:prstGeom>
        </p:spPr>
      </p:pic>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fficiency refers to lack of waste.">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descr="An efficient machine operates at low cost because it is not wasting energy or materials.">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descr="The production possibilities curve illustrates two kinds of efficiency: productive efficiency and allocative efficiency.">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a:extLst>
              <a:ext uri="{FF2B5EF4-FFF2-40B4-BE49-F238E27FC236}">
                <a16:creationId xmlns:a16="http://schemas.microsoft.com/office/drawing/2014/main" id="{BF3520EC-8CAE-1145-9DEE-66B4FF8C2D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13311" y="4444063"/>
            <a:ext cx="1914792" cy="1905266"/>
          </a:xfrm>
          <a:prstGeom prst="rect">
            <a:avLst/>
          </a:prstGeom>
        </p:spPr>
      </p:pic>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Productive efficiency means it is impossible to produce more of one good without decreasing the output of another good.">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descr="All points along the PPF display productive efficiency, but points outside of the PPF, like point R, do not.">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pic>
        <p:nvPicPr>
          <p:cNvPr id="5" name="Picture 4" descr="A new version of the production possibilities frontier for a tradeoff between health care and education. Any point along the PPF displays productive efficiency.">
            <a:extLst>
              <a:ext uri="{FF2B5EF4-FFF2-40B4-BE49-F238E27FC236}">
                <a16:creationId xmlns:a16="http://schemas.microsoft.com/office/drawing/2014/main" id="{A95F3D23-6679-DDB1-C502-BDBFC4D2DB60}"/>
              </a:ext>
            </a:extLst>
          </p:cNvPr>
          <p:cNvPicPr>
            <a:picLocks noChangeAspect="1"/>
          </p:cNvPicPr>
          <p:nvPr/>
        </p:nvPicPr>
        <p:blipFill>
          <a:blip r:embed="rId3"/>
          <a:stretch>
            <a:fillRect/>
          </a:stretch>
        </p:blipFill>
        <p:spPr>
          <a:xfrm>
            <a:off x="6096000" y="1383374"/>
            <a:ext cx="5199479" cy="4907617"/>
          </a:xfrm>
          <a:prstGeom prst="rect">
            <a:avLst/>
          </a:prstGeom>
        </p:spPr>
      </p:pic>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llocative efficiency refers to a point on the PPF that represents the combination that society most desires.">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descr="Only one point on the PPF can represent a point where producers supply the exact quantity of goods that consumers demand.">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pic>
        <p:nvPicPr>
          <p:cNvPr id="8" name="Picture 7" descr="A new version of the production possibilities frontier for a tradeoff between health care and education. Only one point on the PPF displays allocative efficiency (indicates Point C).">
            <a:extLst>
              <a:ext uri="{FF2B5EF4-FFF2-40B4-BE49-F238E27FC236}">
                <a16:creationId xmlns:a16="http://schemas.microsoft.com/office/drawing/2014/main" id="{811EF8F0-92E6-E66C-3FFD-63AFFCCEE826}"/>
              </a:ext>
            </a:extLst>
          </p:cNvPr>
          <p:cNvPicPr>
            <a:picLocks noChangeAspect="1"/>
          </p:cNvPicPr>
          <p:nvPr/>
        </p:nvPicPr>
        <p:blipFill>
          <a:blip r:embed="rId3"/>
          <a:stretch>
            <a:fillRect/>
          </a:stretch>
        </p:blipFill>
        <p:spPr>
          <a:xfrm>
            <a:off x="6096000" y="1383373"/>
            <a:ext cx="5449824" cy="4982697"/>
          </a:xfrm>
          <a:prstGeom prst="rect">
            <a:avLst/>
          </a:prstGeom>
        </p:spPr>
      </p:pic>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do not need to produce every single good they consume.">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descr="Often, how much of a good a country produces depends on how expensive it is to produce it versus buying it from a different country.">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descr="Countries have different opportunity costs of producing a specific good, either because of climate, geography, technology, or skills.">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descr="When a country can produce a good at a lower opportunity cost than another country, it has a comparative advantage in that good.">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pic>
        <p:nvPicPr>
          <p:cNvPr id="5" name="Picture 4" descr="Two PPFs, one for Brazil and one for the U.S., that show the tradeoff between sugar cane and wheat. The PPF for Brazil shows a comparative advantage in sugar cane, and the PPF for the U.S. shows a comparative advantage in wheat.">
            <a:extLst>
              <a:ext uri="{FF2B5EF4-FFF2-40B4-BE49-F238E27FC236}">
                <a16:creationId xmlns:a16="http://schemas.microsoft.com/office/drawing/2014/main" id="{CC5FD442-523A-F2C8-9457-B91F23445631}"/>
              </a:ext>
            </a:extLst>
          </p:cNvPr>
          <p:cNvPicPr>
            <a:picLocks noChangeAspect="1"/>
          </p:cNvPicPr>
          <p:nvPr/>
        </p:nvPicPr>
        <p:blipFill>
          <a:blip r:embed="rId3"/>
          <a:stretch>
            <a:fillRect/>
          </a:stretch>
        </p:blipFill>
        <p:spPr>
          <a:xfrm>
            <a:off x="1881188" y="2385860"/>
            <a:ext cx="9144000" cy="4034117"/>
          </a:xfrm>
          <a:prstGeom prst="rect">
            <a:avLst/>
          </a:prstGeom>
        </p:spPr>
      </p:pic>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following figure,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descr="A PPF that uses specific values to demonstrate the tradeoff between health care and education. Point A is 0,100. Point B is 10,90. Point C is 20,75.">
            <a:extLst>
              <a:ext uri="{FF2B5EF4-FFF2-40B4-BE49-F238E27FC236}">
                <a16:creationId xmlns:a16="http://schemas.microsoft.com/office/drawing/2014/main" id="{47462F0C-D12B-8528-0E4A-4CAFF0314186}"/>
              </a:ext>
            </a:extLst>
          </p:cNvPr>
          <p:cNvPicPr>
            <a:picLocks noChangeAspect="1"/>
          </p:cNvPicPr>
          <p:nvPr/>
        </p:nvPicPr>
        <p:blipFill>
          <a:blip r:embed="rId3"/>
          <a:stretch>
            <a:fillRect/>
          </a:stretch>
        </p:blipFill>
        <p:spPr>
          <a:xfrm>
            <a:off x="2919111" y="2473201"/>
            <a:ext cx="6353778" cy="4046354"/>
          </a:xfrm>
          <a:prstGeom prst="rect">
            <a:avLst/>
          </a:prstGeom>
        </p:spPr>
      </p:pic>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have unlimited wants and limited resources to fulfill them.&#10;&#10;People live in a world of scarcity, meaning neither individuals nor societies can have all the time, money, possessions, and experiences they wish.">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R="0" lvl="0" algn="l" defTabSz="914400" rtl="0" eaLnBrk="1" fontAlgn="auto" latinLnBrk="0" hangingPunct="1">
                <a:lnSpc>
                  <a:spcPct val="100000"/>
                </a:lnSpc>
                <a:spcBef>
                  <a:spcPts val="0"/>
                </a:spcBef>
                <a:spcAft>
                  <a:spcPts val="0"/>
                </a:spcAft>
                <a:buClrTx/>
                <a:buSzTx/>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994D3BF2-97B2-4E91-B6A8-F0678EAE902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1518600"/>
            <a:ext cx="4339022" cy="4675380"/>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pic>
        <p:nvPicPr>
          <p:cNvPr id="4" name="Picture 3" descr="A PPF that uses specific values to demonstrate the tradeoff between health care and education.">
            <a:extLst>
              <a:ext uri="{FF2B5EF4-FFF2-40B4-BE49-F238E27FC236}">
                <a16:creationId xmlns:a16="http://schemas.microsoft.com/office/drawing/2014/main" id="{0805C5C8-D4EF-F9A6-C892-A4124D7F641B}"/>
              </a:ext>
            </a:extLst>
          </p:cNvPr>
          <p:cNvPicPr>
            <a:picLocks noChangeAspect="1"/>
          </p:cNvPicPr>
          <p:nvPr/>
        </p:nvPicPr>
        <p:blipFill>
          <a:blip r:embed="rId3"/>
          <a:stretch>
            <a:fillRect/>
          </a:stretch>
        </p:blipFill>
        <p:spPr>
          <a:xfrm>
            <a:off x="3161338" y="2639647"/>
            <a:ext cx="5869323" cy="3879908"/>
          </a:xfrm>
          <a:prstGeom prst="rect">
            <a:avLst/>
          </a:prstGeom>
        </p:spPr>
      </p:pic>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88828" y="2214037"/>
            <a:ext cx="921434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Confronting Objections to the Economic Approach</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Economic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C078AD-5F22-ADAE-FFBE-9EE6503EBA8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4439" y="1536508"/>
            <a:ext cx="4823121" cy="2524350"/>
          </a:xfrm>
          <a:prstGeom prst="rect">
            <a:avLst/>
          </a:prstGeom>
        </p:spPr>
      </p:pic>
      <p:grpSp>
        <p:nvGrpSpPr>
          <p:cNvPr id="17" name="Group 16" descr="Do individuals and societies always make decisions based on the most rational economic choices, or are there other motivating factors to decision making?">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Two Common Objections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eople, firms, and society do not act like this. &#10;And &#10;People, firms, and society should not act this way.">
            <a:extLst>
              <a:ext uri="{FF2B5EF4-FFF2-40B4-BE49-F238E27FC236}">
                <a16:creationId xmlns:a16="http://schemas.microsoft.com/office/drawing/2014/main" id="{17A9D19A-F869-6ECB-F9B3-436D89A5DF1D}"/>
              </a:ext>
            </a:extLst>
          </p:cNvPr>
          <p:cNvPicPr>
            <a:picLocks noChangeAspect="1"/>
          </p:cNvPicPr>
          <p:nvPr/>
        </p:nvPicPr>
        <p:blipFill>
          <a:blip r:embed="rId3"/>
          <a:stretch>
            <a:fillRect/>
          </a:stretch>
        </p:blipFill>
        <p:spPr>
          <a:xfrm>
            <a:off x="2220246" y="1569738"/>
            <a:ext cx="7751507" cy="3427224"/>
          </a:xfrm>
          <a:prstGeom prst="rect">
            <a:avLst/>
          </a:prstGeom>
        </p:spPr>
      </p:pic>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ways in which people and societies operate do not look like neat budget constraints or smooth production possibilities frontiers.">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descr="Despite this, people and societies generally attempt to maximize utility with their decisions.">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pic>
        <p:nvPicPr>
          <p:cNvPr id="5" name="Picture 4">
            <a:extLst>
              <a:ext uri="{FF2B5EF4-FFF2-40B4-BE49-F238E27FC236}">
                <a16:creationId xmlns:a16="http://schemas.microsoft.com/office/drawing/2014/main" id="{F44BFAAA-F9C2-7D9F-2AD7-49698CAC60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04695" y="3546110"/>
            <a:ext cx="9182608" cy="2809075"/>
          </a:xfrm>
          <a:prstGeom prst="rect">
            <a:avLst/>
          </a:prstGeom>
        </p:spPr>
      </p:pic>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Do Not Act This Way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how grocery shopping involves economic decisions">
            <a:extLst>
              <a:ext uri="{FF2B5EF4-FFF2-40B4-BE49-F238E27FC236}">
                <a16:creationId xmlns:a16="http://schemas.microsoft.com/office/drawing/2014/main" id="{1C131B78-3AF3-D7D9-E6A9-656D55E1B2CD}"/>
              </a:ext>
            </a:extLst>
          </p:cNvPr>
          <p:cNvPicPr>
            <a:picLocks noChangeAspect="1"/>
          </p:cNvPicPr>
          <p:nvPr/>
        </p:nvPicPr>
        <p:blipFill>
          <a:blip r:embed="rId3"/>
          <a:stretch>
            <a:fillRect/>
          </a:stretch>
        </p:blipFill>
        <p:spPr>
          <a:xfrm>
            <a:off x="2087785" y="1947654"/>
            <a:ext cx="8016429" cy="3341969"/>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People Should Not Act This Way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The economic approach portrays people as self-interested, and sometimes these self-interested behaviors are not moral.">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descr="Economics seeks to describe economic behavior as it actually exists, not as a form of moral instruction.">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31" name="Group 30" descr="Personal choice and freedom are forms of self-interested behavior, which can lead to positive social results.">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grpSp>
        <p:nvGrpSpPr>
          <p:cNvPr id="24" name="Group 23" descr="People may set aside self-interest in the non-economic areas of their lives.">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and Normative Statements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3" name="Picture 12" descr="Positive statements are factual and can be proven true or false. They are how things are, like in the statement, &quot;Eating excessive amounts of sugar will cause health problems.&quot; &#10;Normative statements are subjective and cannot be proven true or false. They are how things should be, like in the statement, &quot;North Carolina has the best barbeque in the United States.&quot;">
            <a:extLst>
              <a:ext uri="{FF2B5EF4-FFF2-40B4-BE49-F238E27FC236}">
                <a16:creationId xmlns:a16="http://schemas.microsoft.com/office/drawing/2014/main" id="{D72A7109-DDC3-2817-D981-34DFF3A5A180}"/>
              </a:ext>
            </a:extLst>
          </p:cNvPr>
          <p:cNvPicPr>
            <a:picLocks noChangeAspect="1"/>
          </p:cNvPicPr>
          <p:nvPr/>
        </p:nvPicPr>
        <p:blipFill>
          <a:blip r:embed="rId3"/>
          <a:stretch>
            <a:fillRect/>
          </a:stretch>
        </p:blipFill>
        <p:spPr>
          <a:xfrm>
            <a:off x="1606569" y="1383374"/>
            <a:ext cx="8978861" cy="5167609"/>
          </a:xfrm>
          <a:prstGeom prst="rect">
            <a:avLst/>
          </a:prstGeom>
        </p:spPr>
      </p:pic>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Do Individuals Make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 burger costs four dollars each and a bus ticket costs one dollar each, what can you buy with twenty dollars?">
            <a:extLst>
              <a:ext uri="{FF2B5EF4-FFF2-40B4-BE49-F238E27FC236}">
                <a16:creationId xmlns:a16="http://schemas.microsoft.com/office/drawing/2014/main" id="{ADFE4916-C34D-9D03-0686-317EE5719B94}"/>
              </a:ext>
            </a:extLst>
          </p:cNvPr>
          <p:cNvPicPr>
            <a:picLocks noChangeAspect="1"/>
          </p:cNvPicPr>
          <p:nvPr/>
        </p:nvPicPr>
        <p:blipFill>
          <a:blip r:embed="rId3"/>
          <a:stretch>
            <a:fillRect/>
          </a:stretch>
        </p:blipFill>
        <p:spPr>
          <a:xfrm>
            <a:off x="3161890" y="1642108"/>
            <a:ext cx="5868219" cy="429637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ndicate whether the following statements are positive or normative:&#10;&#10;The unemployment rate is 4%. &#10;&#10;is positive. &#10;&#10;An unemployment rate of 4% is too high. &#10;&#10;is normative. &#10;&#10;The government should provide health care for all citizens. &#10;&#10;is normative.">
            <a:extLst>
              <a:ext uri="{FF2B5EF4-FFF2-40B4-BE49-F238E27FC236}">
                <a16:creationId xmlns:a16="http://schemas.microsoft.com/office/drawing/2014/main" id="{9F469AA1-E52F-2450-C7BA-5EABABB45823}"/>
              </a:ext>
            </a:extLst>
          </p:cNvPr>
          <p:cNvPicPr>
            <a:picLocks noChangeAspect="1"/>
          </p:cNvPicPr>
          <p:nvPr/>
        </p:nvPicPr>
        <p:blipFill>
          <a:blip r:embed="rId3"/>
          <a:stretch>
            <a:fillRect/>
          </a:stretch>
        </p:blipFill>
        <p:spPr>
          <a:xfrm>
            <a:off x="1242065" y="1383374"/>
            <a:ext cx="9707870" cy="4736121"/>
          </a:xfrm>
          <a:prstGeom prst="rect">
            <a:avLst/>
          </a:prstGeom>
        </p:spPr>
      </p:pic>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0357431-C3FE-4F4A-B52C-935A9FC1D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Personal Choice and Freedom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cxnSp>
        <p:nvCxnSpPr>
          <p:cNvPr id="4" name="Straight Arrow Connector 3" descr="is also called">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cxnSp>
        <p:nvCxnSpPr>
          <p:cNvPr id="12" name="Straight Arrow Connector 11" descr="is also called">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4A4A492D-DCFD-4874-8456-01A51BBE8D68}"/>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Social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cxnSp>
        <p:nvCxnSpPr>
          <p:cNvPr id="6" name="Straight Arrow Connector 5" descr="leads to">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pic>
        <p:nvPicPr>
          <p:cNvPr id="7" name="Picture 6" descr="A graphic depicting consumers who look for the best deals will (often unintentionally) encourage businesses to offer goods and services that meet their needs.">
            <a:extLst>
              <a:ext uri="{FF2B5EF4-FFF2-40B4-BE49-F238E27FC236}">
                <a16:creationId xmlns:a16="http://schemas.microsoft.com/office/drawing/2014/main" id="{DAE650FC-C5C7-7612-121B-992F2F233473}"/>
              </a:ext>
            </a:extLst>
          </p:cNvPr>
          <p:cNvPicPr>
            <a:picLocks noChangeAspect="1"/>
          </p:cNvPicPr>
          <p:nvPr/>
        </p:nvPicPr>
        <p:blipFill>
          <a:blip r:embed="rId3"/>
          <a:stretch>
            <a:fillRect/>
          </a:stretch>
        </p:blipFill>
        <p:spPr>
          <a:xfrm>
            <a:off x="1607313" y="2518965"/>
            <a:ext cx="8977374" cy="4084650"/>
          </a:xfrm>
          <a:prstGeom prst="rect">
            <a:avLst/>
          </a:prstGeom>
        </p:spPr>
      </p:pic>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869AF97-48F7-4112-8A76-AD300F80BE8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Self-Interest vs. Selfishness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picting that most people are not being selfish when they have self-interested thoughts because those are also balanced by thoughts about others">
            <a:extLst>
              <a:ext uri="{FF2B5EF4-FFF2-40B4-BE49-F238E27FC236}">
                <a16:creationId xmlns:a16="http://schemas.microsoft.com/office/drawing/2014/main" id="{98E5EBE9-804A-F039-4728-236B98671168}"/>
              </a:ext>
            </a:extLst>
          </p:cNvPr>
          <p:cNvPicPr>
            <a:picLocks noChangeAspect="1"/>
          </p:cNvPicPr>
          <p:nvPr/>
        </p:nvPicPr>
        <p:blipFill>
          <a:blip r:embed="rId3"/>
          <a:stretch>
            <a:fillRect/>
          </a:stretch>
        </p:blipFill>
        <p:spPr>
          <a:xfrm>
            <a:off x="714465" y="1487545"/>
            <a:ext cx="10763070" cy="4797493"/>
          </a:xfrm>
          <a:prstGeom prst="rect">
            <a:avLst/>
          </a:prstGeom>
        </p:spPr>
      </p:pic>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Axis Values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550FF4BF-B575-5AAD-B503-C17F977A25E0}"/>
              </a:ext>
            </a:extLst>
          </p:cNvPr>
          <p:cNvPicPr>
            <a:picLocks noChangeAspect="1"/>
          </p:cNvPicPr>
          <p:nvPr/>
        </p:nvPicPr>
        <p:blipFill>
          <a:blip r:embed="rId3"/>
          <a:stretch>
            <a:fillRect/>
          </a:stretch>
        </p:blipFill>
        <p:spPr>
          <a:xfrm>
            <a:off x="3556214" y="1294973"/>
            <a:ext cx="5079571" cy="3635904"/>
          </a:xfrm>
          <a:prstGeom prst="rect">
            <a:avLst/>
          </a:prstGeom>
        </p:spPr>
      </p:pic>
      <p:pic>
        <p:nvPicPr>
          <p:cNvPr id="5" name="Picture 4" descr="Twenty dollars divided by four dollars per burger equals five burgers. &#10;&#10;Twenty dollars divided by one dollar per bus ticket equals twenty bus tickets.">
            <a:extLst>
              <a:ext uri="{FF2B5EF4-FFF2-40B4-BE49-F238E27FC236}">
                <a16:creationId xmlns:a16="http://schemas.microsoft.com/office/drawing/2014/main" id="{B1982D27-E831-541F-8449-4B591D67CFE3}"/>
              </a:ext>
            </a:extLst>
          </p:cNvPr>
          <p:cNvPicPr>
            <a:picLocks noChangeAspect="1"/>
          </p:cNvPicPr>
          <p:nvPr/>
        </p:nvPicPr>
        <p:blipFill>
          <a:blip r:embed="rId4"/>
          <a:stretch>
            <a:fillRect/>
          </a:stretch>
        </p:blipFill>
        <p:spPr>
          <a:xfrm>
            <a:off x="3920154" y="5176343"/>
            <a:ext cx="3962953" cy="1343212"/>
          </a:xfrm>
          <a:prstGeom prst="rect">
            <a:avLst/>
          </a:prstGeom>
        </p:spPr>
      </p:pic>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Budget Constraint: Burgers vs. Bus Tickets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119E9612-858C-B3ED-5694-23D14883C91C}"/>
              </a:ext>
            </a:extLst>
          </p:cNvPr>
          <p:cNvPicPr>
            <a:picLocks noChangeAspect="1"/>
          </p:cNvPicPr>
          <p:nvPr/>
        </p:nvPicPr>
        <p:blipFill>
          <a:blip r:embed="rId3"/>
          <a:stretch>
            <a:fillRect/>
          </a:stretch>
        </p:blipFill>
        <p:spPr>
          <a:xfrm>
            <a:off x="3671546" y="1383374"/>
            <a:ext cx="4848902" cy="3324689"/>
          </a:xfrm>
          <a:prstGeom prst="rect">
            <a:avLst/>
          </a:prstGeom>
        </p:spPr>
      </p:pic>
      <p:grpSp>
        <p:nvGrpSpPr>
          <p:cNvPr id="37" name="Group 36" descr="A budget constraint shows the possible combinations of two goods that are affordable given an individual’s limited income.&#10;Any point along the budget constraint represents an affordable combination of burgers and bus tickets given a $20 budget.">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indent="-342900">
                <a:buFont typeface="Arial" panose="020B0604020202020204" pitchFamily="34" charset="0"/>
                <a:buChar char="•"/>
              </a:pPr>
              <a:r>
                <a:rPr lang="en-US" sz="2100" dirty="0">
                  <a:solidFill>
                    <a:schemeClr val="bg1"/>
                  </a:solidFill>
                </a:rPr>
                <a:t>A </a:t>
              </a:r>
              <a:r>
                <a:rPr lang="en-US" sz="2100" b="1" dirty="0">
                  <a:solidFill>
                    <a:schemeClr val="bg1"/>
                  </a:solidFill>
                </a:rPr>
                <a:t>budget constraint </a:t>
              </a:r>
              <a:r>
                <a:rPr lang="en-US" sz="2100" dirty="0">
                  <a:solidFill>
                    <a:schemeClr val="bg1"/>
                  </a:solidFill>
                </a:rPr>
                <a:t>shows the possible combinations of two goods that are affordable given an individual’s limited income.</a:t>
              </a:r>
            </a:p>
            <a:p>
              <a:pPr marL="342900" indent="-342900">
                <a:buFont typeface="Arial" panose="020B0604020202020204" pitchFamily="34" charset="0"/>
                <a:buChar char="•"/>
              </a:pPr>
              <a:r>
                <a:rPr lang="en-US" sz="2100" dirty="0">
                  <a:solidFill>
                    <a:schemeClr val="bg1"/>
                  </a:solidFill>
                </a:rPr>
                <a:t>Any point along the budget constraint represents an affordable combination of burgers and bus tickets given a $20 budget.</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 of the Budget Constraint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Points C and D are connected to show the slope and labeled &quot;In order to purchase 1 additional burger, 4 bus tickets must be given up, and vice versa.&quot;">
            <a:extLst>
              <a:ext uri="{FF2B5EF4-FFF2-40B4-BE49-F238E27FC236}">
                <a16:creationId xmlns:a16="http://schemas.microsoft.com/office/drawing/2014/main" id="{4244008A-D643-9A7C-50F6-7D7FB5E495F8}"/>
              </a:ext>
            </a:extLst>
          </p:cNvPr>
          <p:cNvPicPr>
            <a:picLocks noChangeAspect="1"/>
          </p:cNvPicPr>
          <p:nvPr/>
        </p:nvPicPr>
        <p:blipFill>
          <a:blip r:embed="rId3"/>
          <a:stretch>
            <a:fillRect/>
          </a:stretch>
        </p:blipFill>
        <p:spPr>
          <a:xfrm>
            <a:off x="1664230" y="1418593"/>
            <a:ext cx="5001323" cy="3172268"/>
          </a:xfrm>
          <a:prstGeom prst="rect">
            <a:avLst/>
          </a:prstGeom>
        </p:spPr>
      </p:pic>
      <p:pic>
        <p:nvPicPr>
          <p:cNvPr id="10" name="Picture 9" descr="1 burger equals 4 bus tickets.">
            <a:extLst>
              <a:ext uri="{FF2B5EF4-FFF2-40B4-BE49-F238E27FC236}">
                <a16:creationId xmlns:a16="http://schemas.microsoft.com/office/drawing/2014/main" id="{41A2DFCF-6042-2792-33CC-30C54CE34C29}"/>
              </a:ext>
            </a:extLst>
          </p:cNvPr>
          <p:cNvPicPr>
            <a:picLocks noChangeAspect="1"/>
          </p:cNvPicPr>
          <p:nvPr/>
        </p:nvPicPr>
        <p:blipFill>
          <a:blip r:embed="rId4"/>
          <a:stretch>
            <a:fillRect/>
          </a:stretch>
        </p:blipFill>
        <p:spPr>
          <a:xfrm>
            <a:off x="6565726" y="1813936"/>
            <a:ext cx="4610743" cy="2381582"/>
          </a:xfrm>
          <a:prstGeom prst="rect">
            <a:avLst/>
          </a:prstGeom>
        </p:spPr>
      </p:pic>
      <p:grpSp>
        <p:nvGrpSpPr>
          <p:cNvPr id="11" name="Group 10" descr="The slope of a budget constraint gives opportunity cost, or what one must give up of the next best alternative to obtain what he or she desires.&#10;The opportunity cost of a burger is the 4 bus tickets that must be given up, as the $4 spent on a burger could have bought 4 bus tickets.">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a budget constraint gives </a:t>
              </a:r>
              <a:r>
                <a:rPr lang="en-US" sz="2000" b="1" dirty="0">
                  <a:solidFill>
                    <a:schemeClr val="bg1"/>
                  </a:solidFill>
                </a:rPr>
                <a:t>opportunity cost</a:t>
              </a:r>
              <a:r>
                <a:rPr lang="en-US" sz="2000" dirty="0">
                  <a:solidFill>
                    <a:schemeClr val="bg1"/>
                  </a:solidFill>
                </a:rPr>
                <a:t>, or what one must give up of the next best alternative to obtain what he or she desires.</a:t>
              </a:r>
            </a:p>
            <a:p>
              <a:pPr marL="342900" indent="-342900">
                <a:buFont typeface="Arial" panose="020B0604020202020204" pitchFamily="34" charset="0"/>
                <a:buChar char="•"/>
              </a:pPr>
              <a:r>
                <a:rPr lang="en-US" sz="2000" dirty="0">
                  <a:solidFill>
                    <a:schemeClr val="bg1"/>
                  </a:solidFill>
                </a:rPr>
                <a:t>The opportunity cost of a burger is the 4 bus tickets that must be given up, as the $4 spent on a burger could have bought 4 bus tickets.</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pic>
        <p:nvPicPr>
          <p:cNvPr id="9" name="Picture 8" descr="$468 divided by 120 equals $3.90.">
            <a:extLst>
              <a:ext uri="{FF2B5EF4-FFF2-40B4-BE49-F238E27FC236}">
                <a16:creationId xmlns:a16="http://schemas.microsoft.com/office/drawing/2014/main" id="{7BC55A0A-F733-6CEB-C897-7AC43B8F6E2F}"/>
              </a:ext>
            </a:extLst>
          </p:cNvPr>
          <p:cNvPicPr>
            <a:picLocks noChangeAspect="1"/>
          </p:cNvPicPr>
          <p:nvPr/>
        </p:nvPicPr>
        <p:blipFill>
          <a:blip r:embed="rId3"/>
          <a:stretch>
            <a:fillRect/>
          </a:stretch>
        </p:blipFill>
        <p:spPr>
          <a:xfrm>
            <a:off x="5274359" y="2282255"/>
            <a:ext cx="1641689" cy="820845"/>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pic>
        <p:nvPicPr>
          <p:cNvPr id="18" name="Picture 17" descr="$3.9 divided by 3 equals $1.30.">
            <a:extLst>
              <a:ext uri="{FF2B5EF4-FFF2-40B4-BE49-F238E27FC236}">
                <a16:creationId xmlns:a16="http://schemas.microsoft.com/office/drawing/2014/main" id="{60846AED-FC07-E2F4-7942-3E266020B5C6}"/>
              </a:ext>
            </a:extLst>
          </p:cNvPr>
          <p:cNvPicPr>
            <a:picLocks noChangeAspect="1"/>
          </p:cNvPicPr>
          <p:nvPr/>
        </p:nvPicPr>
        <p:blipFill>
          <a:blip r:embed="rId4"/>
          <a:stretch>
            <a:fillRect/>
          </a:stretch>
        </p:blipFill>
        <p:spPr>
          <a:xfrm>
            <a:off x="5332704" y="3783461"/>
            <a:ext cx="1524997" cy="721282"/>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pic>
        <p:nvPicPr>
          <p:cNvPr id="20" name="Picture 19" descr="$468 divided by $1.30 equals 360 glasses of lemonade">
            <a:extLst>
              <a:ext uri="{FF2B5EF4-FFF2-40B4-BE49-F238E27FC236}">
                <a16:creationId xmlns:a16="http://schemas.microsoft.com/office/drawing/2014/main" id="{945EC836-FCCE-B2E0-D462-892CD3B08A22}"/>
              </a:ext>
            </a:extLst>
          </p:cNvPr>
          <p:cNvPicPr>
            <a:picLocks noChangeAspect="1"/>
          </p:cNvPicPr>
          <p:nvPr/>
        </p:nvPicPr>
        <p:blipFill>
          <a:blip r:embed="rId5"/>
          <a:stretch>
            <a:fillRect/>
          </a:stretch>
        </p:blipFill>
        <p:spPr>
          <a:xfrm>
            <a:off x="4360833" y="5255933"/>
            <a:ext cx="3468737" cy="71767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F7522B-5ADB-41AB-A4B1-55FDD0F37566}">
  <ds:schemaRefs>
    <ds:schemaRef ds:uri="http://schemas.microsoft.com/sharepoint/v3/contenttype/forms"/>
  </ds:schemaRefs>
</ds:datastoreItem>
</file>

<file path=customXml/itemProps2.xml><?xml version="1.0" encoding="utf-8"?>
<ds:datastoreItem xmlns:ds="http://schemas.openxmlformats.org/officeDocument/2006/customXml" ds:itemID="{9D46EA07-201C-4CE7-8EEB-523B51C03297}">
  <ds:schemaRefs>
    <ds:schemaRef ds:uri="http://purl.org/dc/elements/1.1/"/>
    <ds:schemaRef ds:uri="http://purl.org/dc/dcmitype/"/>
    <ds:schemaRef ds:uri="fdab59f7-c3a7-48e5-acd8-618ce834776e"/>
    <ds:schemaRef ds:uri="http://purl.org/dc/terms/"/>
    <ds:schemaRef ds:uri="http://www.w3.org/XML/1998/namespace"/>
    <ds:schemaRef ds:uri="06d9c582-05c2-476b-83d2-72ab8b1380b2"/>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FEB68269-557A-43D7-82C3-39080B280F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1712</TotalTime>
  <Words>5250</Words>
  <Application>Microsoft Office PowerPoint</Application>
  <PresentationFormat>Widescreen</PresentationFormat>
  <Paragraphs>288</Paragraphs>
  <Slides>46</Slides>
  <Notes>42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46</vt:i4>
      </vt:variant>
    </vt:vector>
  </HeadingPairs>
  <TitlesOfParts>
    <vt:vector size="56"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How Individuals Make Choices Based on Their Budget Constraint</vt:lpstr>
      <vt:lpstr>Choice in a World of Scarcity1</vt:lpstr>
      <vt:lpstr>Choice in a World of Scarcity2</vt:lpstr>
      <vt:lpstr>How Do Individuals Make Decisions?</vt:lpstr>
      <vt:lpstr>Axis Values</vt:lpstr>
      <vt:lpstr>Budget Constraint: Burgers vs. Bus Tickets</vt:lpstr>
      <vt:lpstr>Slope of the Budget Constraint</vt:lpstr>
      <vt:lpstr>On Your Own1</vt:lpstr>
      <vt:lpstr>On Your Own2</vt:lpstr>
      <vt:lpstr>Opportunity Cost</vt:lpstr>
      <vt:lpstr>Real-World Discussion1</vt:lpstr>
      <vt:lpstr>Marginal Decision-Making and Diminishing Marginal Utility</vt:lpstr>
      <vt:lpstr>Utility</vt:lpstr>
      <vt:lpstr>Diminishing Marginal Utility</vt:lpstr>
      <vt:lpstr>Sunk Costs</vt:lpstr>
      <vt:lpstr>Summary1</vt:lpstr>
      <vt:lpstr>The Production Possibilities Frontier and Social Choices</vt:lpstr>
      <vt:lpstr>Social Choice</vt:lpstr>
      <vt:lpstr>Social Choices</vt:lpstr>
      <vt:lpstr>Production Possibilities Frontier</vt:lpstr>
      <vt:lpstr>Points on Axis</vt:lpstr>
      <vt:lpstr>Why Is a PPF curved?</vt:lpstr>
      <vt:lpstr>Law of Diminishing Returns</vt:lpstr>
      <vt:lpstr>Efficiency</vt:lpstr>
      <vt:lpstr>Productive Efficiency</vt:lpstr>
      <vt:lpstr>Allocative Efficiency</vt:lpstr>
      <vt:lpstr>What Should a Country Produce?</vt:lpstr>
      <vt:lpstr>The PPF and Comparative Advantage</vt:lpstr>
      <vt:lpstr>On Your Own3</vt:lpstr>
      <vt:lpstr>On Your Own4</vt:lpstr>
      <vt:lpstr>Summary2</vt:lpstr>
      <vt:lpstr>Confronting Objections to the Economic Approach</vt:lpstr>
      <vt:lpstr>Economic Approach</vt:lpstr>
      <vt:lpstr>Two Common Objections</vt:lpstr>
      <vt:lpstr>People Do Not Act This Way1</vt:lpstr>
      <vt:lpstr>People Do Not Act This Way2</vt:lpstr>
      <vt:lpstr>People Should Not Act This Way</vt:lpstr>
      <vt:lpstr>Positive and Normative Statements</vt:lpstr>
      <vt:lpstr>On Your Own5</vt:lpstr>
      <vt:lpstr>On Your Own6</vt:lpstr>
      <vt:lpstr>Personal Choice and Freedom</vt:lpstr>
      <vt:lpstr>Positive Social Results</vt:lpstr>
      <vt:lpstr>Self-Interest vs. Selfishness</vt:lpstr>
      <vt:lpstr>Real-World Discussion2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91</cp:revision>
  <dcterms:created xsi:type="dcterms:W3CDTF">2017-06-16T13:06:21Z</dcterms:created>
  <dcterms:modified xsi:type="dcterms:W3CDTF">2026-02-04T14:51:03Z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