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21"/>
  </p:notesMasterIdLst>
  <p:sldIdLst>
    <p:sldId id="402" r:id="rId5"/>
    <p:sldId id="403" r:id="rId6"/>
    <p:sldId id="404" r:id="rId7"/>
    <p:sldId id="405" r:id="rId8"/>
    <p:sldId id="434" r:id="rId9"/>
    <p:sldId id="435" r:id="rId10"/>
    <p:sldId id="436" r:id="rId11"/>
    <p:sldId id="437" r:id="rId12"/>
    <p:sldId id="438" r:id="rId13"/>
    <p:sldId id="439" r:id="rId14"/>
    <p:sldId id="440" r:id="rId15"/>
    <p:sldId id="441" r:id="rId16"/>
    <p:sldId id="442" r:id="rId17"/>
    <p:sldId id="443" r:id="rId18"/>
    <p:sldId id="444" r:id="rId19"/>
    <p:sldId id="275" r:id="rId20"/>
  </p:sldIdLst>
  <p:sldSz cx="12192000" cy="6858000"/>
  <p:notesSz cx="6858000" cy="9144000"/>
  <p:embeddedFontLst>
    <p:embeddedFont>
      <p:font typeface="Century Gothic" panose="020B0502020202020204"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7" clrIdx="1">
    <p:extLst>
      <p:ext uri="{19B8F6BF-5375-455C-9EA6-DF929625EA0E}">
        <p15:presenceInfo xmlns:p15="http://schemas.microsoft.com/office/powerpoint/2012/main" userId="Nathan Mirmow" providerId="None"/>
      </p:ext>
    </p:extLst>
  </p:cmAuthor>
  <p:cmAuthor id="3" name="Caitlin Coleman" initials="CC" lastIdx="3"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F8718F-DA17-4AC7-9931-53BFAE6FA79A}" v="3" dt="2026-02-04T14:47:18.2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271" autoAdjust="0"/>
  </p:normalViewPr>
  <p:slideViewPr>
    <p:cSldViewPr snapToGrid="0">
      <p:cViewPr varScale="1">
        <p:scale>
          <a:sx n="92" d="100"/>
          <a:sy n="92" d="100"/>
        </p:scale>
        <p:origin x="119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notesMaster" Target="notesMasters/notesMaster1.xml"/><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41"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10" Type="http://schemas.openxmlformats.org/officeDocument/2006/relationships/slide" Target="slides/slide6.xml"/><Relationship Id="rId19" Type="http://schemas.openxmlformats.org/officeDocument/2006/relationships/slide" Target="slides/slide15.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addSld delSld modSld">
      <pc:chgData name="Annaleise Radchenko" userId="6249d1a9-d5dd-4793-b8df-98b5e6874abb" providerId="ADAL" clId="{4A5B4154-50F6-4F5B-A4D7-A9ED8C205C6B}" dt="2026-01-16T20:59:05.803" v="6" actId="33553"/>
      <pc:docMkLst>
        <pc:docMk/>
      </pc:docMkLst>
      <pc:sldChg chg="modSp mod">
        <pc:chgData name="Annaleise Radchenko" userId="6249d1a9-d5dd-4793-b8df-98b5e6874abb" providerId="ADAL" clId="{4A5B4154-50F6-4F5B-A4D7-A9ED8C205C6B}" dt="2026-01-16T20:59:05.803" v="6" actId="33553"/>
        <pc:sldMkLst>
          <pc:docMk/>
          <pc:sldMk cId="0" sldId="275"/>
        </pc:sldMkLst>
        <pc:spChg chg="mod">
          <ac:chgData name="Annaleise Radchenko" userId="6249d1a9-d5dd-4793-b8df-98b5e6874abb" providerId="ADAL" clId="{4A5B4154-50F6-4F5B-A4D7-A9ED8C205C6B}" dt="2026-01-16T20:59:05.803" v="6" actId="33553"/>
          <ac:spMkLst>
            <pc:docMk/>
            <pc:sldMk cId="0" sldId="275"/>
            <ac:spMk id="349" creationId="{00000000-0000-0000-0000-000000000000}"/>
          </ac:spMkLst>
        </pc:spChg>
        <pc:cxnChg chg="mod">
          <ac:chgData name="Annaleise Radchenko" userId="6249d1a9-d5dd-4793-b8df-98b5e6874abb" providerId="ADAL" clId="{4A5B4154-50F6-4F5B-A4D7-A9ED8C205C6B}" dt="2026-01-16T20:59:02.276" v="5" actId="962"/>
          <ac:cxnSpMkLst>
            <pc:docMk/>
            <pc:sldMk cId="0" sldId="275"/>
            <ac:cxnSpMk id="348" creationId="{00000000-0000-0000-0000-000000000000}"/>
          </ac:cxnSpMkLst>
        </pc:cxnChg>
      </pc:sldChg>
      <pc:sldChg chg="add">
        <pc:chgData name="Annaleise Radchenko" userId="6249d1a9-d5dd-4793-b8df-98b5e6874abb" providerId="ADAL" clId="{4A5B4154-50F6-4F5B-A4D7-A9ED8C205C6B}" dt="2026-01-16T20:58:13.524" v="0"/>
        <pc:sldMkLst>
          <pc:docMk/>
          <pc:sldMk cId="0" sldId="402"/>
        </pc:sldMkLst>
      </pc:sldChg>
      <pc:sldChg chg="modSp add mod">
        <pc:chgData name="Annaleise Radchenko" userId="6249d1a9-d5dd-4793-b8df-98b5e6874abb" providerId="ADAL" clId="{4A5B4154-50F6-4F5B-A4D7-A9ED8C205C6B}" dt="2026-01-16T20:58:33.778" v="3" actId="6549"/>
        <pc:sldMkLst>
          <pc:docMk/>
          <pc:sldMk cId="2776902729" sldId="403"/>
        </pc:sldMkLst>
        <pc:spChg chg="mod">
          <ac:chgData name="Annaleise Radchenko" userId="6249d1a9-d5dd-4793-b8df-98b5e6874abb" providerId="ADAL" clId="{4A5B4154-50F6-4F5B-A4D7-A9ED8C205C6B}" dt="2026-01-16T20:58:33.778" v="3" actId="6549"/>
          <ac:spMkLst>
            <pc:docMk/>
            <pc:sldMk cId="2776902729" sldId="403"/>
            <ac:spMk id="68" creationId="{00000000-0000-0000-0000-000000000000}"/>
          </ac:spMkLst>
        </pc:spChg>
      </pc:sldChg>
      <pc:sldChg chg="add">
        <pc:chgData name="Annaleise Radchenko" userId="6249d1a9-d5dd-4793-b8df-98b5e6874abb" providerId="ADAL" clId="{4A5B4154-50F6-4F5B-A4D7-A9ED8C205C6B}" dt="2026-01-16T20:58:13.524" v="0"/>
        <pc:sldMkLst>
          <pc:docMk/>
          <pc:sldMk cId="3308572577" sldId="404"/>
        </pc:sldMkLst>
      </pc:sldChg>
      <pc:sldChg chg="add">
        <pc:chgData name="Annaleise Radchenko" userId="6249d1a9-d5dd-4793-b8df-98b5e6874abb" providerId="ADAL" clId="{4A5B4154-50F6-4F5B-A4D7-A9ED8C205C6B}" dt="2026-01-16T20:58:13.524" v="0"/>
        <pc:sldMkLst>
          <pc:docMk/>
          <pc:sldMk cId="4155770537" sldId="405"/>
        </pc:sldMkLst>
      </pc:sldChg>
      <pc:sldChg chg="add">
        <pc:chgData name="Annaleise Radchenko" userId="6249d1a9-d5dd-4793-b8df-98b5e6874abb" providerId="ADAL" clId="{4A5B4154-50F6-4F5B-A4D7-A9ED8C205C6B}" dt="2026-01-16T20:58:13.524" v="0"/>
        <pc:sldMkLst>
          <pc:docMk/>
          <pc:sldMk cId="2465442001" sldId="434"/>
        </pc:sldMkLst>
      </pc:sldChg>
      <pc:sldChg chg="add">
        <pc:chgData name="Annaleise Radchenko" userId="6249d1a9-d5dd-4793-b8df-98b5e6874abb" providerId="ADAL" clId="{4A5B4154-50F6-4F5B-A4D7-A9ED8C205C6B}" dt="2026-01-16T20:58:13.524" v="0"/>
        <pc:sldMkLst>
          <pc:docMk/>
          <pc:sldMk cId="3228217580" sldId="435"/>
        </pc:sldMkLst>
      </pc:sldChg>
      <pc:sldChg chg="add">
        <pc:chgData name="Annaleise Radchenko" userId="6249d1a9-d5dd-4793-b8df-98b5e6874abb" providerId="ADAL" clId="{4A5B4154-50F6-4F5B-A4D7-A9ED8C205C6B}" dt="2026-01-16T20:58:13.524" v="0"/>
        <pc:sldMkLst>
          <pc:docMk/>
          <pc:sldMk cId="614192615" sldId="436"/>
        </pc:sldMkLst>
      </pc:sldChg>
      <pc:sldChg chg="add">
        <pc:chgData name="Annaleise Radchenko" userId="6249d1a9-d5dd-4793-b8df-98b5e6874abb" providerId="ADAL" clId="{4A5B4154-50F6-4F5B-A4D7-A9ED8C205C6B}" dt="2026-01-16T20:58:13.524" v="0"/>
        <pc:sldMkLst>
          <pc:docMk/>
          <pc:sldMk cId="1268725064" sldId="437"/>
        </pc:sldMkLst>
      </pc:sldChg>
      <pc:sldChg chg="add">
        <pc:chgData name="Annaleise Radchenko" userId="6249d1a9-d5dd-4793-b8df-98b5e6874abb" providerId="ADAL" clId="{4A5B4154-50F6-4F5B-A4D7-A9ED8C205C6B}" dt="2026-01-16T20:58:13.524" v="0"/>
        <pc:sldMkLst>
          <pc:docMk/>
          <pc:sldMk cId="23455965" sldId="438"/>
        </pc:sldMkLst>
      </pc:sldChg>
      <pc:sldChg chg="add">
        <pc:chgData name="Annaleise Radchenko" userId="6249d1a9-d5dd-4793-b8df-98b5e6874abb" providerId="ADAL" clId="{4A5B4154-50F6-4F5B-A4D7-A9ED8C205C6B}" dt="2026-01-16T20:58:13.524" v="0"/>
        <pc:sldMkLst>
          <pc:docMk/>
          <pc:sldMk cId="1837663961" sldId="439"/>
        </pc:sldMkLst>
      </pc:sldChg>
      <pc:sldChg chg="add">
        <pc:chgData name="Annaleise Radchenko" userId="6249d1a9-d5dd-4793-b8df-98b5e6874abb" providerId="ADAL" clId="{4A5B4154-50F6-4F5B-A4D7-A9ED8C205C6B}" dt="2026-01-16T20:58:13.524" v="0"/>
        <pc:sldMkLst>
          <pc:docMk/>
          <pc:sldMk cId="727615261" sldId="440"/>
        </pc:sldMkLst>
      </pc:sldChg>
      <pc:sldChg chg="add">
        <pc:chgData name="Annaleise Radchenko" userId="6249d1a9-d5dd-4793-b8df-98b5e6874abb" providerId="ADAL" clId="{4A5B4154-50F6-4F5B-A4D7-A9ED8C205C6B}" dt="2026-01-16T20:58:13.524" v="0"/>
        <pc:sldMkLst>
          <pc:docMk/>
          <pc:sldMk cId="230514831" sldId="441"/>
        </pc:sldMkLst>
      </pc:sldChg>
      <pc:sldChg chg="add">
        <pc:chgData name="Annaleise Radchenko" userId="6249d1a9-d5dd-4793-b8df-98b5e6874abb" providerId="ADAL" clId="{4A5B4154-50F6-4F5B-A4D7-A9ED8C205C6B}" dt="2026-01-16T20:58:13.524" v="0"/>
        <pc:sldMkLst>
          <pc:docMk/>
          <pc:sldMk cId="3243415038" sldId="442"/>
        </pc:sldMkLst>
      </pc:sldChg>
      <pc:sldChg chg="modSp add mod">
        <pc:chgData name="Annaleise Radchenko" userId="6249d1a9-d5dd-4793-b8df-98b5e6874abb" providerId="ADAL" clId="{4A5B4154-50F6-4F5B-A4D7-A9ED8C205C6B}" dt="2026-01-16T20:58:48.066" v="4" actId="20577"/>
        <pc:sldMkLst>
          <pc:docMk/>
          <pc:sldMk cId="2697110812" sldId="443"/>
        </pc:sldMkLst>
        <pc:spChg chg="mod">
          <ac:chgData name="Annaleise Radchenko" userId="6249d1a9-d5dd-4793-b8df-98b5e6874abb" providerId="ADAL" clId="{4A5B4154-50F6-4F5B-A4D7-A9ED8C205C6B}" dt="2026-01-16T20:58:48.066" v="4" actId="20577"/>
          <ac:spMkLst>
            <pc:docMk/>
            <pc:sldMk cId="2697110812" sldId="443"/>
            <ac:spMk id="68" creationId="{00000000-0000-0000-0000-000000000000}"/>
          </ac:spMkLst>
        </pc:spChg>
      </pc:sldChg>
      <pc:sldChg chg="modSp add mod">
        <pc:chgData name="Annaleise Radchenko" userId="6249d1a9-d5dd-4793-b8df-98b5e6874abb" providerId="ADAL" clId="{4A5B4154-50F6-4F5B-A4D7-A9ED8C205C6B}" dt="2026-01-16T20:58:27.695" v="2" actId="20577"/>
        <pc:sldMkLst>
          <pc:docMk/>
          <pc:sldMk cId="850077951" sldId="444"/>
        </pc:sldMkLst>
        <pc:spChg chg="mod">
          <ac:chgData name="Annaleise Radchenko" userId="6249d1a9-d5dd-4793-b8df-98b5e6874abb" providerId="ADAL" clId="{4A5B4154-50F6-4F5B-A4D7-A9ED8C205C6B}" dt="2026-01-16T20:58:27.695" v="2" actId="20577"/>
          <ac:spMkLst>
            <pc:docMk/>
            <pc:sldMk cId="850077951" sldId="444"/>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Geographic differences create positive and negative opportunities for trade, health, and the environment. Some countries have coastlines, while others are completely landlocked. Some countries have rivers to facilitate commerce, while others have mountains that are barriers to trade. Some countries have deserts, and some countries have rainforests.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0110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age distribution of the population will have considerable effects on the standard of living for both the young and the old. Many high-income countries have a large proportion of elderly citizens. Most low-income countries have a higher proportion of young workers, but the average age of these countries is expected to increase by 2050.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9199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high-income countries, only 2% of GDP comes from agriculture. In middle and low-income countries, 12% of GDP on average comes from agriculture. Countries have vastly different degrees of urbanization.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5594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Some countries are market-oriented, while others have command economies. Some economies are far more open to trade than others, with some limiting trade with tariffs and quotas. Countries have different levels of political stability and religious and social institutions.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8519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COVID-19 pandemic affected the entire world, but the outcomes varied widely from country to country. Consider the different factors that comprise standard of living and the data that has emerged on the impact of the pandemic. How would you measure and compare the effect of the pandemic on the standard of living in different countries? Why is that the best measure?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0485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Economies across the world are extraordinarily different in composition and performance. Differences in productivity explain the diversity of average incomes across the world. Productivity depends on physical and human capital and technology. Different economic characteristics, institutions, history, and politics impact economic performance.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goal of most economies is to maintain quality of life. Quality of life includes low unemployment, price stability, and the ability to trade. Most countries' goals are similar, but they may use different macroeconomic policies to achieve those goals.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GDP per capita is a useful indicator to quantify the diversity in the standard of living across countries. Purchasing power parity (PPP) must be considered in order to convert average incomes into comparable units. PPP takes into account the fact that prices of the same good may be different across countries. The primary goal for most countries is to not only increase GDP but also GDP per capita, which will raise the overall standard of living.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2091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World Bank uses gross national income (GNI) per capita to classify countries as low, lower-middle, upper-middle, or high income.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Low income </a:t>
            </a:r>
            <a:r>
              <a:rPr lang="en-US" sz="1200" b="0" i="0" u="none" strike="noStrike" cap="none" dirty="0">
                <a:solidFill>
                  <a:schemeClr val="bg1"/>
                </a:solidFill>
                <a:latin typeface="Calibri" panose="020F0502020204030204" pitchFamily="34" charset="0"/>
                <a:ea typeface="+mn-ea"/>
                <a:cs typeface="Times New Roman" panose="02020603050405020304" pitchFamily="18" charset="0"/>
                <a:sym typeface="Arial"/>
              </a:rPr>
              <a:t>&lt; $1,085</a:t>
            </a: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lvl="0" indent="0" algn="l" rtl="0">
              <a:spcBef>
                <a:spcPts val="0"/>
              </a:spcBef>
              <a:spcAft>
                <a:spcPts val="0"/>
              </a:spcAft>
              <a:buNone/>
            </a:pPr>
            <a:r>
              <a:rPr lang="en-US" dirty="0"/>
              <a:t>Lower-middle income $1,085–$4,255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bg1"/>
                </a:solidFill>
                <a:latin typeface="Calibri" panose="020F0502020204030204" pitchFamily="34" charset="0"/>
                <a:ea typeface="+mn-ea"/>
                <a:cs typeface="Times New Roman" panose="02020603050405020304" pitchFamily="18" charset="0"/>
                <a:sym typeface="Arial"/>
              </a:rPr>
              <a:t>Upper-middle income </a:t>
            </a:r>
            <a:r>
              <a:rPr lang="en-US" sz="1200" b="0" i="0" u="none" strike="noStrike" cap="none" dirty="0">
                <a:solidFill>
                  <a:schemeClr val="bg1"/>
                </a:solidFill>
                <a:latin typeface="Calibri" panose="020F0502020204030204" pitchFamily="34" charset="0"/>
                <a:cs typeface="Times New Roman" panose="02020603050405020304" pitchFamily="18" charset="0"/>
                <a:sym typeface="Arial"/>
              </a:rPr>
              <a:t>$4,255– $13,205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bg1"/>
                </a:solidFill>
                <a:latin typeface="Calibri" panose="020F0502020204030204" pitchFamily="34" charset="0"/>
                <a:cs typeface="Times New Roman" panose="02020603050405020304" pitchFamily="18" charset="0"/>
                <a:sym typeface="Arial"/>
              </a:rPr>
              <a:t>High income &gt; $13,205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754305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This world map shows an overview of GDP per capita by country in 2018. There is a clear imbalance in the GDP across the world.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7416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is a clear imbalance in GDP levels across the world. North America, Australia, and western Europe have the highest GDPs. Large areas of the world, like Africa and South Asia, have much lower GDPs. North America and the European Union have about 11.5% of the world's population, but they produce close to 48% of the world's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9829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Factors like health, education, human rights, crime and personal safety, and environmental quality are not entirely captured in a GDP per capita calculation. Many of these factors are correlated with per-capita GDP, but there are exceptions. No region can claim to have a perfect standard of living; for instance, even high-income regions like Europe and North America still have malnourishment and poverty.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sym typeface="Calibri"/>
            </a:endParaRP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0730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Four additional factors are significant in a wide range of statistical studies: geography, demography, industrial structure, institutions.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6034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dirty="0"/>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dirty="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9" y="1919314"/>
            <a:ext cx="9052562" cy="378561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The Diversity of Countries and Economies across the World</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9" y="570492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59" y="1919314"/>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Geography</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Geographic differences create positive and negative opportunities for trade, health, and the environment.&#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Geographic differences create positive and negative opportunities for trade, health, and the environment.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Some countries have coastlines, while others are completely landlocked. &#10;">
            <a:extLst>
              <a:ext uri="{FF2B5EF4-FFF2-40B4-BE49-F238E27FC236}">
                <a16:creationId xmlns:a16="http://schemas.microsoft.com/office/drawing/2014/main" id="{9539C497-B2E0-4BDD-84E8-45AFD211ECCD}"/>
              </a:ext>
            </a:extLst>
          </p:cNvPr>
          <p:cNvGrpSpPr/>
          <p:nvPr/>
        </p:nvGrpSpPr>
        <p:grpSpPr>
          <a:xfrm>
            <a:off x="2066764" y="2649478"/>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8422"/>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coastlines, while others are completely landlocked. </a:t>
              </a:r>
              <a:endParaRPr sz="2000" dirty="0">
                <a:solidFill>
                  <a:schemeClr val="lt1"/>
                </a:solidFill>
                <a:latin typeface="Calibri"/>
                <a:ea typeface="Calibri"/>
                <a:cs typeface="Calibri"/>
                <a:sym typeface="Calibri"/>
              </a:endParaRPr>
            </a:p>
          </p:txBody>
        </p:sp>
      </p:grpSp>
      <p:grpSp>
        <p:nvGrpSpPr>
          <p:cNvPr id="20" name="Google Shape;157;p18" descr="Some countries have rivers to facilitate commerce, while others have mountains that are barriers to trade.&#10;">
            <a:extLst>
              <a:ext uri="{FF2B5EF4-FFF2-40B4-BE49-F238E27FC236}">
                <a16:creationId xmlns:a16="http://schemas.microsoft.com/office/drawing/2014/main" id="{22D14B2A-682C-497B-B318-ED33E60AA45F}"/>
              </a:ext>
            </a:extLst>
          </p:cNvPr>
          <p:cNvGrpSpPr/>
          <p:nvPr/>
        </p:nvGrpSpPr>
        <p:grpSpPr>
          <a:xfrm>
            <a:off x="2066764" y="3836180"/>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rivers to facilitate commerce, while others have mountains that are barriers to trade.</a:t>
              </a:r>
            </a:p>
          </p:txBody>
        </p:sp>
      </p:grpSp>
      <p:grpSp>
        <p:nvGrpSpPr>
          <p:cNvPr id="23" name="Google Shape;157;p18" descr="Some countries have deserts, and some countries have rainforests.&#10;">
            <a:extLst>
              <a:ext uri="{FF2B5EF4-FFF2-40B4-BE49-F238E27FC236}">
                <a16:creationId xmlns:a16="http://schemas.microsoft.com/office/drawing/2014/main" id="{11F7696C-225A-4176-B845-029D6454DA49}"/>
              </a:ext>
            </a:extLst>
          </p:cNvPr>
          <p:cNvGrpSpPr/>
          <p:nvPr/>
        </p:nvGrpSpPr>
        <p:grpSpPr>
          <a:xfrm>
            <a:off x="2066764" y="5016745"/>
            <a:ext cx="8058357" cy="1047325"/>
            <a:chOff x="542866" y="1736761"/>
            <a:chExt cx="8058357" cy="807000"/>
          </a:xfrm>
        </p:grpSpPr>
        <p:sp>
          <p:nvSpPr>
            <p:cNvPr id="24" name="Google Shape;158;p18">
              <a:extLst>
                <a:ext uri="{FF2B5EF4-FFF2-40B4-BE49-F238E27FC236}">
                  <a16:creationId xmlns:a16="http://schemas.microsoft.com/office/drawing/2014/main" id="{8B1F8D67-26E8-49B8-9A16-7A42ADBC906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518B115-2338-4DEB-977B-56C2034AFE18}"/>
                </a:ext>
              </a:extLst>
            </p:cNvPr>
            <p:cNvSpPr txBox="1"/>
            <p:nvPr/>
          </p:nvSpPr>
          <p:spPr>
            <a:xfrm>
              <a:off x="542866" y="193859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deserts, and some countries have rainforests.</a:t>
              </a:r>
            </a:p>
          </p:txBody>
        </p:sp>
      </p:grpSp>
    </p:spTree>
    <p:extLst>
      <p:ext uri="{BB962C8B-B14F-4D97-AF65-F5344CB8AC3E}">
        <p14:creationId xmlns:p14="http://schemas.microsoft.com/office/powerpoint/2010/main" val="18376639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Age Distribution</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age distribution of the population will have considerable effects on the standard of living for both the young and the old.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age distribution of the population will have considerable effects on the standard of living for both the young and the old.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Many high-income countries have a large proportion of elderly citizens.&#10;">
            <a:extLst>
              <a:ext uri="{FF2B5EF4-FFF2-40B4-BE49-F238E27FC236}">
                <a16:creationId xmlns:a16="http://schemas.microsoft.com/office/drawing/2014/main" id="{9539C497-B2E0-4BDD-84E8-45AFD211ECCD}"/>
              </a:ext>
            </a:extLst>
          </p:cNvPr>
          <p:cNvGrpSpPr/>
          <p:nvPr/>
        </p:nvGrpSpPr>
        <p:grpSpPr>
          <a:xfrm>
            <a:off x="2066849" y="2626285"/>
            <a:ext cx="8058300" cy="996696"/>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923" y="1943117"/>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high-income countries have a large proportion of elderly citizens.</a:t>
              </a:r>
              <a:endParaRPr sz="2000" dirty="0">
                <a:solidFill>
                  <a:schemeClr val="lt1"/>
                </a:solidFill>
                <a:latin typeface="Calibri"/>
                <a:ea typeface="Calibri"/>
                <a:cs typeface="Calibri"/>
                <a:sym typeface="Calibri"/>
              </a:endParaRPr>
            </a:p>
          </p:txBody>
        </p:sp>
      </p:grpSp>
      <p:grpSp>
        <p:nvGrpSpPr>
          <p:cNvPr id="20" name="Google Shape;157;p18" descr="Most low-income countries have a higher proportion of young workers, but the average age of these countries is expected to increase by 2050.&#10;">
            <a:extLst>
              <a:ext uri="{FF2B5EF4-FFF2-40B4-BE49-F238E27FC236}">
                <a16:creationId xmlns:a16="http://schemas.microsoft.com/office/drawing/2014/main" id="{22D14B2A-682C-497B-B318-ED33E60AA45F}"/>
              </a:ext>
            </a:extLst>
          </p:cNvPr>
          <p:cNvGrpSpPr/>
          <p:nvPr/>
        </p:nvGrpSpPr>
        <p:grpSpPr>
          <a:xfrm>
            <a:off x="2066823" y="3739165"/>
            <a:ext cx="8058326" cy="1047325"/>
            <a:chOff x="542897" y="1736761"/>
            <a:chExt cx="805832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97" y="1821675"/>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low-income countries have a higher proportion of young workers, but the average age of these countries is expected to increase by 2050.</a:t>
              </a:r>
            </a:p>
          </p:txBody>
        </p:sp>
      </p:grpSp>
    </p:spTree>
    <p:extLst>
      <p:ext uri="{BB962C8B-B14F-4D97-AF65-F5344CB8AC3E}">
        <p14:creationId xmlns:p14="http://schemas.microsoft.com/office/powerpoint/2010/main" val="7276152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Industrial Structure</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high-income countries, only 2% of GDP comes from agriculture.&#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653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high-income countries, only 2% of GDP comes from agriculture.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In middle and low-income countries, 12% of GDP on average comes from agriculture. &#10;">
            <a:extLst>
              <a:ext uri="{FF2B5EF4-FFF2-40B4-BE49-F238E27FC236}">
                <a16:creationId xmlns:a16="http://schemas.microsoft.com/office/drawing/2014/main" id="{9539C497-B2E0-4BDD-84E8-45AFD211ECCD}"/>
              </a:ext>
            </a:extLst>
          </p:cNvPr>
          <p:cNvGrpSpPr/>
          <p:nvPr/>
        </p:nvGrpSpPr>
        <p:grpSpPr>
          <a:xfrm>
            <a:off x="2066764" y="2632112"/>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984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middle and low-income countries, 12% of GDP on average comes from agriculture. </a:t>
              </a:r>
              <a:endParaRPr sz="2000" dirty="0">
                <a:solidFill>
                  <a:schemeClr val="lt1"/>
                </a:solidFill>
                <a:latin typeface="Calibri"/>
                <a:ea typeface="Calibri"/>
                <a:cs typeface="Calibri"/>
                <a:sym typeface="Calibri"/>
              </a:endParaRPr>
            </a:p>
          </p:txBody>
        </p:sp>
      </p:grpSp>
      <p:grpSp>
        <p:nvGrpSpPr>
          <p:cNvPr id="20" name="Google Shape;157;p18" descr="Countries have vastly different degrees of urbanization.&#10;">
            <a:extLst>
              <a:ext uri="{FF2B5EF4-FFF2-40B4-BE49-F238E27FC236}">
                <a16:creationId xmlns:a16="http://schemas.microsoft.com/office/drawing/2014/main" id="{22D14B2A-682C-497B-B318-ED33E60AA45F}"/>
              </a:ext>
            </a:extLst>
          </p:cNvPr>
          <p:cNvGrpSpPr/>
          <p:nvPr/>
        </p:nvGrpSpPr>
        <p:grpSpPr>
          <a:xfrm>
            <a:off x="2066764" y="380144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97211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Countries have vastly different degrees of urbanization.</a:t>
              </a:r>
            </a:p>
          </p:txBody>
        </p:sp>
      </p:grpSp>
    </p:spTree>
    <p:extLst>
      <p:ext uri="{BB962C8B-B14F-4D97-AF65-F5344CB8AC3E}">
        <p14:creationId xmlns:p14="http://schemas.microsoft.com/office/powerpoint/2010/main" val="2305148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Economic Institutions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Some countries are market-oriented, while others have command economies.&#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Some countries are market-oriented, while others have command economies.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Some economies are far more open to trade than others, with some limiting trade with tariffs and quotas. &#10;">
            <a:extLst>
              <a:ext uri="{FF2B5EF4-FFF2-40B4-BE49-F238E27FC236}">
                <a16:creationId xmlns:a16="http://schemas.microsoft.com/office/drawing/2014/main" id="{9539C497-B2E0-4BDD-84E8-45AFD211ECCD}"/>
              </a:ext>
            </a:extLst>
          </p:cNvPr>
          <p:cNvGrpSpPr/>
          <p:nvPr/>
        </p:nvGrpSpPr>
        <p:grpSpPr>
          <a:xfrm>
            <a:off x="2066764" y="261895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235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economies are far more open to trade than others, with some limiting trade with tariffs and quotas. </a:t>
              </a:r>
              <a:endParaRPr sz="2000" dirty="0">
                <a:solidFill>
                  <a:schemeClr val="lt1"/>
                </a:solidFill>
                <a:latin typeface="Calibri"/>
                <a:ea typeface="Calibri"/>
                <a:cs typeface="Calibri"/>
                <a:sym typeface="Calibri"/>
              </a:endParaRPr>
            </a:p>
          </p:txBody>
        </p:sp>
      </p:grpSp>
      <p:grpSp>
        <p:nvGrpSpPr>
          <p:cNvPr id="20" name="Google Shape;157;p18" descr="Countries have different levels of political stability and religious and social institutions.&#10;">
            <a:extLst>
              <a:ext uri="{FF2B5EF4-FFF2-40B4-BE49-F238E27FC236}">
                <a16:creationId xmlns:a16="http://schemas.microsoft.com/office/drawing/2014/main" id="{22D14B2A-682C-497B-B318-ED33E60AA45F}"/>
              </a:ext>
            </a:extLst>
          </p:cNvPr>
          <p:cNvGrpSpPr/>
          <p:nvPr/>
        </p:nvGrpSpPr>
        <p:grpSpPr>
          <a:xfrm>
            <a:off x="2066764" y="3791820"/>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Countries have different levels of political stability and religious and social institutions.</a:t>
              </a:r>
            </a:p>
          </p:txBody>
        </p:sp>
      </p:grpSp>
    </p:spTree>
    <p:extLst>
      <p:ext uri="{BB962C8B-B14F-4D97-AF65-F5344CB8AC3E}">
        <p14:creationId xmlns:p14="http://schemas.microsoft.com/office/powerpoint/2010/main" val="32434150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On Your Own</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COVID-19 pandemic affected the entire world, but the outcomes varied widely from country to country. Consider the different factors that comprise standard of living and the data that has emerged on the impact of the pandemic. How would you measure and compare the effect of the pandemic on the standard of living in different countries? Why is that the best measure?&#10;">
            <a:extLst>
              <a:ext uri="{FF2B5EF4-FFF2-40B4-BE49-F238E27FC236}">
                <a16:creationId xmlns:a16="http://schemas.microsoft.com/office/drawing/2014/main" id="{8F4E44DC-A241-4411-96F1-1C705D4D565F}"/>
              </a:ext>
            </a:extLst>
          </p:cNvPr>
          <p:cNvGrpSpPr/>
          <p:nvPr/>
        </p:nvGrpSpPr>
        <p:grpSpPr>
          <a:xfrm>
            <a:off x="2066769" y="1344753"/>
            <a:ext cx="8058462" cy="2033882"/>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54716"/>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The COVID-19 pandemic affected the entire world, but the outcomes varied widely from country to country. Consider the different factors that comprise standard of living and the data that has emerged on the impact of the pandemic. How would you measure and compare the effect of the pandemic on the standard of living in different countries? Why is that the best measure?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3" name="Picture 2" descr="A woman sitting on the ground in an impoverished area">
            <a:extLst>
              <a:ext uri="{FF2B5EF4-FFF2-40B4-BE49-F238E27FC236}">
                <a16:creationId xmlns:a16="http://schemas.microsoft.com/office/drawing/2014/main" id="{19B99567-C568-4C59-8F81-9078254AC5AF}"/>
              </a:ext>
            </a:extLst>
          </p:cNvPr>
          <p:cNvPicPr>
            <a:picLocks noChangeAspect="1"/>
          </p:cNvPicPr>
          <p:nvPr/>
        </p:nvPicPr>
        <p:blipFill>
          <a:blip r:embed="rId3"/>
          <a:stretch>
            <a:fillRect/>
          </a:stretch>
        </p:blipFill>
        <p:spPr>
          <a:xfrm>
            <a:off x="3803244" y="3582028"/>
            <a:ext cx="4585454" cy="3050904"/>
          </a:xfrm>
          <a:prstGeom prst="rect">
            <a:avLst/>
          </a:prstGeom>
        </p:spPr>
      </p:pic>
    </p:spTree>
    <p:extLst>
      <p:ext uri="{BB962C8B-B14F-4D97-AF65-F5344CB8AC3E}">
        <p14:creationId xmlns:p14="http://schemas.microsoft.com/office/powerpoint/2010/main" val="26971108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371259"/>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000" b="0" i="0" u="none" strike="noStrike" kern="0" cap="none" spc="0" normalizeH="0" baseline="0" noProof="0" dirty="0">
                <a:ln>
                  <a:noFill/>
                </a:ln>
                <a:solidFill>
                  <a:srgbClr val="000000"/>
                </a:solidFill>
                <a:effectLst/>
                <a:uLnTx/>
                <a:uFillTx/>
                <a:latin typeface="Century Gothic" panose="020B0502020202020204" pitchFamily="34" charset="0"/>
                <a:ea typeface="Arial"/>
                <a:cs typeface="Arial"/>
                <a:sym typeface="Arial"/>
              </a:rPr>
              <a:t>Summary</a:t>
            </a:r>
            <a:endParaRPr kumimoji="0" lang="en-US" sz="3000" b="0" i="0" u="none" strike="noStrike" kern="0" cap="none" spc="0" normalizeH="0" baseline="-25000" noProof="0" dirty="0">
              <a:ln>
                <a:noFill/>
              </a:ln>
              <a:solidFill>
                <a:srgbClr val="000000"/>
              </a:solidFill>
              <a:effectLst/>
              <a:uLnTx/>
              <a:uFillTx/>
              <a:latin typeface="Century Gothic" panose="020B0502020202020204" pitchFamily="34" charset="0"/>
              <a:ea typeface="Arial"/>
              <a:cs typeface="Arial"/>
              <a:sym typeface="Arial"/>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Economies across the world are extraordinarily different in composition and performance.</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M</a:t>
            </a:r>
            <a:r>
              <a:rPr lang="en-US" sz="2000" dirty="0">
                <a:solidFill>
                  <a:schemeClr val="lt1"/>
                </a:solidFill>
                <a:latin typeface="Calibri"/>
                <a:ea typeface="Calibri"/>
                <a:cs typeface="Calibri"/>
                <a:sym typeface="Calibri"/>
              </a:rPr>
              <a:t>acroeconomic policy strives towards low levels of unemployment and inflation, but the ways in which countries reach these goals vary.</a:t>
            </a:r>
          </a:p>
          <a:p>
            <a:pPr marL="444500" indent="-342900">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Economists analyze countries based on their income per person and rank them as low, lower-middle, upper-middle, or high income.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GDP per capita is a useful indicator for the differences between countries, but geography, demography, industrial structure, and institutions play a part as well.</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500779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a:extLst>
              <a:ext uri="{C183D7F6-B498-43B3-948B-1728B52AA6E4}">
                <adec:decorative xmlns:adec="http://schemas.microsoft.com/office/drawing/2017/decorative" val="1"/>
              </a:ext>
            </a:extLst>
          </p:cNvPr>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a:spLocks noGrp="1"/>
          </p:cNvSpPr>
          <p:nvPr>
            <p:ph type="title" idx="4294967295"/>
          </p:nvPr>
        </p:nvSpPr>
        <p:spPr>
          <a:xfrm>
            <a:off x="1569719" y="1410227"/>
            <a:ext cx="9052562" cy="120904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FFFFFF"/>
              </a:buClr>
              <a:buSzPts val="7200"/>
              <a:buFont typeface="Century Gothic"/>
              <a:buNone/>
              <a:tabLst/>
              <a:defRPr/>
            </a:pPr>
            <a:r>
              <a:rPr kumimoji="0" lang="en-US" sz="7200" b="1" i="0" u="none" strike="noStrike" kern="0" cap="none" spc="0" normalizeH="0" baseline="0" noProof="0" dirty="0">
                <a:ln>
                  <a:noFill/>
                </a:ln>
                <a:solidFill>
                  <a:srgbClr val="FFFFFF"/>
                </a:solidFill>
                <a:effectLst/>
                <a:uLnTx/>
                <a:uFillTx/>
                <a:latin typeface="Century Gothic"/>
                <a:ea typeface="Century Gothic"/>
                <a:cs typeface="Century Gothic"/>
                <a:sym typeface="Century Gothic"/>
              </a:rPr>
              <a:t>HAWKES</a:t>
            </a:r>
            <a:r>
              <a:rPr kumimoji="0" lang="en-US" sz="7200" b="0" i="0" u="none" strike="noStrike" kern="0" cap="none" spc="0" normalizeH="0" baseline="0" noProof="0" dirty="0">
                <a:ln>
                  <a:noFill/>
                </a:ln>
                <a:solidFill>
                  <a:srgbClr val="FFFFFF"/>
                </a:solidFill>
                <a:effectLst/>
                <a:uLnTx/>
                <a:uFillTx/>
                <a:latin typeface="Century Gothic"/>
                <a:ea typeface="Century Gothic"/>
                <a:cs typeface="Century Gothic"/>
                <a:sym typeface="Century Gothic"/>
              </a:rPr>
              <a:t> LEARNING</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Introduction</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Economies across the world are extraordinarily different in composition and performance.&#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481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Economies across the world are extraordinarily different in composition and performance.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Differences in productivity explain the diversity of average incomes across the world.&#10;">
            <a:extLst>
              <a:ext uri="{FF2B5EF4-FFF2-40B4-BE49-F238E27FC236}">
                <a16:creationId xmlns:a16="http://schemas.microsoft.com/office/drawing/2014/main" id="{9539C497-B2E0-4BDD-84E8-45AFD211ECCD}"/>
              </a:ext>
            </a:extLst>
          </p:cNvPr>
          <p:cNvGrpSpPr/>
          <p:nvPr/>
        </p:nvGrpSpPr>
        <p:grpSpPr>
          <a:xfrm>
            <a:off x="2066792" y="2621722"/>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Differences in productivity explain the diversity of average incomes across the world.</a:t>
              </a:r>
              <a:endParaRPr sz="2000" dirty="0">
                <a:solidFill>
                  <a:schemeClr val="lt1"/>
                </a:solidFill>
                <a:latin typeface="Calibri"/>
                <a:ea typeface="Calibri"/>
                <a:cs typeface="Calibri"/>
                <a:sym typeface="Calibri"/>
              </a:endParaRPr>
            </a:p>
          </p:txBody>
        </p:sp>
      </p:grpSp>
      <p:grpSp>
        <p:nvGrpSpPr>
          <p:cNvPr id="20" name="Google Shape;157;p18" descr="Productivity depends on physical and human capital and technology.&#10;">
            <a:extLst>
              <a:ext uri="{FF2B5EF4-FFF2-40B4-BE49-F238E27FC236}">
                <a16:creationId xmlns:a16="http://schemas.microsoft.com/office/drawing/2014/main" id="{22D14B2A-682C-497B-B318-ED33E60AA45F}"/>
              </a:ext>
            </a:extLst>
          </p:cNvPr>
          <p:cNvGrpSpPr/>
          <p:nvPr/>
        </p:nvGrpSpPr>
        <p:grpSpPr>
          <a:xfrm>
            <a:off x="2066736" y="37806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97361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Productivity depends on physical and human capital and technology.</a:t>
              </a:r>
              <a:endParaRPr sz="2000" dirty="0">
                <a:solidFill>
                  <a:schemeClr val="lt1"/>
                </a:solidFill>
                <a:latin typeface="Calibri"/>
                <a:ea typeface="Calibri"/>
                <a:cs typeface="Calibri"/>
                <a:sym typeface="Calibri"/>
              </a:endParaRPr>
            </a:p>
          </p:txBody>
        </p:sp>
      </p:grpSp>
      <p:grpSp>
        <p:nvGrpSpPr>
          <p:cNvPr id="23" name="Google Shape;157;p18" descr="Different economic characteristics, institutions, history, and politics impact economic performance.&#10;">
            <a:extLst>
              <a:ext uri="{FF2B5EF4-FFF2-40B4-BE49-F238E27FC236}">
                <a16:creationId xmlns:a16="http://schemas.microsoft.com/office/drawing/2014/main" id="{24C1B760-C371-46B4-9F29-0AE3F79868C9}"/>
              </a:ext>
            </a:extLst>
          </p:cNvPr>
          <p:cNvGrpSpPr/>
          <p:nvPr/>
        </p:nvGrpSpPr>
        <p:grpSpPr>
          <a:xfrm>
            <a:off x="2066736" y="4938977"/>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Different economic characteristics, institutions, history, and politics impact economic performance.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7769027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The Goals of Different Countries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goal of most economies is to maintain quality of life.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653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goal of most economies is to maintain quality of life.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Quality of life includes low unemployment, price stability, and the ability to trade. &#10;">
            <a:extLst>
              <a:ext uri="{FF2B5EF4-FFF2-40B4-BE49-F238E27FC236}">
                <a16:creationId xmlns:a16="http://schemas.microsoft.com/office/drawing/2014/main" id="{9539C497-B2E0-4BDD-84E8-45AFD211ECCD}"/>
              </a:ext>
            </a:extLst>
          </p:cNvPr>
          <p:cNvGrpSpPr/>
          <p:nvPr/>
        </p:nvGrpSpPr>
        <p:grpSpPr>
          <a:xfrm>
            <a:off x="2066764" y="263911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Quality of life includes low unemployment, price stability, and the ability to trade. </a:t>
              </a:r>
              <a:endParaRPr sz="2000" dirty="0">
                <a:solidFill>
                  <a:schemeClr val="lt1"/>
                </a:solidFill>
                <a:latin typeface="Calibri"/>
                <a:ea typeface="Calibri"/>
                <a:cs typeface="Calibri"/>
                <a:sym typeface="Calibri"/>
              </a:endParaRPr>
            </a:p>
          </p:txBody>
        </p:sp>
      </p:grpSp>
      <p:grpSp>
        <p:nvGrpSpPr>
          <p:cNvPr id="20" name="Google Shape;157;p18" descr="Most countries' goals are similar, but they may use different macroeconomic policies to achieve those goals.&#10;">
            <a:extLst>
              <a:ext uri="{FF2B5EF4-FFF2-40B4-BE49-F238E27FC236}">
                <a16:creationId xmlns:a16="http://schemas.microsoft.com/office/drawing/2014/main" id="{22D14B2A-682C-497B-B318-ED33E60AA45F}"/>
              </a:ext>
            </a:extLst>
          </p:cNvPr>
          <p:cNvGrpSpPr/>
          <p:nvPr/>
        </p:nvGrpSpPr>
        <p:grpSpPr>
          <a:xfrm>
            <a:off x="2066736" y="3807549"/>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887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countries' goals are similar, but they may use different macroeconomic policies to achieve those goals.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3085725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Quantifying Economic Diversity</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GDP per capita is a useful indicator to quantify the diversity in the standard of living across countries. &#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481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GDP per capita is a useful indicator to quantify the diversity in the standard of living across countries.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Purchasing power parity (PPP) must be considered in order to convert average incomes into comparable units.&#10;">
            <a:extLst>
              <a:ext uri="{FF2B5EF4-FFF2-40B4-BE49-F238E27FC236}">
                <a16:creationId xmlns:a16="http://schemas.microsoft.com/office/drawing/2014/main" id="{9539C497-B2E0-4BDD-84E8-45AFD211ECCD}"/>
              </a:ext>
            </a:extLst>
          </p:cNvPr>
          <p:cNvGrpSpPr/>
          <p:nvPr/>
        </p:nvGrpSpPr>
        <p:grpSpPr>
          <a:xfrm>
            <a:off x="2066764" y="263253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Purchasing power parity (PPP) must be considered in order to convert average incomes into comparable units.</a:t>
              </a:r>
              <a:endParaRPr sz="2000" dirty="0">
                <a:solidFill>
                  <a:schemeClr val="lt1"/>
                </a:solidFill>
                <a:latin typeface="Calibri"/>
                <a:ea typeface="Calibri"/>
                <a:cs typeface="Calibri"/>
                <a:sym typeface="Calibri"/>
              </a:endParaRPr>
            </a:p>
          </p:txBody>
        </p:sp>
      </p:grpSp>
      <p:grpSp>
        <p:nvGrpSpPr>
          <p:cNvPr id="20" name="Google Shape;157;p18" descr="PPP takes into account the fact that prices of the same good may be different across countries.&#10;">
            <a:extLst>
              <a:ext uri="{FF2B5EF4-FFF2-40B4-BE49-F238E27FC236}">
                <a16:creationId xmlns:a16="http://schemas.microsoft.com/office/drawing/2014/main" id="{22D14B2A-682C-497B-B318-ED33E60AA45F}"/>
              </a:ext>
            </a:extLst>
          </p:cNvPr>
          <p:cNvGrpSpPr/>
          <p:nvPr/>
        </p:nvGrpSpPr>
        <p:grpSpPr>
          <a:xfrm>
            <a:off x="2066736" y="37962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922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PPP takes into account the fact that prices of the same good may be different across countries.</a:t>
              </a:r>
              <a:endParaRPr sz="2000" dirty="0">
                <a:solidFill>
                  <a:schemeClr val="lt1"/>
                </a:solidFill>
                <a:latin typeface="Calibri"/>
                <a:ea typeface="Calibri"/>
                <a:cs typeface="Calibri"/>
                <a:sym typeface="Calibri"/>
              </a:endParaRPr>
            </a:p>
          </p:txBody>
        </p:sp>
      </p:grpSp>
      <p:grpSp>
        <p:nvGrpSpPr>
          <p:cNvPr id="23" name="Google Shape;157;p18" descr="The primary goal for most countries is to not only increase GDP but also GDP per capita, which will raise the overall standard of living.&#10;">
            <a:extLst>
              <a:ext uri="{FF2B5EF4-FFF2-40B4-BE49-F238E27FC236}">
                <a16:creationId xmlns:a16="http://schemas.microsoft.com/office/drawing/2014/main" id="{24C1B760-C371-46B4-9F29-0AE3F79868C9}"/>
              </a:ext>
            </a:extLst>
          </p:cNvPr>
          <p:cNvGrpSpPr/>
          <p:nvPr/>
        </p:nvGrpSpPr>
        <p:grpSpPr>
          <a:xfrm>
            <a:off x="2066736" y="4965435"/>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primary goal for most countries is to not only increase GDP but also GDP per capita, which will raise the overall standard of living.</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4155770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Country Classifications</a:t>
            </a:r>
            <a:endParaRPr kumimoji="0" lang="en-US" sz="3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World Bank uses gross national income (GNI) per capita to classify countries as low, lower-middle, upper-middle, or high income.&#10;">
            <a:extLst>
              <a:ext uri="{FF2B5EF4-FFF2-40B4-BE49-F238E27FC236}">
                <a16:creationId xmlns:a16="http://schemas.microsoft.com/office/drawing/2014/main" id="{8F4E44DC-A241-4411-96F1-1C705D4D565F}"/>
              </a:ext>
            </a:extLst>
          </p:cNvPr>
          <p:cNvGrpSpPr/>
          <p:nvPr/>
        </p:nvGrpSpPr>
        <p:grpSpPr>
          <a:xfrm>
            <a:off x="2066769" y="1515231"/>
            <a:ext cx="8058462" cy="99487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dirty="0">
                <a:ln>
                  <a:noFill/>
                </a:ln>
                <a:solidFill>
                  <a:srgbClr val="FFFFFF"/>
                </a:solidFill>
                <a:effectLst/>
                <a:uLnTx/>
                <a:uFillTx/>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indent="0" algn="ctr" defTabSz="914400" rtl="0" eaLnBrk="1" fontAlgn="auto" latinLnBrk="0" hangingPunct="1">
                <a:lnSpc>
                  <a:spcPct val="100000"/>
                </a:lnSpc>
                <a:spcBef>
                  <a:spcPts val="0"/>
                </a:spcBef>
                <a:spcAft>
                  <a:spcPts val="0"/>
                </a:spcAft>
                <a:buClr>
                  <a:srgbClr val="FFFFFF"/>
                </a:buClr>
                <a:buSzPts val="2000"/>
                <a:buFont typeface="Arial"/>
                <a:buNone/>
                <a:tabLst/>
                <a:defRPr/>
              </a:pPr>
              <a:r>
                <a:rPr kumimoji="0" lang="en-US" sz="2000" b="0" i="0" u="none" strike="noStrike" kern="0" cap="none" spc="0" normalizeH="0" baseline="0" noProof="0" dirty="0">
                  <a:ln>
                    <a:noFill/>
                  </a:ln>
                  <a:solidFill>
                    <a:srgbClr val="FFFFFF"/>
                  </a:solidFill>
                  <a:effectLst/>
                  <a:uLnTx/>
                  <a:uFillTx/>
                  <a:latin typeface="Calibri" panose="020F0502020204030204" pitchFamily="34" charset="0"/>
                  <a:cs typeface="Times New Roman" panose="02020603050405020304" pitchFamily="18" charset="0"/>
                  <a:sym typeface="Arial"/>
                </a:rPr>
                <a:t>The World Bank uses gross national income (GNI) per capita to classify countries as low, lower-middle, upper-middle, or high income.</a:t>
              </a:r>
              <a:endParaRPr kumimoji="0" lang="en-US" sz="2000" b="0" i="0" u="none" strike="noStrike" kern="0" cap="none" spc="0" normalizeH="0" baseline="0" noProof="0" dirty="0">
                <a:ln>
                  <a:noFill/>
                </a:ln>
                <a:solidFill>
                  <a:srgbClr val="FFFFFF"/>
                </a:solidFill>
                <a:effectLst/>
                <a:uLnTx/>
                <a:uFillTx/>
                <a:latin typeface="Calibri" panose="020F0502020204030204" pitchFamily="34" charset="0"/>
                <a:cs typeface="Times New Roman" panose="02020603050405020304" pitchFamily="18" charset="0"/>
                <a:sym typeface="Calibri"/>
              </a:endParaRPr>
            </a:p>
          </p:txBody>
        </p:sp>
      </p:grpSp>
      <p:pic>
        <p:nvPicPr>
          <p:cNvPr id="4" name="Picture 3" descr="A table sharing the gross national income per capita. The GNI per capita for low income is less than $1,085, for lower-middle income it is $1,085 to $4,255, for upper-middle income it is $4,255 to $13,205, and high income is considered greater than $13,205.">
            <a:extLst>
              <a:ext uri="{FF2B5EF4-FFF2-40B4-BE49-F238E27FC236}">
                <a16:creationId xmlns:a16="http://schemas.microsoft.com/office/drawing/2014/main" id="{659FC0D6-85AB-6C01-7538-E66159A8D4B5}"/>
              </a:ext>
            </a:extLst>
          </p:cNvPr>
          <p:cNvPicPr>
            <a:picLocks noChangeAspect="1"/>
          </p:cNvPicPr>
          <p:nvPr/>
        </p:nvPicPr>
        <p:blipFill>
          <a:blip r:embed="rId3"/>
          <a:stretch>
            <a:fillRect/>
          </a:stretch>
        </p:blipFill>
        <p:spPr>
          <a:xfrm>
            <a:off x="2172177" y="3140409"/>
            <a:ext cx="7847645" cy="2728283"/>
          </a:xfrm>
          <a:prstGeom prst="rect">
            <a:avLst/>
          </a:prstGeom>
        </p:spPr>
      </p:pic>
    </p:spTree>
    <p:extLst>
      <p:ext uri="{BB962C8B-B14F-4D97-AF65-F5344CB8AC3E}">
        <p14:creationId xmlns:p14="http://schemas.microsoft.com/office/powerpoint/2010/main" val="2465442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GDP Imbalances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23" name="Google Shape;157;p18" descr="This world map shows an overview of GDP per capita by country in 2018. There is a clear imbalance in the GDP across the world.&#10;">
            <a:extLst>
              <a:ext uri="{FF2B5EF4-FFF2-40B4-BE49-F238E27FC236}">
                <a16:creationId xmlns:a16="http://schemas.microsoft.com/office/drawing/2014/main" id="{C15DE79F-D88E-47BF-B075-C5789E9B6B6E}"/>
              </a:ext>
            </a:extLst>
          </p:cNvPr>
          <p:cNvGrpSpPr/>
          <p:nvPr/>
        </p:nvGrpSpPr>
        <p:grpSpPr>
          <a:xfrm>
            <a:off x="2066830" y="5651995"/>
            <a:ext cx="8058340" cy="1047325"/>
            <a:chOff x="542883" y="1736761"/>
            <a:chExt cx="8058340" cy="807000"/>
          </a:xfrm>
        </p:grpSpPr>
        <p:sp>
          <p:nvSpPr>
            <p:cNvPr id="24" name="Google Shape;158;p18">
              <a:extLst>
                <a:ext uri="{FF2B5EF4-FFF2-40B4-BE49-F238E27FC236}">
                  <a16:creationId xmlns:a16="http://schemas.microsoft.com/office/drawing/2014/main" id="{5EE9241C-F51D-4AF0-989B-E6E4B8965F5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B89FEC1-4610-4E7C-B212-F34E464DE6A0}"/>
                </a:ext>
              </a:extLst>
            </p:cNvPr>
            <p:cNvSpPr txBox="1"/>
            <p:nvPr/>
          </p:nvSpPr>
          <p:spPr>
            <a:xfrm>
              <a:off x="542883" y="1871313"/>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This world map shows an overview of GDP per capita by country in 2018. There is a clear imbalance in the GDP across the world.</a:t>
              </a:r>
            </a:p>
          </p:txBody>
        </p:sp>
      </p:grpSp>
      <p:pic>
        <p:nvPicPr>
          <p:cNvPr id="4" name="Picture 3" descr="A map of the world showing the different levels of GDP per capita across countries">
            <a:extLst>
              <a:ext uri="{FF2B5EF4-FFF2-40B4-BE49-F238E27FC236}">
                <a16:creationId xmlns:a16="http://schemas.microsoft.com/office/drawing/2014/main" id="{0D397B9D-E51D-4044-B4B0-EF1319DC3730}"/>
              </a:ext>
            </a:extLst>
          </p:cNvPr>
          <p:cNvPicPr>
            <a:picLocks noChangeAspect="1"/>
          </p:cNvPicPr>
          <p:nvPr/>
        </p:nvPicPr>
        <p:blipFill>
          <a:blip r:embed="rId3"/>
          <a:stretch>
            <a:fillRect/>
          </a:stretch>
        </p:blipFill>
        <p:spPr>
          <a:xfrm>
            <a:off x="1739991" y="1359715"/>
            <a:ext cx="8711960" cy="4138569"/>
          </a:xfrm>
          <a:prstGeom prst="rect">
            <a:avLst/>
          </a:prstGeom>
        </p:spPr>
      </p:pic>
    </p:spTree>
    <p:extLst>
      <p:ext uri="{BB962C8B-B14F-4D97-AF65-F5344CB8AC3E}">
        <p14:creationId xmlns:p14="http://schemas.microsoft.com/office/powerpoint/2010/main" val="32282175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GDP Imbalances</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re is a clear imbalance in GDP levels across the world.&#10;">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8037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There is a clear imbalance in GDP levels across the world.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North America, Australia, and western Europe have the highest GDPs.&#10;">
            <a:extLst>
              <a:ext uri="{FF2B5EF4-FFF2-40B4-BE49-F238E27FC236}">
                <a16:creationId xmlns:a16="http://schemas.microsoft.com/office/drawing/2014/main" id="{9539C497-B2E0-4BDD-84E8-45AFD211ECCD}"/>
              </a:ext>
            </a:extLst>
          </p:cNvPr>
          <p:cNvGrpSpPr/>
          <p:nvPr/>
        </p:nvGrpSpPr>
        <p:grpSpPr>
          <a:xfrm>
            <a:off x="2066764" y="263416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984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North America, Australia, and western Europe have the highest GDPs.</a:t>
              </a:r>
              <a:endParaRPr sz="2000" dirty="0">
                <a:solidFill>
                  <a:schemeClr val="lt1"/>
                </a:solidFill>
                <a:latin typeface="Calibri"/>
                <a:ea typeface="Calibri"/>
                <a:cs typeface="Calibri"/>
                <a:sym typeface="Calibri"/>
              </a:endParaRPr>
            </a:p>
          </p:txBody>
        </p:sp>
      </p:grpSp>
      <p:grpSp>
        <p:nvGrpSpPr>
          <p:cNvPr id="20" name="Google Shape;157;p18" descr="Large areas of the world, like Africa and South Asia, have much lower GDPs. &#10;">
            <a:extLst>
              <a:ext uri="{FF2B5EF4-FFF2-40B4-BE49-F238E27FC236}">
                <a16:creationId xmlns:a16="http://schemas.microsoft.com/office/drawing/2014/main" id="{22D14B2A-682C-497B-B318-ED33E60AA45F}"/>
              </a:ext>
            </a:extLst>
          </p:cNvPr>
          <p:cNvGrpSpPr/>
          <p:nvPr/>
        </p:nvGrpSpPr>
        <p:grpSpPr>
          <a:xfrm>
            <a:off x="2066736" y="3806465"/>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Large areas of the world, like Africa and South Asia, have much lower GDPs. </a:t>
              </a:r>
            </a:p>
          </p:txBody>
        </p:sp>
      </p:grpSp>
      <p:grpSp>
        <p:nvGrpSpPr>
          <p:cNvPr id="23" name="Google Shape;157;p18" descr="North America and the European Union have about 11.5% of the world's population, but they produce close to 48% of the world's GDP.&#10;">
            <a:extLst>
              <a:ext uri="{FF2B5EF4-FFF2-40B4-BE49-F238E27FC236}">
                <a16:creationId xmlns:a16="http://schemas.microsoft.com/office/drawing/2014/main" id="{C15DE79F-D88E-47BF-B075-C5789E9B6B6E}"/>
              </a:ext>
            </a:extLst>
          </p:cNvPr>
          <p:cNvGrpSpPr/>
          <p:nvPr/>
        </p:nvGrpSpPr>
        <p:grpSpPr>
          <a:xfrm>
            <a:off x="2066722" y="4978764"/>
            <a:ext cx="8058399" cy="1047325"/>
            <a:chOff x="542824" y="1736761"/>
            <a:chExt cx="8058399" cy="807000"/>
          </a:xfrm>
        </p:grpSpPr>
        <p:sp>
          <p:nvSpPr>
            <p:cNvPr id="24" name="Google Shape;158;p18">
              <a:extLst>
                <a:ext uri="{FF2B5EF4-FFF2-40B4-BE49-F238E27FC236}">
                  <a16:creationId xmlns:a16="http://schemas.microsoft.com/office/drawing/2014/main" id="{5EE9241C-F51D-4AF0-989B-E6E4B8965F5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B89FEC1-4610-4E7C-B212-F34E464DE6A0}"/>
                </a:ext>
              </a:extLst>
            </p:cNvPr>
            <p:cNvSpPr txBox="1"/>
            <p:nvPr/>
          </p:nvSpPr>
          <p:spPr>
            <a:xfrm>
              <a:off x="542824" y="177923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North America and the European Union have about 11.5% of the world's population, but they produce close to 48% of the world's GDP.</a:t>
              </a:r>
            </a:p>
          </p:txBody>
        </p:sp>
      </p:grpSp>
    </p:spTree>
    <p:extLst>
      <p:ext uri="{BB962C8B-B14F-4D97-AF65-F5344CB8AC3E}">
        <p14:creationId xmlns:p14="http://schemas.microsoft.com/office/powerpoint/2010/main" val="614192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Standard of Living</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1</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Factors like health, education, human rights, crime and personal safety, and environmental quality are not entirely captured in a GDP per capita calculation. &#10;">
            <a:extLst>
              <a:ext uri="{FF2B5EF4-FFF2-40B4-BE49-F238E27FC236}">
                <a16:creationId xmlns:a16="http://schemas.microsoft.com/office/drawing/2014/main" id="{8F4E44DC-A241-4411-96F1-1C705D4D565F}"/>
              </a:ext>
            </a:extLst>
          </p:cNvPr>
          <p:cNvGrpSpPr/>
          <p:nvPr/>
        </p:nvGrpSpPr>
        <p:grpSpPr>
          <a:xfrm>
            <a:off x="2066764" y="1515233"/>
            <a:ext cx="8058467" cy="1176333"/>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82347"/>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Factors like health, education, human rights, crime and personal safety, and environmental quality are not entirely captured in a GDP per capita calculation.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Many of these factors are correlated with per-capita GDP, but there are exceptions.&#10;">
            <a:extLst>
              <a:ext uri="{FF2B5EF4-FFF2-40B4-BE49-F238E27FC236}">
                <a16:creationId xmlns:a16="http://schemas.microsoft.com/office/drawing/2014/main" id="{9539C497-B2E0-4BDD-84E8-45AFD211ECCD}"/>
              </a:ext>
            </a:extLst>
          </p:cNvPr>
          <p:cNvGrpSpPr/>
          <p:nvPr/>
        </p:nvGrpSpPr>
        <p:grpSpPr>
          <a:xfrm>
            <a:off x="2066764" y="2822294"/>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8324"/>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of these factors are correlated with per-capita GDP, but there are exceptions.</a:t>
              </a:r>
              <a:endParaRPr sz="2000" dirty="0">
                <a:solidFill>
                  <a:schemeClr val="lt1"/>
                </a:solidFill>
                <a:latin typeface="Calibri"/>
                <a:ea typeface="Calibri"/>
                <a:cs typeface="Calibri"/>
                <a:sym typeface="Calibri"/>
              </a:endParaRPr>
            </a:p>
          </p:txBody>
        </p:sp>
      </p:grpSp>
      <p:grpSp>
        <p:nvGrpSpPr>
          <p:cNvPr id="20" name="Google Shape;157;p18" descr="No region can claim to have a perfect standard of living; for instance, even high-income regions like Europe and North America still have malnourishment and poverty.&#10;">
            <a:extLst>
              <a:ext uri="{FF2B5EF4-FFF2-40B4-BE49-F238E27FC236}">
                <a16:creationId xmlns:a16="http://schemas.microsoft.com/office/drawing/2014/main" id="{22D14B2A-682C-497B-B318-ED33E60AA45F}"/>
              </a:ext>
            </a:extLst>
          </p:cNvPr>
          <p:cNvGrpSpPr/>
          <p:nvPr/>
        </p:nvGrpSpPr>
        <p:grpSpPr>
          <a:xfrm>
            <a:off x="2066764" y="4012686"/>
            <a:ext cx="8058385" cy="1176333"/>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8257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 region can claim to have a perfect standard of living; for instance, even high-income regions like Europe and North America still have malnourishment and poverty.</a:t>
              </a:r>
            </a:p>
          </p:txBody>
        </p:sp>
      </p:grpSp>
    </p:spTree>
    <p:extLst>
      <p:ext uri="{BB962C8B-B14F-4D97-AF65-F5344CB8AC3E}">
        <p14:creationId xmlns:p14="http://schemas.microsoft.com/office/powerpoint/2010/main" val="12687250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Arial"/>
                <a:cs typeface="Arial"/>
                <a:sym typeface="Century Gothic"/>
              </a:rPr>
              <a:t>Standard of Living</a:t>
            </a:r>
            <a:r>
              <a:rPr kumimoji="0" lang="en-US" sz="3000" b="0" i="0" u="none" strike="noStrike" kern="0" cap="none" spc="0" normalizeH="0" baseline="-25000" noProof="0" dirty="0">
                <a:ln>
                  <a:noFill/>
                </a:ln>
                <a:solidFill>
                  <a:srgbClr val="000000"/>
                </a:solidFill>
                <a:effectLst/>
                <a:uLnTx/>
                <a:uFillTx/>
                <a:latin typeface="Century Gothic"/>
                <a:ea typeface="Arial"/>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Arial"/>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Four additional factors are significant in a wide range of statistical studies:">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70552" y="1826187"/>
              <a:ext cx="7679704"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Four additional factors are significant in a wide range of statistical studies: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2" name="Rectangle 1">
            <a:extLst>
              <a:ext uri="{FF2B5EF4-FFF2-40B4-BE49-F238E27FC236}">
                <a16:creationId xmlns:a16="http://schemas.microsoft.com/office/drawing/2014/main" id="{46FCD0D4-31EF-4718-AC52-79229EDB5C8D}"/>
              </a:ext>
            </a:extLst>
          </p:cNvPr>
          <p:cNvSpPr/>
          <p:nvPr/>
        </p:nvSpPr>
        <p:spPr>
          <a:xfrm>
            <a:off x="3357479" y="2885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Geography</a:t>
            </a:r>
          </a:p>
        </p:txBody>
      </p:sp>
      <p:sp>
        <p:nvSpPr>
          <p:cNvPr id="5" name="Rectangle 4">
            <a:extLst>
              <a:ext uri="{FF2B5EF4-FFF2-40B4-BE49-F238E27FC236}">
                <a16:creationId xmlns:a16="http://schemas.microsoft.com/office/drawing/2014/main" id="{4FE07B7D-FE60-4D1E-B5EF-B0358A2296CA}"/>
              </a:ext>
            </a:extLst>
          </p:cNvPr>
          <p:cNvSpPr/>
          <p:nvPr/>
        </p:nvSpPr>
        <p:spPr>
          <a:xfrm>
            <a:off x="3357479" y="4347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Industrial structure</a:t>
            </a:r>
          </a:p>
        </p:txBody>
      </p:sp>
      <p:sp>
        <p:nvSpPr>
          <p:cNvPr id="3" name="Rectangle 2">
            <a:extLst>
              <a:ext uri="{FF2B5EF4-FFF2-40B4-BE49-F238E27FC236}">
                <a16:creationId xmlns:a16="http://schemas.microsoft.com/office/drawing/2014/main" id="{4148AE82-5B6B-4B68-9234-57BE657DC8B5}"/>
              </a:ext>
            </a:extLst>
          </p:cNvPr>
          <p:cNvSpPr/>
          <p:nvPr/>
        </p:nvSpPr>
        <p:spPr>
          <a:xfrm>
            <a:off x="6461808" y="2885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Age distribution</a:t>
            </a:r>
          </a:p>
        </p:txBody>
      </p:sp>
      <p:sp>
        <p:nvSpPr>
          <p:cNvPr id="4" name="Rectangle 3">
            <a:extLst>
              <a:ext uri="{FF2B5EF4-FFF2-40B4-BE49-F238E27FC236}">
                <a16:creationId xmlns:a16="http://schemas.microsoft.com/office/drawing/2014/main" id="{B623EE5E-5C4A-4AE5-BDA7-F9356A713184}"/>
              </a:ext>
            </a:extLst>
          </p:cNvPr>
          <p:cNvSpPr/>
          <p:nvPr/>
        </p:nvSpPr>
        <p:spPr>
          <a:xfrm>
            <a:off x="6461808" y="4347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Economic institutions</a:t>
            </a:r>
          </a:p>
        </p:txBody>
      </p:sp>
    </p:spTree>
    <p:extLst>
      <p:ext uri="{BB962C8B-B14F-4D97-AF65-F5344CB8AC3E}">
        <p14:creationId xmlns:p14="http://schemas.microsoft.com/office/powerpoint/2010/main" val="23455965"/>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8290700-4BF9-45D7-BF05-F16228F2946C}">
  <ds:schemaRefs>
    <ds:schemaRef ds:uri="http://schemas.microsoft.com/sharepoint/v3/contenttype/forms"/>
  </ds:schemaRefs>
</ds:datastoreItem>
</file>

<file path=customXml/itemProps2.xml><?xml version="1.0" encoding="utf-8"?>
<ds:datastoreItem xmlns:ds="http://schemas.openxmlformats.org/officeDocument/2006/customXml" ds:itemID="{5925EF0D-B403-4730-86B4-2840AC869760}">
  <ds:schemaRefs>
    <ds:schemaRef ds:uri="http://purl.org/dc/dcmitype/"/>
    <ds:schemaRef ds:uri="http://purl.org/dc/terms/"/>
    <ds:schemaRef ds:uri="http://schemas.microsoft.com/office/infopath/2007/PartnerControls"/>
    <ds:schemaRef ds:uri="http://schemas.openxmlformats.org/package/2006/metadata/core-properties"/>
    <ds:schemaRef ds:uri="fdab59f7-c3a7-48e5-acd8-618ce834776e"/>
    <ds:schemaRef ds:uri="http://schemas.microsoft.com/office/2006/documentManagement/types"/>
    <ds:schemaRef ds:uri="http://www.w3.org/XML/1998/namespace"/>
    <ds:schemaRef ds:uri="06d9c582-05c2-476b-83d2-72ab8b1380b2"/>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2BF6196C-EC5D-4E73-87B5-23B8F642A7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2030</TotalTime>
  <Words>1469</Words>
  <Application>Microsoft Office PowerPoint</Application>
  <PresentationFormat>Widescreen</PresentationFormat>
  <Paragraphs>99</Paragraphs>
  <Slides>16</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Century Gothic</vt:lpstr>
      <vt:lpstr>Arial</vt:lpstr>
      <vt:lpstr>Calibri</vt:lpstr>
      <vt:lpstr>Office Theme</vt:lpstr>
      <vt:lpstr>The Diversity of Countries and Economies across the World</vt:lpstr>
      <vt:lpstr>Introduction</vt:lpstr>
      <vt:lpstr>The Goals of Different Countries</vt:lpstr>
      <vt:lpstr>Quantifying Economic Diversity</vt:lpstr>
      <vt:lpstr>Country Classifications</vt:lpstr>
      <vt:lpstr>GDP Imbalances1</vt:lpstr>
      <vt:lpstr>GDP Imbalances2</vt:lpstr>
      <vt:lpstr>Standard of Living1</vt:lpstr>
      <vt:lpstr>Standard of Living2</vt:lpstr>
      <vt:lpstr>Geography</vt:lpstr>
      <vt:lpstr>Age Distribution</vt:lpstr>
      <vt:lpstr>Industrial Structure</vt:lpstr>
      <vt:lpstr>Economic Institutions</vt:lpstr>
      <vt:lpstr>On Your Own</vt:lpstr>
      <vt:lpstr>Summary</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Macroeconomics, 2nd Edition</dc:title>
  <dc:creator>Hawkes Learning</dc:creator>
  <cp:lastModifiedBy>Caitlin Coleman</cp:lastModifiedBy>
  <cp:revision>122</cp:revision>
  <dcterms:modified xsi:type="dcterms:W3CDTF">2026-02-04T14:47:27Z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