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6"/>
  </p:notesMasterIdLst>
  <p:sldIdLst>
    <p:sldId id="406" r:id="rId5"/>
    <p:sldId id="407" r:id="rId6"/>
    <p:sldId id="408" r:id="rId7"/>
    <p:sldId id="409" r:id="rId8"/>
    <p:sldId id="410" r:id="rId9"/>
    <p:sldId id="411" r:id="rId10"/>
    <p:sldId id="412" r:id="rId11"/>
    <p:sldId id="435" r:id="rId12"/>
    <p:sldId id="436" r:id="rId13"/>
    <p:sldId id="437" r:id="rId14"/>
    <p:sldId id="275" r:id="rId15"/>
  </p:sldIdLst>
  <p:sldSz cx="12192000" cy="6858000"/>
  <p:notesSz cx="6858000" cy="9144000"/>
  <p:embeddedFontLst>
    <p:embeddedFont>
      <p:font typeface="Century Gothic" panose="020B0502020202020204"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E0DCBE-B60C-442B-8FBA-EFC4EC50812C}" v="3" dt="2026-02-04T14:48:12.2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384" autoAdjust="0"/>
  </p:normalViewPr>
  <p:slideViewPr>
    <p:cSldViewPr snapToGrid="0">
      <p:cViewPr varScale="1">
        <p:scale>
          <a:sx n="93" d="100"/>
          <a:sy n="93" d="100"/>
        </p:scale>
        <p:origin x="115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3" Type="http://schemas.openxmlformats.org/officeDocument/2006/relationships/customXml" Target="../customXml/item3.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6T21:02:19.402" v="5" actId="33553"/>
      <pc:docMkLst>
        <pc:docMk/>
      </pc:docMkLst>
      <pc:sldChg chg="modSp mod">
        <pc:chgData name="Annaleise Radchenko" userId="6249d1a9-d5dd-4793-b8df-98b5e6874abb" providerId="ADAL" clId="{4A5B4154-50F6-4F5B-A4D7-A9ED8C205C6B}" dt="2026-01-16T21:02:19.402" v="5" actId="33553"/>
        <pc:sldMkLst>
          <pc:docMk/>
          <pc:sldMk cId="0" sldId="275"/>
        </pc:sldMkLst>
        <pc:spChg chg="mod">
          <ac:chgData name="Annaleise Radchenko" userId="6249d1a9-d5dd-4793-b8df-98b5e6874abb" providerId="ADAL" clId="{4A5B4154-50F6-4F5B-A4D7-A9ED8C205C6B}" dt="2026-01-16T21:02:19.402" v="5" actId="33553"/>
          <ac:spMkLst>
            <pc:docMk/>
            <pc:sldMk cId="0" sldId="275"/>
            <ac:spMk id="349" creationId="{00000000-0000-0000-0000-000000000000}"/>
          </ac:spMkLst>
        </pc:spChg>
        <pc:cxnChg chg="mod">
          <ac:chgData name="Annaleise Radchenko" userId="6249d1a9-d5dd-4793-b8df-98b5e6874abb" providerId="ADAL" clId="{4A5B4154-50F6-4F5B-A4D7-A9ED8C205C6B}" dt="2026-01-16T21:02:14.188" v="4"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16T21:00:44.957" v="0"/>
        <pc:sldMkLst>
          <pc:docMk/>
          <pc:sldMk cId="0" sldId="406"/>
        </pc:sldMkLst>
      </pc:sldChg>
      <pc:sldChg chg="add">
        <pc:chgData name="Annaleise Radchenko" userId="6249d1a9-d5dd-4793-b8df-98b5e6874abb" providerId="ADAL" clId="{4A5B4154-50F6-4F5B-A4D7-A9ED8C205C6B}" dt="2026-01-16T21:00:44.957" v="0"/>
        <pc:sldMkLst>
          <pc:docMk/>
          <pc:sldMk cId="3642131694" sldId="407"/>
        </pc:sldMkLst>
      </pc:sldChg>
      <pc:sldChg chg="add">
        <pc:chgData name="Annaleise Radchenko" userId="6249d1a9-d5dd-4793-b8df-98b5e6874abb" providerId="ADAL" clId="{4A5B4154-50F6-4F5B-A4D7-A9ED8C205C6B}" dt="2026-01-16T21:00:44.957" v="0"/>
        <pc:sldMkLst>
          <pc:docMk/>
          <pc:sldMk cId="2548149578" sldId="408"/>
        </pc:sldMkLst>
      </pc:sldChg>
      <pc:sldChg chg="add">
        <pc:chgData name="Annaleise Radchenko" userId="6249d1a9-d5dd-4793-b8df-98b5e6874abb" providerId="ADAL" clId="{4A5B4154-50F6-4F5B-A4D7-A9ED8C205C6B}" dt="2026-01-16T21:00:44.957" v="0"/>
        <pc:sldMkLst>
          <pc:docMk/>
          <pc:sldMk cId="4111090753" sldId="409"/>
        </pc:sldMkLst>
      </pc:sldChg>
      <pc:sldChg chg="add">
        <pc:chgData name="Annaleise Radchenko" userId="6249d1a9-d5dd-4793-b8df-98b5e6874abb" providerId="ADAL" clId="{4A5B4154-50F6-4F5B-A4D7-A9ED8C205C6B}" dt="2026-01-16T21:00:44.957" v="0"/>
        <pc:sldMkLst>
          <pc:docMk/>
          <pc:sldMk cId="1901698378" sldId="410"/>
        </pc:sldMkLst>
      </pc:sldChg>
      <pc:sldChg chg="add">
        <pc:chgData name="Annaleise Radchenko" userId="6249d1a9-d5dd-4793-b8df-98b5e6874abb" providerId="ADAL" clId="{4A5B4154-50F6-4F5B-A4D7-A9ED8C205C6B}" dt="2026-01-16T21:00:44.957" v="0"/>
        <pc:sldMkLst>
          <pc:docMk/>
          <pc:sldMk cId="1513915316" sldId="411"/>
        </pc:sldMkLst>
      </pc:sldChg>
      <pc:sldChg chg="add">
        <pc:chgData name="Annaleise Radchenko" userId="6249d1a9-d5dd-4793-b8df-98b5e6874abb" providerId="ADAL" clId="{4A5B4154-50F6-4F5B-A4D7-A9ED8C205C6B}" dt="2026-01-16T21:00:44.957" v="0"/>
        <pc:sldMkLst>
          <pc:docMk/>
          <pc:sldMk cId="4284211457" sldId="412"/>
        </pc:sldMkLst>
      </pc:sldChg>
      <pc:sldChg chg="add">
        <pc:chgData name="Annaleise Radchenko" userId="6249d1a9-d5dd-4793-b8df-98b5e6874abb" providerId="ADAL" clId="{4A5B4154-50F6-4F5B-A4D7-A9ED8C205C6B}" dt="2026-01-16T21:00:44.957" v="0"/>
        <pc:sldMkLst>
          <pc:docMk/>
          <pc:sldMk cId="3487197861" sldId="435"/>
        </pc:sldMkLst>
      </pc:sldChg>
      <pc:sldChg chg="modSp add mod">
        <pc:chgData name="Annaleise Radchenko" userId="6249d1a9-d5dd-4793-b8df-98b5e6874abb" providerId="ADAL" clId="{4A5B4154-50F6-4F5B-A4D7-A9ED8C205C6B}" dt="2026-01-16T21:01:05.531" v="3" actId="6549"/>
        <pc:sldMkLst>
          <pc:docMk/>
          <pc:sldMk cId="2522926702" sldId="436"/>
        </pc:sldMkLst>
        <pc:spChg chg="mod">
          <ac:chgData name="Annaleise Radchenko" userId="6249d1a9-d5dd-4793-b8df-98b5e6874abb" providerId="ADAL" clId="{4A5B4154-50F6-4F5B-A4D7-A9ED8C205C6B}" dt="2026-01-16T21:01:05.531" v="3" actId="6549"/>
          <ac:spMkLst>
            <pc:docMk/>
            <pc:sldMk cId="2522926702" sldId="436"/>
            <ac:spMk id="68" creationId="{00000000-0000-0000-0000-000000000000}"/>
          </ac:spMkLst>
        </pc:spChg>
      </pc:sldChg>
      <pc:sldChg chg="modSp add mod">
        <pc:chgData name="Annaleise Radchenko" userId="6249d1a9-d5dd-4793-b8df-98b5e6874abb" providerId="ADAL" clId="{4A5B4154-50F6-4F5B-A4D7-A9ED8C205C6B}" dt="2026-01-16T21:01:02.191" v="2" actId="20577"/>
        <pc:sldMkLst>
          <pc:docMk/>
          <pc:sldMk cId="2227214737" sldId="437"/>
        </pc:sldMkLst>
        <pc:spChg chg="mod">
          <ac:chgData name="Annaleise Radchenko" userId="6249d1a9-d5dd-4793-b8df-98b5e6874abb" providerId="ADAL" clId="{4A5B4154-50F6-4F5B-A4D7-A9ED8C205C6B}" dt="2026-01-16T21:01:02.191" v="2" actId="20577"/>
          <ac:spMkLst>
            <pc:docMk/>
            <pc:sldMk cId="2227214737" sldId="437"/>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2020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criticism?</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2277123"/>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Improving Countries' Standards of Living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endPar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endParaRP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Jobs are created in economies that grow.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Economic growth is built on the foundation of productivity improvements.&#10;">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descr="Increases in productivity are the result of greater human and physical capital and technology, all interacting in a market-driven economy.">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descr="In the pursuit of modern economic growth, countries and regions start at different levels of GDP.&#10;">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High-Income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main challenge for economic growth in high-income countries is the push for a more educated workforce that can create, invest in, and apply new technologies.&#10;">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al of growth-oriented public policy is to shift the aggregate supply curve to the right.&#10;">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descr="High-income countries recognize that growth is best maintained in a stable, market-oriented economic climate. &#10;">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descr="These countries use monetary policy to keep inflation low and stable and minimize the risk of exchange rate fluctuations, while also encouraging domestic and international competition.&#10;">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Problems with Growth in High-Income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tarting in 2008, many high-income countries were more focused on the short term than the long term.&#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governments of some of these countries began running very large budget deficits as part of expansionary fiscal policy.&#10;">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descr="The central banks ran highly expansionary monetary policies, with near zero interest rates.&#10;">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descr="Though these policies did help the economies of these countries in the short term, the transition to a more long-term and sustainable focus has proven a difficult transition.&#10;">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1109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Four Asian Tigers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One of the world's recent economic success stories began with a group known as the Four Asian Tigers: South Korea, Singapore, Taiwan, and Hong Kong.">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se economies maintained high growth rates and rapid export-led industrialization, which allowed them to converge with high-income countries.">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descr="The economic growth of the Tigers has averaged around 5.5% real per-capita growth for several decades.">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descr="In the 1980s, countries like China and India began to show signs of convergence as well.">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01698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Middle-Income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nderlying causes of rapid growth rates have been higher savings and investment in physical capital, investments in human capital, investments in technology, and freedom for market forces.&#10;">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China and the Tigers have been among some of the highest savers in the world, often saving one-third or more of GDP.&#10;">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descr="They had policies that supported investment in human capital, focusing on encouraging math and science education.&#10;">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descr="Middle-income countries have done well in dismantling legacies of government economic controls that hindered economic growth.&#10;">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513915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Many low-income economies are located in sub-Saharan Africa, the former Soviet Bloc, and parts of Central and South America.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croeconomic policies for low-income economies are vastly different from those for high-income economies. &#10;">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descr="The World Bank has made it a priority to combat poverty and raise income levels in these countries, but political instability has proven a major obstacle.&#10;">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descr="People in these countries live on less than $710 a year, meaning money is immediately spent on necessities and that saving is often not an option.&#10;">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84211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Growth Policies for Low-Income Countries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bar chart shows the ten lowest-income countries in 2020 as measured by GNI per capita.&#10;">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a:ea typeface="Calibri"/>
                  <a:cs typeface="Calibri"/>
                  <a:sym typeface="Calibri"/>
                </a:rPr>
                <a:t>This bar chart shows the ten lowest-income countries in 2020 as measured by GNI per capita.</a:t>
              </a: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grpSp>
      <p:pic>
        <p:nvPicPr>
          <p:cNvPr id="3" name="Picture 2" descr="Bar chart of the ten lowest income countries in 2020">
            <a:extLst>
              <a:ext uri="{FF2B5EF4-FFF2-40B4-BE49-F238E27FC236}">
                <a16:creationId xmlns:a16="http://schemas.microsoft.com/office/drawing/2014/main" id="{8CE4C7AA-C11C-6ACC-DBD6-F4FDABF9152A}"/>
              </a:ext>
            </a:extLst>
          </p:cNvPr>
          <p:cNvPicPr>
            <a:picLocks noChangeAspect="1"/>
          </p:cNvPicPr>
          <p:nvPr/>
        </p:nvPicPr>
        <p:blipFill>
          <a:blip r:embed="rId3"/>
          <a:stretch>
            <a:fillRect/>
          </a:stretch>
        </p:blipFill>
        <p:spPr>
          <a:xfrm>
            <a:off x="2841121" y="1290654"/>
            <a:ext cx="6509757" cy="4429439"/>
          </a:xfrm>
          <a:prstGeom prst="rect">
            <a:avLst/>
          </a:prstGeom>
        </p:spPr>
      </p:pic>
    </p:spTree>
    <p:extLst>
      <p:ext uri="{BB962C8B-B14F-4D97-AF65-F5344CB8AC3E}">
        <p14:creationId xmlns:p14="http://schemas.microsoft.com/office/powerpoint/2010/main" val="3487197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If you were working for the World Bank, how would you combat poverty and raise overall income levels? What pushback might your plans receive? How would you change your policies or respond to criticism?&#10;">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2522926702"/>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34B1C5-769D-4D2B-9657-89D3953C229A}">
  <ds:schemaRefs>
    <ds:schemaRef ds:uri="http://schemas.microsoft.com/sharepoint/v3/contenttype/forms"/>
  </ds:schemaRefs>
</ds:datastoreItem>
</file>

<file path=customXml/itemProps2.xml><?xml version="1.0" encoding="utf-8"?>
<ds:datastoreItem xmlns:ds="http://schemas.openxmlformats.org/officeDocument/2006/customXml" ds:itemID="{F7D9A7C1-7F43-42A8-A233-F3BB81D612C5}">
  <ds:schemaRefs>
    <ds:schemaRef ds:uri="http://www.w3.org/XML/1998/namespace"/>
    <ds:schemaRef ds:uri="http://purl.org/dc/dcmityp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fdab59f7-c3a7-48e5-acd8-618ce834776e"/>
    <ds:schemaRef ds:uri="06d9c582-05c2-476b-83d2-72ab8b1380b2"/>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8BAE3FE-8003-4137-B025-C45E5EC990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1856</TotalTime>
  <Words>1249</Words>
  <Application>Microsoft Office PowerPoint</Application>
  <PresentationFormat>Widescreen</PresentationFormat>
  <Paragraphs>68</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Century Gothic</vt:lpstr>
      <vt:lpstr>Arial</vt:lpstr>
      <vt:lpstr>Calibri</vt:lpstr>
      <vt:lpstr>Office Theme</vt:lpstr>
      <vt:lpstr>Improving Countries' Standards of Living</vt:lpstr>
      <vt:lpstr>Standard of Living</vt:lpstr>
      <vt:lpstr>Growth Policies for High-Income Countries</vt:lpstr>
      <vt:lpstr>Problems with Growth in High-Income Countries</vt:lpstr>
      <vt:lpstr>The Four Asian Tigers</vt:lpstr>
      <vt:lpstr>Growth Policies for Middle-Income Countries</vt:lpstr>
      <vt:lpstr>Growth Policies for Low-Income Countries1</vt:lpstr>
      <vt:lpstr>Growth Policies for Low-Income Countries2</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112</cp:revision>
  <dcterms:modified xsi:type="dcterms:W3CDTF">2026-02-04T14:48:21Z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