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16"/>
  </p:notesMasterIdLst>
  <p:sldIdLst>
    <p:sldId id="412" r:id="rId5"/>
    <p:sldId id="413" r:id="rId6"/>
    <p:sldId id="414" r:id="rId7"/>
    <p:sldId id="415" r:id="rId8"/>
    <p:sldId id="416" r:id="rId9"/>
    <p:sldId id="417" r:id="rId10"/>
    <p:sldId id="418" r:id="rId11"/>
    <p:sldId id="419" r:id="rId12"/>
    <p:sldId id="420" r:id="rId13"/>
    <p:sldId id="421" r:id="rId14"/>
    <p:sldId id="275" r:id="rId15"/>
  </p:sldIdLst>
  <p:sldSz cx="12192000" cy="6858000"/>
  <p:notesSz cx="6858000" cy="9144000"/>
  <p:embeddedFontLst>
    <p:embeddedFont>
      <p:font typeface="Century Gothic" panose="020B0502020202020204" pitchFamily="34" charset="0"/>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7" clrIdx="1">
    <p:extLst>
      <p:ext uri="{19B8F6BF-5375-455C-9EA6-DF929625EA0E}">
        <p15:presenceInfo xmlns:p15="http://schemas.microsoft.com/office/powerpoint/2012/main" userId="Nathan Mirmow" providerId="None"/>
      </p:ext>
    </p:extLst>
  </p:cmAuthor>
  <p:cmAuthor id="3" name="Caitlin Coleman" initials="CC" lastIdx="2"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5F0DFD-ECA0-4BD2-B22F-8B88578A9B79}" v="3" dt="2026-02-04T14:49:05.1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302" autoAdjust="0"/>
  </p:normalViewPr>
  <p:slideViewPr>
    <p:cSldViewPr snapToGrid="0">
      <p:cViewPr varScale="1">
        <p:scale>
          <a:sx n="88" d="100"/>
          <a:sy n="88" d="100"/>
        </p:scale>
        <p:origin x="135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3" Type="http://schemas.openxmlformats.org/officeDocument/2006/relationships/customXml" Target="../customXml/item3.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font" Target="fonts/font3.fntdata"/><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16T21:05:01.427" v="5" actId="33553"/>
      <pc:docMkLst>
        <pc:docMk/>
      </pc:docMkLst>
      <pc:sldChg chg="modSp mod">
        <pc:chgData name="Annaleise Radchenko" userId="6249d1a9-d5dd-4793-b8df-98b5e6874abb" providerId="ADAL" clId="{4A5B4154-50F6-4F5B-A4D7-A9ED8C205C6B}" dt="2026-01-16T21:05:01.427" v="5" actId="33553"/>
        <pc:sldMkLst>
          <pc:docMk/>
          <pc:sldMk cId="0" sldId="275"/>
        </pc:sldMkLst>
        <pc:spChg chg="mod">
          <ac:chgData name="Annaleise Radchenko" userId="6249d1a9-d5dd-4793-b8df-98b5e6874abb" providerId="ADAL" clId="{4A5B4154-50F6-4F5B-A4D7-A9ED8C205C6B}" dt="2026-01-16T21:05:01.427" v="5" actId="33553"/>
          <ac:spMkLst>
            <pc:docMk/>
            <pc:sldMk cId="0" sldId="275"/>
            <ac:spMk id="349" creationId="{00000000-0000-0000-0000-000000000000}"/>
          </ac:spMkLst>
        </pc:spChg>
        <pc:cxnChg chg="mod">
          <ac:chgData name="Annaleise Radchenko" userId="6249d1a9-d5dd-4793-b8df-98b5e6874abb" providerId="ADAL" clId="{4A5B4154-50F6-4F5B-A4D7-A9ED8C205C6B}" dt="2026-01-16T21:04:50.003" v="4" actId="962"/>
          <ac:cxnSpMkLst>
            <pc:docMk/>
            <pc:sldMk cId="0" sldId="275"/>
            <ac:cxnSpMk id="348" creationId="{00000000-0000-0000-0000-000000000000}"/>
          </ac:cxnSpMkLst>
        </pc:cxnChg>
      </pc:sldChg>
      <pc:sldChg chg="add">
        <pc:chgData name="Annaleise Radchenko" userId="6249d1a9-d5dd-4793-b8df-98b5e6874abb" providerId="ADAL" clId="{4A5B4154-50F6-4F5B-A4D7-A9ED8C205C6B}" dt="2026-01-16T21:04:11.625" v="0"/>
        <pc:sldMkLst>
          <pc:docMk/>
          <pc:sldMk cId="0" sldId="412"/>
        </pc:sldMkLst>
      </pc:sldChg>
      <pc:sldChg chg="modSp add mod">
        <pc:chgData name="Annaleise Radchenko" userId="6249d1a9-d5dd-4793-b8df-98b5e6874abb" providerId="ADAL" clId="{4A5B4154-50F6-4F5B-A4D7-A9ED8C205C6B}" dt="2026-01-16T21:04:27.946" v="3" actId="6549"/>
        <pc:sldMkLst>
          <pc:docMk/>
          <pc:sldMk cId="1595200257" sldId="413"/>
        </pc:sldMkLst>
        <pc:spChg chg="mod">
          <ac:chgData name="Annaleise Radchenko" userId="6249d1a9-d5dd-4793-b8df-98b5e6874abb" providerId="ADAL" clId="{4A5B4154-50F6-4F5B-A4D7-A9ED8C205C6B}" dt="2026-01-16T21:04:27.946" v="3" actId="6549"/>
          <ac:spMkLst>
            <pc:docMk/>
            <pc:sldMk cId="1595200257" sldId="413"/>
            <ac:spMk id="68" creationId="{00000000-0000-0000-0000-000000000000}"/>
          </ac:spMkLst>
        </pc:spChg>
      </pc:sldChg>
      <pc:sldChg chg="add">
        <pc:chgData name="Annaleise Radchenko" userId="6249d1a9-d5dd-4793-b8df-98b5e6874abb" providerId="ADAL" clId="{4A5B4154-50F6-4F5B-A4D7-A9ED8C205C6B}" dt="2026-01-16T21:04:11.625" v="0"/>
        <pc:sldMkLst>
          <pc:docMk/>
          <pc:sldMk cId="790289743" sldId="414"/>
        </pc:sldMkLst>
      </pc:sldChg>
      <pc:sldChg chg="add">
        <pc:chgData name="Annaleise Radchenko" userId="6249d1a9-d5dd-4793-b8df-98b5e6874abb" providerId="ADAL" clId="{4A5B4154-50F6-4F5B-A4D7-A9ED8C205C6B}" dt="2026-01-16T21:04:11.625" v="0"/>
        <pc:sldMkLst>
          <pc:docMk/>
          <pc:sldMk cId="2810644408" sldId="415"/>
        </pc:sldMkLst>
      </pc:sldChg>
      <pc:sldChg chg="add">
        <pc:chgData name="Annaleise Radchenko" userId="6249d1a9-d5dd-4793-b8df-98b5e6874abb" providerId="ADAL" clId="{4A5B4154-50F6-4F5B-A4D7-A9ED8C205C6B}" dt="2026-01-16T21:04:11.625" v="0"/>
        <pc:sldMkLst>
          <pc:docMk/>
          <pc:sldMk cId="4293636095" sldId="416"/>
        </pc:sldMkLst>
      </pc:sldChg>
      <pc:sldChg chg="add">
        <pc:chgData name="Annaleise Radchenko" userId="6249d1a9-d5dd-4793-b8df-98b5e6874abb" providerId="ADAL" clId="{4A5B4154-50F6-4F5B-A4D7-A9ED8C205C6B}" dt="2026-01-16T21:04:11.625" v="0"/>
        <pc:sldMkLst>
          <pc:docMk/>
          <pc:sldMk cId="3148788138" sldId="417"/>
        </pc:sldMkLst>
      </pc:sldChg>
      <pc:sldChg chg="add">
        <pc:chgData name="Annaleise Radchenko" userId="6249d1a9-d5dd-4793-b8df-98b5e6874abb" providerId="ADAL" clId="{4A5B4154-50F6-4F5B-A4D7-A9ED8C205C6B}" dt="2026-01-16T21:04:11.625" v="0"/>
        <pc:sldMkLst>
          <pc:docMk/>
          <pc:sldMk cId="1806927733" sldId="418"/>
        </pc:sldMkLst>
      </pc:sldChg>
      <pc:sldChg chg="add">
        <pc:chgData name="Annaleise Radchenko" userId="6249d1a9-d5dd-4793-b8df-98b5e6874abb" providerId="ADAL" clId="{4A5B4154-50F6-4F5B-A4D7-A9ED8C205C6B}" dt="2026-01-16T21:04:11.625" v="0"/>
        <pc:sldMkLst>
          <pc:docMk/>
          <pc:sldMk cId="2296663844" sldId="419"/>
        </pc:sldMkLst>
      </pc:sldChg>
      <pc:sldChg chg="add">
        <pc:chgData name="Annaleise Radchenko" userId="6249d1a9-d5dd-4793-b8df-98b5e6874abb" providerId="ADAL" clId="{4A5B4154-50F6-4F5B-A4D7-A9ED8C205C6B}" dt="2026-01-16T21:04:11.625" v="0"/>
        <pc:sldMkLst>
          <pc:docMk/>
          <pc:sldMk cId="544385345" sldId="420"/>
        </pc:sldMkLst>
      </pc:sldChg>
      <pc:sldChg chg="modSp add mod">
        <pc:chgData name="Annaleise Radchenko" userId="6249d1a9-d5dd-4793-b8df-98b5e6874abb" providerId="ADAL" clId="{4A5B4154-50F6-4F5B-A4D7-A9ED8C205C6B}" dt="2026-01-16T21:04:23.103" v="2" actId="20577"/>
        <pc:sldMkLst>
          <pc:docMk/>
          <pc:sldMk cId="1042294716" sldId="421"/>
        </pc:sldMkLst>
        <pc:spChg chg="mod">
          <ac:chgData name="Annaleise Radchenko" userId="6249d1a9-d5dd-4793-b8df-98b5e6874abb" providerId="ADAL" clId="{4A5B4154-50F6-4F5B-A4D7-A9ED8C205C6B}" dt="2026-01-16T21:04:23.103" v="2" actId="20577"/>
          <ac:spMkLst>
            <pc:docMk/>
            <pc:sldMk cId="1042294716" sldId="421"/>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are two ways to categorize the causes of unemployment in the world's high-income countries:</a:t>
            </a:r>
          </a:p>
          <a:p>
            <a:pPr marL="0" lvl="0" indent="0" algn="l" rtl="0">
              <a:spcBef>
                <a:spcPts val="0"/>
              </a:spcBef>
              <a:spcAft>
                <a:spcPts val="0"/>
              </a:spcAft>
              <a:buNone/>
            </a:pPr>
            <a:r>
              <a:rPr lang="en-US" dirty="0"/>
              <a:t>Cyclical unemployment caused by a recession</a:t>
            </a:r>
          </a:p>
          <a:p>
            <a:pPr marL="0" lvl="0" indent="0" algn="l" rtl="0">
              <a:spcBef>
                <a:spcPts val="0"/>
              </a:spcBef>
              <a:spcAft>
                <a:spcPts val="0"/>
              </a:spcAft>
              <a:buNone/>
            </a:pPr>
            <a:r>
              <a:rPr lang="en-US" dirty="0"/>
              <a:t>Natural rate of unemployment caused by factors in labor markets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Keynesian economic model shows that there are effective tools to counteract unemployment caused by a recession. Expansionary monetary policy is used to increase the quantity of money and loans, drive down interest rates, and increase aggregate demand. During a recession, there is little danger of inflation, so even a central bank that prioritizes fighting inflation can justify some reduction in interest rates.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Regarding fiscal policy, automatic stabilizers should be allowed to work, even if this means larger budget deficits in times of recession. There is less of an argument on whether governments should also try to adopt a discretionary fiscal policy of additional tax cuts or increased spending. For a minor recession, countries should use discretionary fiscal policy with caution due to the time lags of policy implementation. Once a recession is over, it can take a long time before firms believe the economic climate is healthy enough to expand their workforces.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58298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Typically, unemployment rates are higher in Europe than in the United States. European countries have more rules and restrictions that discourage firms from hiring and unemployed workers from taking new jobs. Government can play a useful role in providing unemployment and welfare payments; however, sometimes these laws can become intrusive enough to prevent businesses from hiring new workers.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6623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Individuals in lower-income economies often provide for their own needs by farming, fishing, trading, and other similar occupations. They are not unemployed in the same way unemployed individuals in high-income countries are, nor are they employed in a steady job. Workers in these countries are often not connected to a labor market and are unable to specialize. A key factor for people escaping poverty is a connection to a somewhat consistent, wage-paying job.</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2564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Policy makers in high-income economies appear to have learned some lessons about fighting inflation. Whatever happens with AS and AD in the short run, countries can use monetary policy to prevent inflation from becoming entrenched in the medium and long term. Allowing inflation to become lasting and persistent poses undesirable risks and tradeoffs.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5291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many middle- and low-income economies around the world, inflation is far from a solved problem. High levels of inflation are generally a result of huge budget deficits, which the government finances by printing large amounts of its own domestic currency. Some of these countries have maintained solid levels of economic growth even with inflation levels of 10% to 30% per year. It is possible for a converging economy to live with a degree of uncertainty regarding inflation.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94614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By late 2008, Zimbabwe’s currency was nearly worthless, which led the country to adopt the U.S. dollar, immediately halting hyperinflation.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90750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tx">
  <p:cSld name="TITLE_AND_BODY">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dirty="0"/>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dirty="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6" y="1839802"/>
            <a:ext cx="9052562" cy="3785611"/>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Causes of Unemployment and Inflation around the World</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57" y="5625413"/>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58" y="1839802"/>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000" b="0" i="0" u="none" strike="noStrike" kern="0" cap="none" spc="0" normalizeH="0" baseline="0" noProof="0" dirty="0">
                <a:ln>
                  <a:noFill/>
                </a:ln>
                <a:solidFill>
                  <a:srgbClr val="000000"/>
                </a:solidFill>
                <a:effectLst/>
                <a:uLnTx/>
                <a:uFillTx/>
                <a:latin typeface="Century Gothic" panose="020B0502020202020204" pitchFamily="34" charset="0"/>
                <a:ea typeface="Arial"/>
                <a:cs typeface="Arial"/>
                <a:sym typeface="Arial"/>
              </a:rPr>
              <a:t>Summary</a:t>
            </a:r>
            <a:endParaRPr kumimoji="0" lang="en-US" sz="3000" b="0" i="0" u="none" strike="noStrike" kern="0" cap="none" spc="0" normalizeH="0" baseline="-25000" noProof="0" dirty="0">
              <a:ln>
                <a:noFill/>
              </a:ln>
              <a:solidFill>
                <a:srgbClr val="000000"/>
              </a:solidFill>
              <a:effectLst/>
              <a:uLnTx/>
              <a:uFillTx/>
              <a:latin typeface="Century Gothic" panose="020B0502020202020204" pitchFamily="34" charset="0"/>
              <a:ea typeface="Arial"/>
              <a:cs typeface="Arial"/>
              <a:sym typeface="Arial"/>
            </a:endParaRPr>
          </a:p>
        </p:txBody>
      </p:sp>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Monetary policy can address cyclical unemployment, but the natural rate of unemployment is harder to address.</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People in low- and middle-income nations are not unemployed in the same sense meant in Western culture, but neither are they always employed in a consistent wage-paying job.</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Most high-income economies have learned that their central banks can control inflation in the long-term and that inflation has no long-term benefits.</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Smaller economies may face more volatile inflation because they can be unsettled by international movements of capital and goods.</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422947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a:extLst>
              <a:ext uri="{C183D7F6-B498-43B3-948B-1728B52AA6E4}">
                <adec:decorative xmlns:adec="http://schemas.microsoft.com/office/drawing/2017/decorative" val="1"/>
              </a:ext>
            </a:extLst>
          </p:cNvPr>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a:spLocks noGrp="1"/>
          </p:cNvSpPr>
          <p:nvPr>
            <p:ph type="title" idx="4294967295"/>
          </p:nvPr>
        </p:nvSpPr>
        <p:spPr>
          <a:xfrm>
            <a:off x="1569719" y="1410227"/>
            <a:ext cx="9052562" cy="1209041"/>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FFFFFF"/>
              </a:buClr>
              <a:buSzPts val="7200"/>
              <a:buFont typeface="Century Gothic"/>
              <a:buNone/>
              <a:tabLst/>
              <a:defRPr/>
            </a:pPr>
            <a:r>
              <a:rPr kumimoji="0" lang="en-US" sz="7200" b="1" i="0" u="none" strike="noStrike" kern="0" cap="none" spc="0" normalizeH="0" baseline="0" noProof="0" dirty="0">
                <a:ln>
                  <a:noFill/>
                </a:ln>
                <a:solidFill>
                  <a:srgbClr val="FFFFFF"/>
                </a:solidFill>
                <a:effectLst/>
                <a:uLnTx/>
                <a:uFillTx/>
                <a:latin typeface="Century Gothic"/>
                <a:ea typeface="Century Gothic"/>
                <a:cs typeface="Century Gothic"/>
                <a:sym typeface="Century Gothic"/>
              </a:rPr>
              <a:t>HAWKES</a:t>
            </a:r>
            <a:r>
              <a:rPr kumimoji="0" lang="en-US" sz="7200" b="0" i="0" u="none" strike="noStrike" kern="0" cap="none" spc="0" normalizeH="0" baseline="0" noProof="0" dirty="0">
                <a:ln>
                  <a:noFill/>
                </a:ln>
                <a:solidFill>
                  <a:srgbClr val="FFFFFF"/>
                </a:solidFill>
                <a:effectLst/>
                <a:uLnTx/>
                <a:uFillTx/>
                <a:latin typeface="Century Gothic"/>
                <a:ea typeface="Century Gothic"/>
                <a:cs typeface="Century Gothic"/>
                <a:sym typeface="Century Gothic"/>
              </a:rPr>
              <a:t> LEARNING</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Introduction</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re are two ways to categorize the causes of unemployment in the world's high-income countries:&#10;">
            <a:extLst>
              <a:ext uri="{FF2B5EF4-FFF2-40B4-BE49-F238E27FC236}">
                <a16:creationId xmlns:a16="http://schemas.microsoft.com/office/drawing/2014/main" id="{8F4E44DC-A241-4411-96F1-1C705D4D565F}"/>
              </a:ext>
            </a:extLst>
          </p:cNvPr>
          <p:cNvGrpSpPr/>
          <p:nvPr/>
        </p:nvGrpSpPr>
        <p:grpSpPr>
          <a:xfrm>
            <a:off x="2066769" y="1515231"/>
            <a:ext cx="8058462" cy="99487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82618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There are two ways to categorize the causes of unemployment in the world's high-income countries: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2" name="Rectangle 1">
            <a:extLst>
              <a:ext uri="{FF2B5EF4-FFF2-40B4-BE49-F238E27FC236}">
                <a16:creationId xmlns:a16="http://schemas.microsoft.com/office/drawing/2014/main" id="{D46ACDC7-A394-4FEA-8DED-5E909CDC0FCF}"/>
              </a:ext>
            </a:extLst>
          </p:cNvPr>
          <p:cNvSpPr/>
          <p:nvPr/>
        </p:nvSpPr>
        <p:spPr>
          <a:xfrm>
            <a:off x="2066768" y="2809461"/>
            <a:ext cx="3711179" cy="171585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Cyclical unemployment caused by a recession</a:t>
            </a:r>
          </a:p>
        </p:txBody>
      </p:sp>
      <p:sp>
        <p:nvSpPr>
          <p:cNvPr id="3" name="Rectangle 2">
            <a:extLst>
              <a:ext uri="{FF2B5EF4-FFF2-40B4-BE49-F238E27FC236}">
                <a16:creationId xmlns:a16="http://schemas.microsoft.com/office/drawing/2014/main" id="{DCBAEA57-12E4-4EA1-B53A-9D1D624F0FC8}"/>
              </a:ext>
            </a:extLst>
          </p:cNvPr>
          <p:cNvSpPr/>
          <p:nvPr/>
        </p:nvSpPr>
        <p:spPr>
          <a:xfrm>
            <a:off x="6414052" y="2809461"/>
            <a:ext cx="3711179" cy="171585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The natural rate of unemployment caused by factors in labor markets</a:t>
            </a:r>
          </a:p>
        </p:txBody>
      </p:sp>
    </p:spTree>
    <p:extLst>
      <p:ext uri="{BB962C8B-B14F-4D97-AF65-F5344CB8AC3E}">
        <p14:creationId xmlns:p14="http://schemas.microsoft.com/office/powerpoint/2010/main" val="1595200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Unemployment from a Recession</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Keynesian economic model shows that there are effective tools to counteract unemployment caused by a recession.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4324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Keynesian economic model shows that there are effective tools to counteract unemployment caused by a recession.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Expansionary monetary policy is used to increase the quantity of money and loans, drive down interest rates, and increase aggregate demand.&#10;">
            <a:extLst>
              <a:ext uri="{FF2B5EF4-FFF2-40B4-BE49-F238E27FC236}">
                <a16:creationId xmlns:a16="http://schemas.microsoft.com/office/drawing/2014/main" id="{9539C497-B2E0-4BDD-84E8-45AFD211ECCD}"/>
              </a:ext>
            </a:extLst>
          </p:cNvPr>
          <p:cNvGrpSpPr/>
          <p:nvPr/>
        </p:nvGrpSpPr>
        <p:grpSpPr>
          <a:xfrm>
            <a:off x="2066764" y="2641375"/>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440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Expansionary monetary policy is used to increase the quantity of money and loans, drive down interest rates, and increase aggregate demand.</a:t>
              </a:r>
              <a:endParaRPr sz="2000" dirty="0">
                <a:solidFill>
                  <a:schemeClr val="lt1"/>
                </a:solidFill>
                <a:latin typeface="Calibri"/>
                <a:ea typeface="Calibri"/>
                <a:cs typeface="Calibri"/>
                <a:sym typeface="Calibri"/>
              </a:endParaRPr>
            </a:p>
          </p:txBody>
        </p:sp>
      </p:grpSp>
      <p:grpSp>
        <p:nvGrpSpPr>
          <p:cNvPr id="20" name="Google Shape;157;p18" descr="During a recession, there is little danger of inflation, so even a central bank that prioritizes fighting inflation can justify some reduction in interest rates.&#10;">
            <a:extLst>
              <a:ext uri="{FF2B5EF4-FFF2-40B4-BE49-F238E27FC236}">
                <a16:creationId xmlns:a16="http://schemas.microsoft.com/office/drawing/2014/main" id="{22D14B2A-682C-497B-B318-ED33E60AA45F}"/>
              </a:ext>
            </a:extLst>
          </p:cNvPr>
          <p:cNvGrpSpPr/>
          <p:nvPr/>
        </p:nvGrpSpPr>
        <p:grpSpPr>
          <a:xfrm>
            <a:off x="2066778" y="3824237"/>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217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During a recession, there is little danger of inflation, so even a central bank that prioritizes fighting inflation can justify some reduction in interest rates.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7902897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Unemployment from a Recession</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Regarding fiscal policy, automatic stabilizers should be allowed to work, even if this means larger budget deficits in times of recession.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Regarding fiscal policy, automatic stabilizers should be allowed to work, even if this means larger budget deficits in times of recession.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re is less of an argument on whether governments should also try to adopt a discretionary fiscal policy of additional tax cuts or increased spending.&#10;">
            <a:extLst>
              <a:ext uri="{FF2B5EF4-FFF2-40B4-BE49-F238E27FC236}">
                <a16:creationId xmlns:a16="http://schemas.microsoft.com/office/drawing/2014/main" id="{9539C497-B2E0-4BDD-84E8-45AFD211ECCD}"/>
              </a:ext>
            </a:extLst>
          </p:cNvPr>
          <p:cNvGrpSpPr/>
          <p:nvPr/>
        </p:nvGrpSpPr>
        <p:grpSpPr>
          <a:xfrm>
            <a:off x="2066764" y="2624428"/>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6677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There is less of an argument on whether governments should also try to adopt a discretionary fiscal policy of additional tax cuts or increased spending.</a:t>
              </a:r>
              <a:endParaRPr sz="2000" dirty="0">
                <a:solidFill>
                  <a:schemeClr val="lt1"/>
                </a:solidFill>
                <a:latin typeface="Calibri"/>
                <a:ea typeface="Calibri"/>
                <a:cs typeface="Calibri"/>
                <a:sym typeface="Calibri"/>
              </a:endParaRPr>
            </a:p>
          </p:txBody>
        </p:sp>
      </p:grpSp>
      <p:grpSp>
        <p:nvGrpSpPr>
          <p:cNvPr id="20" name="Google Shape;157;p18" descr="For a minor recession, countries should use discretionary fiscal policy with caution due to the time lags of policy implementation.&#10;">
            <a:extLst>
              <a:ext uri="{FF2B5EF4-FFF2-40B4-BE49-F238E27FC236}">
                <a16:creationId xmlns:a16="http://schemas.microsoft.com/office/drawing/2014/main" id="{22D14B2A-682C-497B-B318-ED33E60AA45F}"/>
              </a:ext>
            </a:extLst>
          </p:cNvPr>
          <p:cNvGrpSpPr/>
          <p:nvPr/>
        </p:nvGrpSpPr>
        <p:grpSpPr>
          <a:xfrm>
            <a:off x="2066764" y="3828669"/>
            <a:ext cx="8058399" cy="996696"/>
            <a:chOff x="542824" y="1736761"/>
            <a:chExt cx="8058399"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24" y="182919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a minor recession, countries should use discretionary fiscal policy with caution due to the time lags of policy implementation.</a:t>
              </a:r>
              <a:endParaRPr sz="2000" dirty="0">
                <a:solidFill>
                  <a:schemeClr val="lt1"/>
                </a:solidFill>
                <a:latin typeface="Calibri"/>
                <a:ea typeface="Calibri"/>
                <a:cs typeface="Calibri"/>
                <a:sym typeface="Calibri"/>
              </a:endParaRPr>
            </a:p>
          </p:txBody>
        </p:sp>
      </p:grpSp>
      <p:grpSp>
        <p:nvGrpSpPr>
          <p:cNvPr id="23" name="Google Shape;157;p18" descr="Once a recession is over, it can take a long time before firms believe the economic climate is healthy enough to expand their workforces.&#10;">
            <a:extLst>
              <a:ext uri="{FF2B5EF4-FFF2-40B4-BE49-F238E27FC236}">
                <a16:creationId xmlns:a16="http://schemas.microsoft.com/office/drawing/2014/main" id="{AF60E2A4-F209-451F-8200-F25FD80746E6}"/>
              </a:ext>
            </a:extLst>
          </p:cNvPr>
          <p:cNvGrpSpPr/>
          <p:nvPr/>
        </p:nvGrpSpPr>
        <p:grpSpPr>
          <a:xfrm>
            <a:off x="2066764" y="4937773"/>
            <a:ext cx="8058357" cy="996696"/>
            <a:chOff x="542866" y="1736761"/>
            <a:chExt cx="8058357" cy="807000"/>
          </a:xfrm>
        </p:grpSpPr>
        <p:sp>
          <p:nvSpPr>
            <p:cNvPr id="24" name="Google Shape;158;p18">
              <a:extLst>
                <a:ext uri="{FF2B5EF4-FFF2-40B4-BE49-F238E27FC236}">
                  <a16:creationId xmlns:a16="http://schemas.microsoft.com/office/drawing/2014/main" id="{FC0FA97C-E983-4BCD-B8E9-2D4DB33E6BF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09F5CAB7-394F-44FC-B000-25BD9847C6A7}"/>
                </a:ext>
              </a:extLst>
            </p:cNvPr>
            <p:cNvSpPr txBox="1"/>
            <p:nvPr/>
          </p:nvSpPr>
          <p:spPr>
            <a:xfrm>
              <a:off x="542866" y="183807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Once a recession is over, it can take a long time before firms believe the economic climate is healthy enough to expand their workforces.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8106444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The Natural Rate of Unemployment</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ypically, unemployment rates are higher in Europe than in the United States.&#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Typically, unemployment rates are higher in Europe than in the United States.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European countries have more rules and restrictions that discourage firms from hiring and unemployed workers from taking new jobs. &#10;">
            <a:extLst>
              <a:ext uri="{FF2B5EF4-FFF2-40B4-BE49-F238E27FC236}">
                <a16:creationId xmlns:a16="http://schemas.microsoft.com/office/drawing/2014/main" id="{9539C497-B2E0-4BDD-84E8-45AFD211ECCD}"/>
              </a:ext>
            </a:extLst>
          </p:cNvPr>
          <p:cNvGrpSpPr/>
          <p:nvPr/>
        </p:nvGrpSpPr>
        <p:grpSpPr>
          <a:xfrm>
            <a:off x="2066736" y="2627230"/>
            <a:ext cx="8058385" cy="996696"/>
            <a:chOff x="542838" y="1736761"/>
            <a:chExt cx="8058385"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38" y="182967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European countries have more rules and restrictions that discourage firms from hiring and unemployed workers from taking new jobs. </a:t>
              </a:r>
              <a:endParaRPr sz="2000" dirty="0">
                <a:solidFill>
                  <a:schemeClr val="lt1"/>
                </a:solidFill>
                <a:latin typeface="Calibri"/>
                <a:ea typeface="Calibri"/>
                <a:cs typeface="Calibri"/>
                <a:sym typeface="Calibri"/>
              </a:endParaRPr>
            </a:p>
          </p:txBody>
        </p:sp>
      </p:grpSp>
      <p:grpSp>
        <p:nvGrpSpPr>
          <p:cNvPr id="20" name="Google Shape;157;p18" descr="Government can play a useful role in providing unemployment and welfare payments; however, sometimes these laws can become intrusive enough to prevent businesses from hiring new workers.&#10;">
            <a:extLst>
              <a:ext uri="{FF2B5EF4-FFF2-40B4-BE49-F238E27FC236}">
                <a16:creationId xmlns:a16="http://schemas.microsoft.com/office/drawing/2014/main" id="{22D14B2A-682C-497B-B318-ED33E60AA45F}"/>
              </a:ext>
            </a:extLst>
          </p:cNvPr>
          <p:cNvGrpSpPr/>
          <p:nvPr/>
        </p:nvGrpSpPr>
        <p:grpSpPr>
          <a:xfrm>
            <a:off x="2066736" y="3738686"/>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4435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can play a useful role in providing unemployment and welfare payments; however, sometimes these laws can become intrusive enough to prevent businesses from hiring new workers.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4293636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Undeveloped Labor Markets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dividuals in lower-income economies often provide for their own needs by farming, fishing, trading, and other similar occupations.">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Individuals in lower-income economies often provide for their own needs by farming, fishing, trading, and other similar occupations.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y are not unemployed in the same way unemployed individuals in high-income countries are, nor are they employed in a steady job.">
            <a:extLst>
              <a:ext uri="{FF2B5EF4-FFF2-40B4-BE49-F238E27FC236}">
                <a16:creationId xmlns:a16="http://schemas.microsoft.com/office/drawing/2014/main" id="{9539C497-B2E0-4BDD-84E8-45AFD211ECCD}"/>
              </a:ext>
            </a:extLst>
          </p:cNvPr>
          <p:cNvGrpSpPr/>
          <p:nvPr/>
        </p:nvGrpSpPr>
        <p:grpSpPr>
          <a:xfrm>
            <a:off x="2066763" y="2623618"/>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3240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are not unemployed in the same way unemployed individuals in high-income countries are, nor are they employed in a steady job. </a:t>
              </a:r>
              <a:endParaRPr sz="2000" dirty="0">
                <a:solidFill>
                  <a:schemeClr val="lt1"/>
                </a:solidFill>
                <a:latin typeface="Calibri"/>
                <a:ea typeface="Calibri"/>
                <a:cs typeface="Calibri"/>
                <a:sym typeface="Calibri"/>
              </a:endParaRPr>
            </a:p>
          </p:txBody>
        </p:sp>
      </p:grpSp>
      <p:grpSp>
        <p:nvGrpSpPr>
          <p:cNvPr id="20" name="Google Shape;157;p18" descr="Workers in these countries are often not connected to a labor market and are unable to specialize.">
            <a:extLst>
              <a:ext uri="{FF2B5EF4-FFF2-40B4-BE49-F238E27FC236}">
                <a16:creationId xmlns:a16="http://schemas.microsoft.com/office/drawing/2014/main" id="{22D14B2A-682C-497B-B318-ED33E60AA45F}"/>
              </a:ext>
            </a:extLst>
          </p:cNvPr>
          <p:cNvGrpSpPr/>
          <p:nvPr/>
        </p:nvGrpSpPr>
        <p:grpSpPr>
          <a:xfrm>
            <a:off x="2066763" y="3739628"/>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59869"/>
              <a:ext cx="7847415"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Workers in these countries are often not connected to a labor market and are unable to specialize.</a:t>
              </a:r>
              <a:endParaRPr sz="2000" dirty="0">
                <a:solidFill>
                  <a:schemeClr val="lt1"/>
                </a:solidFill>
                <a:latin typeface="Calibri"/>
                <a:ea typeface="Calibri"/>
                <a:cs typeface="Calibri"/>
                <a:sym typeface="Calibri"/>
              </a:endParaRPr>
            </a:p>
          </p:txBody>
        </p:sp>
      </p:grpSp>
      <p:grpSp>
        <p:nvGrpSpPr>
          <p:cNvPr id="23" name="Google Shape;157;p18" descr="A key factor for people escaping poverty is a connection to a somewhat consistent, wage-paying job.">
            <a:extLst>
              <a:ext uri="{FF2B5EF4-FFF2-40B4-BE49-F238E27FC236}">
                <a16:creationId xmlns:a16="http://schemas.microsoft.com/office/drawing/2014/main" id="{274DE29F-AF88-4D2F-8298-D0569DB109DC}"/>
              </a:ext>
            </a:extLst>
          </p:cNvPr>
          <p:cNvGrpSpPr/>
          <p:nvPr/>
        </p:nvGrpSpPr>
        <p:grpSpPr>
          <a:xfrm>
            <a:off x="2066762" y="4849841"/>
            <a:ext cx="8058358" cy="996696"/>
            <a:chOff x="542865" y="1736761"/>
            <a:chExt cx="8058358"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5" y="1836271"/>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key factor for people escaping poverty is a connection to a somewhat consistent, wage-paying job.</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1487881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Causes of Inflation in Various Countries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Policy makers in high-income economies appear to have learned some lessons about fighting inflation.">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Policy makers in high-income economies appear to have learned some lessons about fighting inflation.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Whatever happens with AS and AD in the short run, countries can use monetary policy to prevent inflation from becoming entrenched in the medium and long term.">
            <a:extLst>
              <a:ext uri="{FF2B5EF4-FFF2-40B4-BE49-F238E27FC236}">
                <a16:creationId xmlns:a16="http://schemas.microsoft.com/office/drawing/2014/main" id="{9539C497-B2E0-4BDD-84E8-45AFD211ECCD}"/>
              </a:ext>
            </a:extLst>
          </p:cNvPr>
          <p:cNvGrpSpPr/>
          <p:nvPr/>
        </p:nvGrpSpPr>
        <p:grpSpPr>
          <a:xfrm>
            <a:off x="2066764" y="2628859"/>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262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Whatever happens with AS and AD in the short run, countries can use monetary policy to prevent inflation from becoming entrenched in the medium and long term.</a:t>
              </a:r>
              <a:endParaRPr sz="2000" dirty="0">
                <a:solidFill>
                  <a:schemeClr val="lt1"/>
                </a:solidFill>
                <a:latin typeface="Calibri"/>
                <a:ea typeface="Calibri"/>
                <a:cs typeface="Calibri"/>
                <a:sym typeface="Calibri"/>
              </a:endParaRPr>
            </a:p>
          </p:txBody>
        </p:sp>
      </p:grpSp>
      <p:grpSp>
        <p:nvGrpSpPr>
          <p:cNvPr id="20" name="Google Shape;157;p18" descr="Allowing inflation to become lasting and persistent poses undesirable risks and tradeoffs.">
            <a:extLst>
              <a:ext uri="{FF2B5EF4-FFF2-40B4-BE49-F238E27FC236}">
                <a16:creationId xmlns:a16="http://schemas.microsoft.com/office/drawing/2014/main" id="{22D14B2A-682C-497B-B318-ED33E60AA45F}"/>
              </a:ext>
            </a:extLst>
          </p:cNvPr>
          <p:cNvGrpSpPr/>
          <p:nvPr/>
        </p:nvGrpSpPr>
        <p:grpSpPr>
          <a:xfrm>
            <a:off x="2066764" y="3826609"/>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4326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Allowing inflation to become lasting and persistent poses undesirable risks and tradeoffs.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8069277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Causes of Inflation in Various Countries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many middle- and low-income economies around the world, inflation is far from a solved problem.">
            <a:extLst>
              <a:ext uri="{FF2B5EF4-FFF2-40B4-BE49-F238E27FC236}">
                <a16:creationId xmlns:a16="http://schemas.microsoft.com/office/drawing/2014/main" id="{8F4E44DC-A241-4411-96F1-1C705D4D565F}"/>
              </a:ext>
            </a:extLst>
          </p:cNvPr>
          <p:cNvGrpSpPr/>
          <p:nvPr/>
        </p:nvGrpSpPr>
        <p:grpSpPr>
          <a:xfrm>
            <a:off x="2066763" y="1515231"/>
            <a:ext cx="8058468" cy="994870"/>
            <a:chOff x="542755" y="1736761"/>
            <a:chExt cx="8058468"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5" y="1824770"/>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many middle- and low-income economies around the world, inflation is far from a solved problem.</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High levels of inflation are generally a result of huge budget deficits, which the government finances by printing large amounts of its own domestic currency.">
            <a:extLst>
              <a:ext uri="{FF2B5EF4-FFF2-40B4-BE49-F238E27FC236}">
                <a16:creationId xmlns:a16="http://schemas.microsoft.com/office/drawing/2014/main" id="{9539C497-B2E0-4BDD-84E8-45AFD211ECCD}"/>
              </a:ext>
            </a:extLst>
          </p:cNvPr>
          <p:cNvGrpSpPr/>
          <p:nvPr/>
        </p:nvGrpSpPr>
        <p:grpSpPr>
          <a:xfrm>
            <a:off x="2066763" y="2625416"/>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7331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High levels of inflation are generally a result of huge budget deficits, which the government finances by printing large amounts of its own domestic currency. </a:t>
              </a:r>
              <a:endParaRPr sz="2000" dirty="0">
                <a:solidFill>
                  <a:schemeClr val="lt1"/>
                </a:solidFill>
                <a:latin typeface="Calibri"/>
                <a:ea typeface="Calibri"/>
                <a:cs typeface="Calibri"/>
                <a:sym typeface="Calibri"/>
              </a:endParaRPr>
            </a:p>
          </p:txBody>
        </p:sp>
      </p:grpSp>
      <p:grpSp>
        <p:nvGrpSpPr>
          <p:cNvPr id="20" name="Google Shape;157;p18" descr="Some of these countries have maintained solid levels of economic growth even with inflation levels of 10% to 30% per year.">
            <a:extLst>
              <a:ext uri="{FF2B5EF4-FFF2-40B4-BE49-F238E27FC236}">
                <a16:creationId xmlns:a16="http://schemas.microsoft.com/office/drawing/2014/main" id="{22D14B2A-682C-497B-B318-ED33E60AA45F}"/>
              </a:ext>
            </a:extLst>
          </p:cNvPr>
          <p:cNvGrpSpPr/>
          <p:nvPr/>
        </p:nvGrpSpPr>
        <p:grpSpPr>
          <a:xfrm>
            <a:off x="2066763" y="3819723"/>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4865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of these countries have maintained solid levels of economic growth even with inflation levels of 10% to 30% per year. </a:t>
              </a:r>
              <a:endParaRPr sz="2000" dirty="0">
                <a:solidFill>
                  <a:schemeClr val="lt1"/>
                </a:solidFill>
                <a:latin typeface="Calibri"/>
                <a:ea typeface="Calibri"/>
                <a:cs typeface="Calibri"/>
                <a:sym typeface="Calibri"/>
              </a:endParaRPr>
            </a:p>
          </p:txBody>
        </p:sp>
      </p:grpSp>
      <p:grpSp>
        <p:nvGrpSpPr>
          <p:cNvPr id="23" name="Google Shape;157;p18" descr="It is possible for a converging economy to live with a degree of uncertainty regarding inflation.">
            <a:extLst>
              <a:ext uri="{FF2B5EF4-FFF2-40B4-BE49-F238E27FC236}">
                <a16:creationId xmlns:a16="http://schemas.microsoft.com/office/drawing/2014/main" id="{274DE29F-AF88-4D2F-8298-D0569DB109DC}"/>
              </a:ext>
            </a:extLst>
          </p:cNvPr>
          <p:cNvGrpSpPr/>
          <p:nvPr/>
        </p:nvGrpSpPr>
        <p:grpSpPr>
          <a:xfrm>
            <a:off x="2066763" y="4927202"/>
            <a:ext cx="8058357" cy="996697"/>
            <a:chOff x="542866" y="1736761"/>
            <a:chExt cx="8058357" cy="767989"/>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767989"/>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6701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It is possible for a converging economy to live with a degree of uncertainty regarding inflation.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2966638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Real Life Example</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By late 2008, Zimbabwe’s currency was nearly worthless, which led the country to adopt the U.S. dollar, immediately halting hyperinflation.&#10;">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70552" y="1824770"/>
              <a:ext cx="7679703"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By late 2008, Zimbabwe’s currency was nearly worthless, which led the country to adopt the U.S. dollar, immediately halting hyperinflation.</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pic>
        <p:nvPicPr>
          <p:cNvPr id="3" name="Picture 2" descr="A Zimbabwe one hundred trillion dollar bill">
            <a:extLst>
              <a:ext uri="{FF2B5EF4-FFF2-40B4-BE49-F238E27FC236}">
                <a16:creationId xmlns:a16="http://schemas.microsoft.com/office/drawing/2014/main" id="{02B3A6FF-767F-407C-A8EC-506B18454B50}"/>
              </a:ext>
            </a:extLst>
          </p:cNvPr>
          <p:cNvPicPr>
            <a:picLocks noChangeAspect="1"/>
          </p:cNvPicPr>
          <p:nvPr/>
        </p:nvPicPr>
        <p:blipFill>
          <a:blip r:embed="rId3"/>
          <a:stretch>
            <a:fillRect/>
          </a:stretch>
        </p:blipFill>
        <p:spPr>
          <a:xfrm>
            <a:off x="2670663" y="2887424"/>
            <a:ext cx="6599701" cy="3672979"/>
          </a:xfrm>
          <a:prstGeom prst="rect">
            <a:avLst/>
          </a:prstGeom>
        </p:spPr>
      </p:pic>
    </p:spTree>
    <p:extLst>
      <p:ext uri="{BB962C8B-B14F-4D97-AF65-F5344CB8AC3E}">
        <p14:creationId xmlns:p14="http://schemas.microsoft.com/office/powerpoint/2010/main" val="544385345"/>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59E614B-C66B-4234-BC10-BDFF42C9571F}">
  <ds:schemaRefs>
    <ds:schemaRef ds:uri="http://schemas.microsoft.com/sharepoint/v3/contenttype/forms"/>
  </ds:schemaRefs>
</ds:datastoreItem>
</file>

<file path=customXml/itemProps2.xml><?xml version="1.0" encoding="utf-8"?>
<ds:datastoreItem xmlns:ds="http://schemas.openxmlformats.org/officeDocument/2006/customXml" ds:itemID="{61594DB1-965B-42E0-A8CF-652FE43EA2DE}">
  <ds:schemaRefs>
    <ds:schemaRef ds:uri="http://purl.org/dc/elements/1.1/"/>
    <ds:schemaRef ds:uri="http://purl.org/dc/terms/"/>
    <ds:schemaRef ds:uri="fdab59f7-c3a7-48e5-acd8-618ce834776e"/>
    <ds:schemaRef ds:uri="http://schemas.microsoft.com/office/2006/documentManagement/types"/>
    <ds:schemaRef ds:uri="http://schemas.microsoft.com/office/2006/metadata/properties"/>
    <ds:schemaRef ds:uri="http://purl.org/dc/dcmitype/"/>
    <ds:schemaRef ds:uri="http://schemas.microsoft.com/office/infopath/2007/PartnerControls"/>
    <ds:schemaRef ds:uri="http://schemas.openxmlformats.org/package/2006/metadata/core-properties"/>
    <ds:schemaRef ds:uri="06d9c582-05c2-476b-83d2-72ab8b1380b2"/>
    <ds:schemaRef ds:uri="http://www.w3.org/XML/1998/namespace"/>
  </ds:schemaRefs>
</ds:datastoreItem>
</file>

<file path=customXml/itemProps3.xml><?xml version="1.0" encoding="utf-8"?>
<ds:datastoreItem xmlns:ds="http://schemas.openxmlformats.org/officeDocument/2006/customXml" ds:itemID="{B06C6C8E-173B-4FB9-B436-282AAAF25B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1795</TotalTime>
  <Words>1171</Words>
  <Application>Microsoft Office PowerPoint</Application>
  <PresentationFormat>Widescreen</PresentationFormat>
  <Paragraphs>66</Paragraphs>
  <Slides>11</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Century Gothic</vt:lpstr>
      <vt:lpstr>Arial</vt:lpstr>
      <vt:lpstr>Calibri</vt:lpstr>
      <vt:lpstr>Office Theme</vt:lpstr>
      <vt:lpstr>Causes of Unemployment and Inflation around the World</vt:lpstr>
      <vt:lpstr>Introduction</vt:lpstr>
      <vt:lpstr>Unemployment from a Recession1</vt:lpstr>
      <vt:lpstr>Unemployment from a Recession2</vt:lpstr>
      <vt:lpstr>The Natural Rate of Unemployment</vt:lpstr>
      <vt:lpstr>Undeveloped Labor Markets</vt:lpstr>
      <vt:lpstr>Causes of Inflation in Various Countries1</vt:lpstr>
      <vt:lpstr>Causes of Inflation in Various Countries2</vt:lpstr>
      <vt:lpstr>Real Life Example</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118</cp:revision>
  <dcterms:modified xsi:type="dcterms:W3CDTF">2026-02-04T14:49:05Z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