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4"/>
  </p:sldMasterIdLst>
  <p:notesMasterIdLst>
    <p:notesMasterId r:id="rId18"/>
  </p:notesMasterIdLst>
  <p:sldIdLst>
    <p:sldId id="422" r:id="rId5"/>
    <p:sldId id="423" r:id="rId6"/>
    <p:sldId id="424" r:id="rId7"/>
    <p:sldId id="425" r:id="rId8"/>
    <p:sldId id="426" r:id="rId9"/>
    <p:sldId id="427" r:id="rId10"/>
    <p:sldId id="428" r:id="rId11"/>
    <p:sldId id="429" r:id="rId12"/>
    <p:sldId id="430" r:id="rId13"/>
    <p:sldId id="431" r:id="rId14"/>
    <p:sldId id="432" r:id="rId15"/>
    <p:sldId id="433" r:id="rId16"/>
    <p:sldId id="275" r:id="rId17"/>
  </p:sldIdLst>
  <p:sldSz cx="12192000" cy="6858000"/>
  <p:notesSz cx="6858000" cy="9144000"/>
  <p:embeddedFontLst>
    <p:embeddedFont>
      <p:font typeface="Century Gothic" panose="020B0502020202020204" pitchFamily="34" charset="0"/>
      <p:regular r:id="rId19"/>
      <p:bold r:id="rId20"/>
      <p:italic r:id="rId21"/>
      <p:boldItalic r:id="rId2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31" roundtripDataSignature="AMtx7mgpqKudZmLSWKrr7AFFTErfzhMQcA=="/>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itlin Edahl" initials="CE" lastIdx="15" clrIdx="0">
    <p:extLst>
      <p:ext uri="{19B8F6BF-5375-455C-9EA6-DF929625EA0E}">
        <p15:presenceInfo xmlns:p15="http://schemas.microsoft.com/office/powerpoint/2012/main" userId="S::cedahl@hawkeslearning.com::f9c8dab7-bc9e-4aed-a3a5-891b49192fba" providerId="AD"/>
      </p:ext>
    </p:extLst>
  </p:cmAuthor>
  <p:cmAuthor id="2" name="Nathan Mirmow" initials="NM" lastIdx="7" clrIdx="1">
    <p:extLst>
      <p:ext uri="{19B8F6BF-5375-455C-9EA6-DF929625EA0E}">
        <p15:presenceInfo xmlns:p15="http://schemas.microsoft.com/office/powerpoint/2012/main" userId="Nathan Mirmow" providerId="None"/>
      </p:ext>
    </p:extLst>
  </p:cmAuthor>
  <p:cmAuthor id="3" name="Caitlin Coleman" initials="CC" lastIdx="2" clrIdx="2">
    <p:extLst>
      <p:ext uri="{19B8F6BF-5375-455C-9EA6-DF929625EA0E}">
        <p15:presenceInfo xmlns:p15="http://schemas.microsoft.com/office/powerpoint/2012/main" userId="S::cclark@hawkeslearning.com::96f87ca1-0e64-4ae8-8d77-98757b85df0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6B8B679-ACDC-4DF0-9973-F2FD8BAF519C}" v="3" dt="2026-02-04T14:49:46.66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4787" autoAdjust="0"/>
  </p:normalViewPr>
  <p:slideViewPr>
    <p:cSldViewPr snapToGrid="0">
      <p:cViewPr varScale="1">
        <p:scale>
          <a:sx n="90" d="100"/>
          <a:sy n="90" d="100"/>
        </p:scale>
        <p:origin x="1272" y="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font" Target="fonts/font3.fntdata"/><Relationship Id="rId34"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font" Target="fonts/font2.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32" Type="http://schemas.openxmlformats.org/officeDocument/2006/relationships/commentAuthors" Target="commentAuthors.xml"/><Relationship Id="rId37"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36"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font" Target="fonts/font1.fntdata"/><Relationship Id="rId31" Type="http://customschemas.google.com/relationships/presentationmetadata" Target="meta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4.fntdata"/><Relationship Id="rId35"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naleise Radchenko" userId="6249d1a9-d5dd-4793-b8df-98b5e6874abb" providerId="ADAL" clId="{4A5B4154-50F6-4F5B-A4D7-A9ED8C205C6B}"/>
    <pc:docChg chg="addSld delSld modSld">
      <pc:chgData name="Annaleise Radchenko" userId="6249d1a9-d5dd-4793-b8df-98b5e6874abb" providerId="ADAL" clId="{4A5B4154-50F6-4F5B-A4D7-A9ED8C205C6B}" dt="2026-01-16T21:08:14.225" v="7" actId="33553"/>
      <pc:docMkLst>
        <pc:docMk/>
      </pc:docMkLst>
      <pc:sldChg chg="modSp mod">
        <pc:chgData name="Annaleise Radchenko" userId="6249d1a9-d5dd-4793-b8df-98b5e6874abb" providerId="ADAL" clId="{4A5B4154-50F6-4F5B-A4D7-A9ED8C205C6B}" dt="2026-01-16T21:08:14.225" v="7" actId="33553"/>
        <pc:sldMkLst>
          <pc:docMk/>
          <pc:sldMk cId="0" sldId="275"/>
        </pc:sldMkLst>
        <pc:spChg chg="mod">
          <ac:chgData name="Annaleise Radchenko" userId="6249d1a9-d5dd-4793-b8df-98b5e6874abb" providerId="ADAL" clId="{4A5B4154-50F6-4F5B-A4D7-A9ED8C205C6B}" dt="2026-01-16T21:08:14.225" v="7" actId="33553"/>
          <ac:spMkLst>
            <pc:docMk/>
            <pc:sldMk cId="0" sldId="275"/>
            <ac:spMk id="349" creationId="{00000000-0000-0000-0000-000000000000}"/>
          </ac:spMkLst>
        </pc:spChg>
        <pc:cxnChg chg="mod">
          <ac:chgData name="Annaleise Radchenko" userId="6249d1a9-d5dd-4793-b8df-98b5e6874abb" providerId="ADAL" clId="{4A5B4154-50F6-4F5B-A4D7-A9ED8C205C6B}" dt="2026-01-16T21:08:11.569" v="6" actId="962"/>
          <ac:cxnSpMkLst>
            <pc:docMk/>
            <pc:sldMk cId="0" sldId="275"/>
            <ac:cxnSpMk id="348" creationId="{00000000-0000-0000-0000-000000000000}"/>
          </ac:cxnSpMkLst>
        </pc:cxnChg>
      </pc:sldChg>
      <pc:sldChg chg="add">
        <pc:chgData name="Annaleise Radchenko" userId="6249d1a9-d5dd-4793-b8df-98b5e6874abb" providerId="ADAL" clId="{4A5B4154-50F6-4F5B-A4D7-A9ED8C205C6B}" dt="2026-01-16T21:06:07.011" v="0"/>
        <pc:sldMkLst>
          <pc:docMk/>
          <pc:sldMk cId="0" sldId="422"/>
        </pc:sldMkLst>
      </pc:sldChg>
      <pc:sldChg chg="add">
        <pc:chgData name="Annaleise Radchenko" userId="6249d1a9-d5dd-4793-b8df-98b5e6874abb" providerId="ADAL" clId="{4A5B4154-50F6-4F5B-A4D7-A9ED8C205C6B}" dt="2026-01-16T21:06:07.011" v="0"/>
        <pc:sldMkLst>
          <pc:docMk/>
          <pc:sldMk cId="1471586430" sldId="423"/>
        </pc:sldMkLst>
      </pc:sldChg>
      <pc:sldChg chg="add">
        <pc:chgData name="Annaleise Radchenko" userId="6249d1a9-d5dd-4793-b8df-98b5e6874abb" providerId="ADAL" clId="{4A5B4154-50F6-4F5B-A4D7-A9ED8C205C6B}" dt="2026-01-16T21:06:07.011" v="0"/>
        <pc:sldMkLst>
          <pc:docMk/>
          <pc:sldMk cId="2070401501" sldId="424"/>
        </pc:sldMkLst>
      </pc:sldChg>
      <pc:sldChg chg="add">
        <pc:chgData name="Annaleise Radchenko" userId="6249d1a9-d5dd-4793-b8df-98b5e6874abb" providerId="ADAL" clId="{4A5B4154-50F6-4F5B-A4D7-A9ED8C205C6B}" dt="2026-01-16T21:06:07.011" v="0"/>
        <pc:sldMkLst>
          <pc:docMk/>
          <pc:sldMk cId="723244087" sldId="425"/>
        </pc:sldMkLst>
      </pc:sldChg>
      <pc:sldChg chg="add">
        <pc:chgData name="Annaleise Radchenko" userId="6249d1a9-d5dd-4793-b8df-98b5e6874abb" providerId="ADAL" clId="{4A5B4154-50F6-4F5B-A4D7-A9ED8C205C6B}" dt="2026-01-16T21:06:07.011" v="0"/>
        <pc:sldMkLst>
          <pc:docMk/>
          <pc:sldMk cId="1952623998" sldId="426"/>
        </pc:sldMkLst>
      </pc:sldChg>
      <pc:sldChg chg="add">
        <pc:chgData name="Annaleise Radchenko" userId="6249d1a9-d5dd-4793-b8df-98b5e6874abb" providerId="ADAL" clId="{4A5B4154-50F6-4F5B-A4D7-A9ED8C205C6B}" dt="2026-01-16T21:06:07.011" v="0"/>
        <pc:sldMkLst>
          <pc:docMk/>
          <pc:sldMk cId="3047836829" sldId="427"/>
        </pc:sldMkLst>
      </pc:sldChg>
      <pc:sldChg chg="add">
        <pc:chgData name="Annaleise Radchenko" userId="6249d1a9-d5dd-4793-b8df-98b5e6874abb" providerId="ADAL" clId="{4A5B4154-50F6-4F5B-A4D7-A9ED8C205C6B}" dt="2026-01-16T21:06:07.011" v="0"/>
        <pc:sldMkLst>
          <pc:docMk/>
          <pc:sldMk cId="1603853512" sldId="428"/>
        </pc:sldMkLst>
      </pc:sldChg>
      <pc:sldChg chg="add">
        <pc:chgData name="Annaleise Radchenko" userId="6249d1a9-d5dd-4793-b8df-98b5e6874abb" providerId="ADAL" clId="{4A5B4154-50F6-4F5B-A4D7-A9ED8C205C6B}" dt="2026-01-16T21:06:07.011" v="0"/>
        <pc:sldMkLst>
          <pc:docMk/>
          <pc:sldMk cId="1600239194" sldId="429"/>
        </pc:sldMkLst>
      </pc:sldChg>
      <pc:sldChg chg="add">
        <pc:chgData name="Annaleise Radchenko" userId="6249d1a9-d5dd-4793-b8df-98b5e6874abb" providerId="ADAL" clId="{4A5B4154-50F6-4F5B-A4D7-A9ED8C205C6B}" dt="2026-01-16T21:06:07.011" v="0"/>
        <pc:sldMkLst>
          <pc:docMk/>
          <pc:sldMk cId="4292932406" sldId="430"/>
        </pc:sldMkLst>
      </pc:sldChg>
      <pc:sldChg chg="modSp add mod">
        <pc:chgData name="Annaleise Radchenko" userId="6249d1a9-d5dd-4793-b8df-98b5e6874abb" providerId="ADAL" clId="{4A5B4154-50F6-4F5B-A4D7-A9ED8C205C6B}" dt="2026-01-16T21:07:04.569" v="4" actId="947"/>
        <pc:sldMkLst>
          <pc:docMk/>
          <pc:sldMk cId="1613487283" sldId="431"/>
        </pc:sldMkLst>
        <pc:spChg chg="mod">
          <ac:chgData name="Annaleise Radchenko" userId="6249d1a9-d5dd-4793-b8df-98b5e6874abb" providerId="ADAL" clId="{4A5B4154-50F6-4F5B-A4D7-A9ED8C205C6B}" dt="2026-01-16T21:07:04.569" v="4" actId="947"/>
          <ac:spMkLst>
            <pc:docMk/>
            <pc:sldMk cId="1613487283" sldId="431"/>
            <ac:spMk id="68" creationId="{00000000-0000-0000-0000-000000000000}"/>
          </ac:spMkLst>
        </pc:spChg>
      </pc:sldChg>
      <pc:sldChg chg="modSp add mod">
        <pc:chgData name="Annaleise Radchenko" userId="6249d1a9-d5dd-4793-b8df-98b5e6874abb" providerId="ADAL" clId="{4A5B4154-50F6-4F5B-A4D7-A9ED8C205C6B}" dt="2026-01-16T21:07:09.576" v="5" actId="20577"/>
        <pc:sldMkLst>
          <pc:docMk/>
          <pc:sldMk cId="3957685060" sldId="432"/>
        </pc:sldMkLst>
        <pc:spChg chg="mod">
          <ac:chgData name="Annaleise Radchenko" userId="6249d1a9-d5dd-4793-b8df-98b5e6874abb" providerId="ADAL" clId="{4A5B4154-50F6-4F5B-A4D7-A9ED8C205C6B}" dt="2026-01-16T21:07:09.576" v="5" actId="20577"/>
          <ac:spMkLst>
            <pc:docMk/>
            <pc:sldMk cId="3957685060" sldId="432"/>
            <ac:spMk id="68" creationId="{00000000-0000-0000-0000-000000000000}"/>
          </ac:spMkLst>
        </pc:spChg>
      </pc:sldChg>
      <pc:sldChg chg="modSp add mod">
        <pc:chgData name="Annaleise Radchenko" userId="6249d1a9-d5dd-4793-b8df-98b5e6874abb" providerId="ADAL" clId="{4A5B4154-50F6-4F5B-A4D7-A9ED8C205C6B}" dt="2026-01-16T21:06:41.774" v="2" actId="6549"/>
        <pc:sldMkLst>
          <pc:docMk/>
          <pc:sldMk cId="1324410560" sldId="433"/>
        </pc:sldMkLst>
        <pc:spChg chg="mod">
          <ac:chgData name="Annaleise Radchenko" userId="6249d1a9-d5dd-4793-b8df-98b5e6874abb" providerId="ADAL" clId="{4A5B4154-50F6-4F5B-A4D7-A9ED8C205C6B}" dt="2026-01-16T21:06:41.774" v="2" actId="6549"/>
          <ac:spMkLst>
            <pc:docMk/>
            <pc:sldMk cId="1324410560" sldId="433"/>
            <ac:spMk id="26"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 name="Google Shape;4;n"/>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
        <p:cNvGrpSpPr/>
        <p:nvPr/>
      </p:nvGrpSpPr>
      <p:grpSpPr>
        <a:xfrm>
          <a:off x="0" y="0"/>
          <a:ext cx="0" cy="0"/>
          <a:chOff x="0" y="0"/>
          <a:chExt cx="0" cy="0"/>
        </a:xfrm>
      </p:grpSpPr>
      <p:sp>
        <p:nvSpPr>
          <p:cNvPr id="46" name="Google Shape;46;p1: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7" name="Google Shape;47;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If you were an economic advisor to the president of a low- or middle-income country, would you encourage inflows of foreign financial capital? Why or why not?</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938843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If you were an economic advisor to the president of a low- or middle-income country, would you encourage inflows of foreign financial capital? Why or why not? Small low- and middle-income economies do not usually have enough domestic saving for meaningful investment in the human and physical capital needed for economic growth. However, foreign financial capital can be abruptly withdrawn, so the country should consider holding reserves of foreign currency and regulating domestic banks to prevent them from making high-risk loans.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7991182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4"/>
        <p:cNvGrpSpPr/>
        <p:nvPr/>
      </p:nvGrpSpPr>
      <p:grpSpPr>
        <a:xfrm>
          <a:off x="0" y="0"/>
          <a:ext cx="0" cy="0"/>
          <a:chOff x="0" y="0"/>
          <a:chExt cx="0" cy="0"/>
        </a:xfrm>
      </p:grpSpPr>
      <p:sp>
        <p:nvSpPr>
          <p:cNvPr id="345" name="Google Shape;345;p20: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46" name="Google Shape;346;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In the mid- to late twentieth century, low- and middle-income countries often had a negative view of trade. They feared that foreign trade would lead to economic losses if   high-income trading partners exploited their economies. They also feared losing domestic political control to powerful multinational corporations. Small economies have now learned that if they do not actively participate in world trade, they are unlikely to join the success stories of converging economies. </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287527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Although most countries now claim that their goal is to participate in global trade, there are still potential negative consequences. These potential consequences can be divided into issues involving trade of goods and services and issues involving international capital flows. An economy could have a high level of trade relative to GDP, but if exports and imports are balanced, the net flow of foreign investment will be zero. An economy could have a moderate level of trade relative to GDP but a significant current account trade imbalance.</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358298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There is a long list of worries about foreign trade in goods and services. The most controversial is the infant industry argument: subsidizing or protecting new industries for a time until they become established. In the world as a whole, support is often directed at long-established industries with substantial political power that are suffering losses and laying off workers. If a government intends to favor certain industries, it must do so in a way that is temporary and effective, not unending.</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266236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Trade deficits occur when a country's imports are greater than its exports. In the case of a deficit, foreign countries supply capital as loans and investments, which will be repaid when the deficit turns into a surplus. To change a deficit to a surplus, the country's exports must increase, and imports must decrease. Imports decrease and exports increase when the country's currency depreciates.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031442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High-income economies will run trade surpluses, which means they will experience a net outflow of capital to foreign countries. Low- and middle-income economies will run trade deficits, which means they will experience a net inflow of foreign capital. Investors in high-income countries can receive high returns on their investments and can diversify their funds. Low-income economies that receive inflows have the potential for rapid catch-up economic growth.</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025643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Due to its large trade deficits, the U.S. economy is soaking up savings from all over the world. While trade deficits are not immediately a bad thing, the question is whether they will be reduced gradually or hastily. In a gradual reduction scenario, U.S. exports could grow more rapidly than imports aided by dollar depreciation. If foreign investors became less willing to hold dollar assets, the dollar exchange rate could weaken, causing speculators to rush to unload their dollar assets, which would rapidly reduce the trade deficit.</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25291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Countries like Ireland, Iceland, and Greece have all experienced severe shocks when foreign leaders decided to stop extending funds. Many nations take steps to reduce the risk that their economies will be injured when losing foreign financial capital. These can include holding large amounts of reserves of foreign exchange, increasing regulations on domestic banks to avoid imprudent lending, and discouraging speculative short-term inflow.</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473715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In the last half century, the standard of living has increased dramatically for billions of people around the world. The challenge for most countries is to maintain these growth rates. The economically challenged regions of the world have stagnated and become stuck in poverty traps. Modern technology allows investment in education and human capital development in ways that would not have been possible just a few decades ago.</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638928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2"/>
          <p:cNvSpPr txBox="1">
            <a:spLocks noGrp="1"/>
          </p:cNvSpPr>
          <p:nvPr>
            <p:ph type="title"/>
          </p:nvPr>
        </p:nvSpPr>
        <p:spPr>
          <a:xfrm>
            <a:off x="1524000" y="1122362"/>
            <a:ext cx="9144000" cy="2387601"/>
          </a:xfrm>
          <a:prstGeom prst="rect">
            <a:avLst/>
          </a:prstGeom>
          <a:noFill/>
          <a:ln>
            <a:noFill/>
          </a:ln>
        </p:spPr>
        <p:txBody>
          <a:bodyPr spcFirstLastPara="1" wrap="square" lIns="45700" tIns="45700" rIns="45700" bIns="45700" anchor="b" anchorCtr="0">
            <a:normAutofit/>
          </a:bodyPr>
          <a:lstStyle>
            <a:lvl1pPr lvl="0" algn="ctr">
              <a:lnSpc>
                <a:spcPct val="90000"/>
              </a:lnSpc>
              <a:spcBef>
                <a:spcPts val="0"/>
              </a:spcBef>
              <a:spcAft>
                <a:spcPts val="0"/>
              </a:spcAft>
              <a:buClr>
                <a:srgbClr val="000000"/>
              </a:buClr>
              <a:buSzPts val="6000"/>
              <a:buFont typeface="Calibri"/>
              <a:buNone/>
              <a:defRPr sz="6000"/>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11" name="Google Shape;11;p22"/>
          <p:cNvSpPr txBox="1">
            <a:spLocks noGrp="1"/>
          </p:cNvSpPr>
          <p:nvPr>
            <p:ph type="body" idx="1"/>
          </p:nvPr>
        </p:nvSpPr>
        <p:spPr>
          <a:xfrm>
            <a:off x="1524000" y="3602037"/>
            <a:ext cx="9144000" cy="1655763"/>
          </a:xfrm>
          <a:prstGeom prst="rect">
            <a:avLst/>
          </a:prstGeom>
          <a:noFill/>
          <a:ln>
            <a:noFill/>
          </a:ln>
        </p:spPr>
        <p:txBody>
          <a:bodyPr spcFirstLastPara="1" wrap="square" lIns="45700" tIns="45700" rIns="45700" bIns="45700" anchor="t" anchorCtr="0">
            <a:normAutofit/>
          </a:bodyPr>
          <a:lstStyle>
            <a:lvl1pPr marL="457200" lvl="0" indent="-228600" algn="ctr">
              <a:lnSpc>
                <a:spcPct val="90000"/>
              </a:lnSpc>
              <a:spcBef>
                <a:spcPts val="1000"/>
              </a:spcBef>
              <a:spcAft>
                <a:spcPts val="0"/>
              </a:spcAft>
              <a:buClr>
                <a:srgbClr val="000000"/>
              </a:buClr>
              <a:buSzPts val="2400"/>
              <a:buFont typeface="Calibri"/>
              <a:buNone/>
              <a:defRPr sz="2400"/>
            </a:lvl1pPr>
            <a:lvl2pPr marL="914400" lvl="1" indent="-228600" algn="ctr">
              <a:lnSpc>
                <a:spcPct val="90000"/>
              </a:lnSpc>
              <a:spcBef>
                <a:spcPts val="1000"/>
              </a:spcBef>
              <a:spcAft>
                <a:spcPts val="0"/>
              </a:spcAft>
              <a:buClr>
                <a:srgbClr val="000000"/>
              </a:buClr>
              <a:buSzPts val="2400"/>
              <a:buFont typeface="Calibri"/>
              <a:buNone/>
              <a:defRPr sz="2400"/>
            </a:lvl2pPr>
            <a:lvl3pPr marL="1371600" lvl="2" indent="-228600" algn="ctr">
              <a:lnSpc>
                <a:spcPct val="90000"/>
              </a:lnSpc>
              <a:spcBef>
                <a:spcPts val="1000"/>
              </a:spcBef>
              <a:spcAft>
                <a:spcPts val="0"/>
              </a:spcAft>
              <a:buClr>
                <a:srgbClr val="000000"/>
              </a:buClr>
              <a:buSzPts val="2400"/>
              <a:buFont typeface="Calibri"/>
              <a:buNone/>
              <a:defRPr sz="2400"/>
            </a:lvl3pPr>
            <a:lvl4pPr marL="1828800" lvl="3" indent="-228600" algn="ctr">
              <a:lnSpc>
                <a:spcPct val="90000"/>
              </a:lnSpc>
              <a:spcBef>
                <a:spcPts val="1000"/>
              </a:spcBef>
              <a:spcAft>
                <a:spcPts val="0"/>
              </a:spcAft>
              <a:buClr>
                <a:srgbClr val="000000"/>
              </a:buClr>
              <a:buSzPts val="2400"/>
              <a:buFont typeface="Calibri"/>
              <a:buNone/>
              <a:defRPr sz="2400"/>
            </a:lvl4pPr>
            <a:lvl5pPr marL="2286000" lvl="4" indent="-228600" algn="ctr">
              <a:lnSpc>
                <a:spcPct val="90000"/>
              </a:lnSpc>
              <a:spcBef>
                <a:spcPts val="1000"/>
              </a:spcBef>
              <a:spcAft>
                <a:spcPts val="0"/>
              </a:spcAft>
              <a:buClr>
                <a:srgbClr val="000000"/>
              </a:buClr>
              <a:buSzPts val="2400"/>
              <a:buFont typeface="Calibri"/>
              <a:buNone/>
              <a:defRPr sz="2400"/>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12" name="Google Shape;12;p22"/>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tx">
  <p:cSld name="TITLE_AND_BODY">
    <p:spTree>
      <p:nvGrpSpPr>
        <p:cNvPr id="1" name="Shape 13"/>
        <p:cNvGrpSpPr/>
        <p:nvPr/>
      </p:nvGrpSpPr>
      <p:grpSpPr>
        <a:xfrm>
          <a:off x="0" y="0"/>
          <a:ext cx="0" cy="0"/>
          <a:chOff x="0" y="0"/>
          <a:chExt cx="0" cy="0"/>
        </a:xfrm>
      </p:grpSpPr>
      <p:sp>
        <p:nvSpPr>
          <p:cNvPr id="14" name="Google Shape;14;p23"/>
          <p:cNvSpPr txBox="1">
            <a:spLocks noGrp="1"/>
          </p:cNvSpPr>
          <p:nvPr>
            <p:ph type="title"/>
          </p:nvPr>
        </p:nvSpPr>
        <p:spPr>
          <a:xfrm>
            <a:off x="838200" y="365125"/>
            <a:ext cx="10515600" cy="1325563"/>
          </a:xfrm>
          <a:prstGeom prst="rect">
            <a:avLst/>
          </a:prstGeom>
          <a:noFill/>
          <a:ln>
            <a:noFill/>
          </a:ln>
        </p:spPr>
        <p:txBody>
          <a:bodyPr spcFirstLastPara="1" wrap="square" lIns="45700" tIns="45700" rIns="45700" bIns="45700" anchor="ctr" anchorCtr="0">
            <a:normAutofit/>
          </a:bodyPr>
          <a:lstStyle>
            <a:lvl1pPr lvl="0" algn="l">
              <a:lnSpc>
                <a:spcPct val="90000"/>
              </a:lnSpc>
              <a:spcBef>
                <a:spcPts val="0"/>
              </a:spcBef>
              <a:spcAft>
                <a:spcPts val="0"/>
              </a:spcAft>
              <a:buClr>
                <a:srgbClr val="000000"/>
              </a:buClr>
              <a:buSzPts val="1800"/>
              <a:buNone/>
              <a:defRPr/>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15" name="Google Shape;15;p23"/>
          <p:cNvSpPr txBox="1">
            <a:spLocks noGrp="1"/>
          </p:cNvSpPr>
          <p:nvPr>
            <p:ph type="body" idx="1"/>
          </p:nvPr>
        </p:nvSpPr>
        <p:spPr>
          <a:xfrm>
            <a:off x="838200" y="1825625"/>
            <a:ext cx="10515600" cy="4351338"/>
          </a:xfrm>
          <a:prstGeom prst="rect">
            <a:avLst/>
          </a:prstGeom>
          <a:noFill/>
          <a:ln>
            <a:noFill/>
          </a:ln>
        </p:spPr>
        <p:txBody>
          <a:bodyPr spcFirstLastPara="1" wrap="square" lIns="45700" tIns="45700" rIns="45700" bIns="45700" anchor="t" anchorCtr="0">
            <a:normAutofit/>
          </a:bodyPr>
          <a:lstStyle>
            <a:lvl1pPr marL="457200" lvl="0" indent="-342900" algn="l">
              <a:lnSpc>
                <a:spcPct val="90000"/>
              </a:lnSpc>
              <a:spcBef>
                <a:spcPts val="1000"/>
              </a:spcBef>
              <a:spcAft>
                <a:spcPts val="0"/>
              </a:spcAft>
              <a:buClr>
                <a:srgbClr val="000000"/>
              </a:buClr>
              <a:buSzPts val="1800"/>
              <a:buChar char="•"/>
              <a:defRPr/>
            </a:lvl1pPr>
            <a:lvl2pPr marL="914400" lvl="1" indent="-342900" algn="l">
              <a:lnSpc>
                <a:spcPct val="90000"/>
              </a:lnSpc>
              <a:spcBef>
                <a:spcPts val="1000"/>
              </a:spcBef>
              <a:spcAft>
                <a:spcPts val="0"/>
              </a:spcAft>
              <a:buClr>
                <a:srgbClr val="000000"/>
              </a:buClr>
              <a:buSzPts val="1800"/>
              <a:buChar char="•"/>
              <a:defRPr/>
            </a:lvl2pPr>
            <a:lvl3pPr marL="1371600" lvl="2" indent="-342900" algn="l">
              <a:lnSpc>
                <a:spcPct val="90000"/>
              </a:lnSpc>
              <a:spcBef>
                <a:spcPts val="1000"/>
              </a:spcBef>
              <a:spcAft>
                <a:spcPts val="0"/>
              </a:spcAft>
              <a:buClr>
                <a:srgbClr val="000000"/>
              </a:buClr>
              <a:buSzPts val="1800"/>
              <a:buChar char="•"/>
              <a:defRPr/>
            </a:lvl3pPr>
            <a:lvl4pPr marL="1828800" lvl="3" indent="-342900" algn="l">
              <a:lnSpc>
                <a:spcPct val="90000"/>
              </a:lnSpc>
              <a:spcBef>
                <a:spcPts val="1000"/>
              </a:spcBef>
              <a:spcAft>
                <a:spcPts val="0"/>
              </a:spcAft>
              <a:buClr>
                <a:srgbClr val="000000"/>
              </a:buClr>
              <a:buSzPts val="1800"/>
              <a:buChar char="•"/>
              <a:defRPr/>
            </a:lvl4pPr>
            <a:lvl5pPr marL="2286000" lvl="4" indent="-342900" algn="l">
              <a:lnSpc>
                <a:spcPct val="90000"/>
              </a:lnSpc>
              <a:spcBef>
                <a:spcPts val="1000"/>
              </a:spcBef>
              <a:spcAft>
                <a:spcPts val="0"/>
              </a:spcAft>
              <a:buClr>
                <a:srgbClr val="000000"/>
              </a:buClr>
              <a:buSzPts val="1800"/>
              <a:buChar char="•"/>
              <a:defRPr/>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16" name="Google Shape;16;p23"/>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p:cSld name="Section Header">
    <p:spTree>
      <p:nvGrpSpPr>
        <p:cNvPr id="1" name="Shape 17"/>
        <p:cNvGrpSpPr/>
        <p:nvPr/>
      </p:nvGrpSpPr>
      <p:grpSpPr>
        <a:xfrm>
          <a:off x="0" y="0"/>
          <a:ext cx="0" cy="0"/>
          <a:chOff x="0" y="0"/>
          <a:chExt cx="0" cy="0"/>
        </a:xfrm>
      </p:grpSpPr>
      <p:sp>
        <p:nvSpPr>
          <p:cNvPr id="18" name="Google Shape;18;p24"/>
          <p:cNvSpPr txBox="1">
            <a:spLocks noGrp="1"/>
          </p:cNvSpPr>
          <p:nvPr>
            <p:ph type="title"/>
          </p:nvPr>
        </p:nvSpPr>
        <p:spPr>
          <a:xfrm>
            <a:off x="831850" y="1709738"/>
            <a:ext cx="10515600" cy="2852737"/>
          </a:xfrm>
          <a:prstGeom prst="rect">
            <a:avLst/>
          </a:prstGeom>
          <a:noFill/>
          <a:ln>
            <a:noFill/>
          </a:ln>
        </p:spPr>
        <p:txBody>
          <a:bodyPr spcFirstLastPara="1" wrap="square" lIns="45700" tIns="45700" rIns="45700" bIns="45700" anchor="b" anchorCtr="0">
            <a:normAutofit/>
          </a:bodyPr>
          <a:lstStyle>
            <a:lvl1pPr lvl="0" algn="l">
              <a:lnSpc>
                <a:spcPct val="90000"/>
              </a:lnSpc>
              <a:spcBef>
                <a:spcPts val="0"/>
              </a:spcBef>
              <a:spcAft>
                <a:spcPts val="0"/>
              </a:spcAft>
              <a:buClr>
                <a:srgbClr val="000000"/>
              </a:buClr>
              <a:buSzPts val="6000"/>
              <a:buFont typeface="Calibri"/>
              <a:buNone/>
              <a:defRPr sz="6000"/>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19" name="Google Shape;19;p24"/>
          <p:cNvSpPr txBox="1">
            <a:spLocks noGrp="1"/>
          </p:cNvSpPr>
          <p:nvPr>
            <p:ph type="body" idx="1"/>
          </p:nvPr>
        </p:nvSpPr>
        <p:spPr>
          <a:xfrm>
            <a:off x="831850" y="4589462"/>
            <a:ext cx="10515600" cy="1500188"/>
          </a:xfrm>
          <a:prstGeom prst="rect">
            <a:avLst/>
          </a:prstGeom>
          <a:noFill/>
          <a:ln>
            <a:noFill/>
          </a:ln>
        </p:spPr>
        <p:txBody>
          <a:bodyPr spcFirstLastPara="1" wrap="square" lIns="45700" tIns="45700" rIns="45700" bIns="45700" anchor="t" anchorCtr="0">
            <a:normAutofit/>
          </a:bodyPr>
          <a:lstStyle>
            <a:lvl1pPr marL="457200" lvl="0" indent="-228600" algn="l">
              <a:lnSpc>
                <a:spcPct val="90000"/>
              </a:lnSpc>
              <a:spcBef>
                <a:spcPts val="1000"/>
              </a:spcBef>
              <a:spcAft>
                <a:spcPts val="0"/>
              </a:spcAft>
              <a:buClr>
                <a:srgbClr val="888888"/>
              </a:buClr>
              <a:buSzPts val="2400"/>
              <a:buFont typeface="Calibri"/>
              <a:buNone/>
              <a:defRPr sz="2400">
                <a:solidFill>
                  <a:srgbClr val="888888"/>
                </a:solidFill>
              </a:defRPr>
            </a:lvl1pPr>
            <a:lvl2pPr marL="914400" lvl="1" indent="-228600" algn="l">
              <a:lnSpc>
                <a:spcPct val="90000"/>
              </a:lnSpc>
              <a:spcBef>
                <a:spcPts val="1000"/>
              </a:spcBef>
              <a:spcAft>
                <a:spcPts val="0"/>
              </a:spcAft>
              <a:buClr>
                <a:srgbClr val="888888"/>
              </a:buClr>
              <a:buSzPts val="2400"/>
              <a:buFont typeface="Calibri"/>
              <a:buNone/>
              <a:defRPr sz="2400">
                <a:solidFill>
                  <a:srgbClr val="888888"/>
                </a:solidFill>
              </a:defRPr>
            </a:lvl2pPr>
            <a:lvl3pPr marL="1371600" lvl="2" indent="-228600" algn="l">
              <a:lnSpc>
                <a:spcPct val="90000"/>
              </a:lnSpc>
              <a:spcBef>
                <a:spcPts val="1000"/>
              </a:spcBef>
              <a:spcAft>
                <a:spcPts val="0"/>
              </a:spcAft>
              <a:buClr>
                <a:srgbClr val="888888"/>
              </a:buClr>
              <a:buSzPts val="2400"/>
              <a:buFont typeface="Calibri"/>
              <a:buNone/>
              <a:defRPr sz="2400">
                <a:solidFill>
                  <a:srgbClr val="888888"/>
                </a:solidFill>
              </a:defRPr>
            </a:lvl3pPr>
            <a:lvl4pPr marL="1828800" lvl="3" indent="-228600" algn="l">
              <a:lnSpc>
                <a:spcPct val="90000"/>
              </a:lnSpc>
              <a:spcBef>
                <a:spcPts val="1000"/>
              </a:spcBef>
              <a:spcAft>
                <a:spcPts val="0"/>
              </a:spcAft>
              <a:buClr>
                <a:srgbClr val="888888"/>
              </a:buClr>
              <a:buSzPts val="2400"/>
              <a:buFont typeface="Calibri"/>
              <a:buNone/>
              <a:defRPr sz="2400">
                <a:solidFill>
                  <a:srgbClr val="888888"/>
                </a:solidFill>
              </a:defRPr>
            </a:lvl4pPr>
            <a:lvl5pPr marL="2286000" lvl="4" indent="-228600" algn="l">
              <a:lnSpc>
                <a:spcPct val="90000"/>
              </a:lnSpc>
              <a:spcBef>
                <a:spcPts val="1000"/>
              </a:spcBef>
              <a:spcAft>
                <a:spcPts val="0"/>
              </a:spcAft>
              <a:buClr>
                <a:srgbClr val="888888"/>
              </a:buClr>
              <a:buSzPts val="2400"/>
              <a:buFont typeface="Calibri"/>
              <a:buNone/>
              <a:defRPr sz="2400">
                <a:solidFill>
                  <a:srgbClr val="888888"/>
                </a:solidFill>
              </a:defRPr>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20" name="Google Shape;20;p24"/>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p:cSld name="Two Content">
    <p:spTree>
      <p:nvGrpSpPr>
        <p:cNvPr id="1" name="Shape 21"/>
        <p:cNvGrpSpPr/>
        <p:nvPr/>
      </p:nvGrpSpPr>
      <p:grpSpPr>
        <a:xfrm>
          <a:off x="0" y="0"/>
          <a:ext cx="0" cy="0"/>
          <a:chOff x="0" y="0"/>
          <a:chExt cx="0" cy="0"/>
        </a:xfrm>
      </p:grpSpPr>
      <p:sp>
        <p:nvSpPr>
          <p:cNvPr id="22" name="Google Shape;22;p25"/>
          <p:cNvSpPr txBox="1">
            <a:spLocks noGrp="1"/>
          </p:cNvSpPr>
          <p:nvPr>
            <p:ph type="title"/>
          </p:nvPr>
        </p:nvSpPr>
        <p:spPr>
          <a:xfrm>
            <a:off x="838200" y="365125"/>
            <a:ext cx="10515600" cy="1325563"/>
          </a:xfrm>
          <a:prstGeom prst="rect">
            <a:avLst/>
          </a:prstGeom>
          <a:noFill/>
          <a:ln>
            <a:noFill/>
          </a:ln>
        </p:spPr>
        <p:txBody>
          <a:bodyPr spcFirstLastPara="1" wrap="square" lIns="45700" tIns="45700" rIns="45700" bIns="45700" anchor="ctr" anchorCtr="0">
            <a:normAutofit/>
          </a:bodyPr>
          <a:lstStyle>
            <a:lvl1pPr lvl="0" algn="l">
              <a:lnSpc>
                <a:spcPct val="90000"/>
              </a:lnSpc>
              <a:spcBef>
                <a:spcPts val="0"/>
              </a:spcBef>
              <a:spcAft>
                <a:spcPts val="0"/>
              </a:spcAft>
              <a:buClr>
                <a:srgbClr val="000000"/>
              </a:buClr>
              <a:buSzPts val="1800"/>
              <a:buNone/>
              <a:defRPr/>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23" name="Google Shape;23;p25"/>
          <p:cNvSpPr txBox="1">
            <a:spLocks noGrp="1"/>
          </p:cNvSpPr>
          <p:nvPr>
            <p:ph type="body" idx="1"/>
          </p:nvPr>
        </p:nvSpPr>
        <p:spPr>
          <a:xfrm>
            <a:off x="838200" y="1825625"/>
            <a:ext cx="5181600" cy="4351338"/>
          </a:xfrm>
          <a:prstGeom prst="rect">
            <a:avLst/>
          </a:prstGeom>
          <a:noFill/>
          <a:ln>
            <a:noFill/>
          </a:ln>
        </p:spPr>
        <p:txBody>
          <a:bodyPr spcFirstLastPara="1" wrap="square" lIns="45700" tIns="45700" rIns="45700" bIns="45700" anchor="t" anchorCtr="0">
            <a:normAutofit/>
          </a:bodyPr>
          <a:lstStyle>
            <a:lvl1pPr marL="457200" lvl="0" indent="-342900" algn="l">
              <a:lnSpc>
                <a:spcPct val="90000"/>
              </a:lnSpc>
              <a:spcBef>
                <a:spcPts val="1000"/>
              </a:spcBef>
              <a:spcAft>
                <a:spcPts val="0"/>
              </a:spcAft>
              <a:buClr>
                <a:srgbClr val="000000"/>
              </a:buClr>
              <a:buSzPts val="1800"/>
              <a:buChar char="•"/>
              <a:defRPr/>
            </a:lvl1pPr>
            <a:lvl2pPr marL="914400" lvl="1" indent="-342900" algn="l">
              <a:lnSpc>
                <a:spcPct val="90000"/>
              </a:lnSpc>
              <a:spcBef>
                <a:spcPts val="1000"/>
              </a:spcBef>
              <a:spcAft>
                <a:spcPts val="0"/>
              </a:spcAft>
              <a:buClr>
                <a:srgbClr val="000000"/>
              </a:buClr>
              <a:buSzPts val="1800"/>
              <a:buChar char="•"/>
              <a:defRPr/>
            </a:lvl2pPr>
            <a:lvl3pPr marL="1371600" lvl="2" indent="-342900" algn="l">
              <a:lnSpc>
                <a:spcPct val="90000"/>
              </a:lnSpc>
              <a:spcBef>
                <a:spcPts val="1000"/>
              </a:spcBef>
              <a:spcAft>
                <a:spcPts val="0"/>
              </a:spcAft>
              <a:buClr>
                <a:srgbClr val="000000"/>
              </a:buClr>
              <a:buSzPts val="1800"/>
              <a:buChar char="•"/>
              <a:defRPr/>
            </a:lvl3pPr>
            <a:lvl4pPr marL="1828800" lvl="3" indent="-342900" algn="l">
              <a:lnSpc>
                <a:spcPct val="90000"/>
              </a:lnSpc>
              <a:spcBef>
                <a:spcPts val="1000"/>
              </a:spcBef>
              <a:spcAft>
                <a:spcPts val="0"/>
              </a:spcAft>
              <a:buClr>
                <a:srgbClr val="000000"/>
              </a:buClr>
              <a:buSzPts val="1800"/>
              <a:buChar char="•"/>
              <a:defRPr/>
            </a:lvl4pPr>
            <a:lvl5pPr marL="2286000" lvl="4" indent="-342900" algn="l">
              <a:lnSpc>
                <a:spcPct val="90000"/>
              </a:lnSpc>
              <a:spcBef>
                <a:spcPts val="1000"/>
              </a:spcBef>
              <a:spcAft>
                <a:spcPts val="0"/>
              </a:spcAft>
              <a:buClr>
                <a:srgbClr val="000000"/>
              </a:buClr>
              <a:buSzPts val="1800"/>
              <a:buChar char="•"/>
              <a:defRPr/>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24" name="Google Shape;24;p25"/>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p:cSld name="Comparison">
    <p:spTree>
      <p:nvGrpSpPr>
        <p:cNvPr id="1" name="Shape 25"/>
        <p:cNvGrpSpPr/>
        <p:nvPr/>
      </p:nvGrpSpPr>
      <p:grpSpPr>
        <a:xfrm>
          <a:off x="0" y="0"/>
          <a:ext cx="0" cy="0"/>
          <a:chOff x="0" y="0"/>
          <a:chExt cx="0" cy="0"/>
        </a:xfrm>
      </p:grpSpPr>
      <p:sp>
        <p:nvSpPr>
          <p:cNvPr id="26" name="Google Shape;26;p26"/>
          <p:cNvSpPr txBox="1">
            <a:spLocks noGrp="1"/>
          </p:cNvSpPr>
          <p:nvPr>
            <p:ph type="title"/>
          </p:nvPr>
        </p:nvSpPr>
        <p:spPr>
          <a:xfrm>
            <a:off x="839787" y="365125"/>
            <a:ext cx="10515601" cy="1325563"/>
          </a:xfrm>
          <a:prstGeom prst="rect">
            <a:avLst/>
          </a:prstGeom>
          <a:noFill/>
          <a:ln>
            <a:noFill/>
          </a:ln>
        </p:spPr>
        <p:txBody>
          <a:bodyPr spcFirstLastPara="1" wrap="square" lIns="45700" tIns="45700" rIns="45700" bIns="45700" anchor="ctr" anchorCtr="0">
            <a:normAutofit/>
          </a:bodyPr>
          <a:lstStyle>
            <a:lvl1pPr lvl="0" algn="l">
              <a:lnSpc>
                <a:spcPct val="90000"/>
              </a:lnSpc>
              <a:spcBef>
                <a:spcPts val="0"/>
              </a:spcBef>
              <a:spcAft>
                <a:spcPts val="0"/>
              </a:spcAft>
              <a:buClr>
                <a:srgbClr val="000000"/>
              </a:buClr>
              <a:buSzPts val="1800"/>
              <a:buNone/>
              <a:defRPr/>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27" name="Google Shape;27;p26"/>
          <p:cNvSpPr txBox="1">
            <a:spLocks noGrp="1"/>
          </p:cNvSpPr>
          <p:nvPr>
            <p:ph type="body" idx="1"/>
          </p:nvPr>
        </p:nvSpPr>
        <p:spPr>
          <a:xfrm>
            <a:off x="839787" y="1681163"/>
            <a:ext cx="5157789" cy="823913"/>
          </a:xfrm>
          <a:prstGeom prst="rect">
            <a:avLst/>
          </a:prstGeom>
          <a:noFill/>
          <a:ln>
            <a:noFill/>
          </a:ln>
        </p:spPr>
        <p:txBody>
          <a:bodyPr spcFirstLastPara="1" wrap="square" lIns="45700" tIns="45700" rIns="45700" bIns="45700" anchor="b" anchorCtr="0">
            <a:normAutofit/>
          </a:bodyPr>
          <a:lstStyle>
            <a:lvl1pPr marL="457200" lvl="0" indent="-228600" algn="l">
              <a:lnSpc>
                <a:spcPct val="90000"/>
              </a:lnSpc>
              <a:spcBef>
                <a:spcPts val="1000"/>
              </a:spcBef>
              <a:spcAft>
                <a:spcPts val="0"/>
              </a:spcAft>
              <a:buClr>
                <a:srgbClr val="000000"/>
              </a:buClr>
              <a:buSzPts val="2400"/>
              <a:buFont typeface="Calibri"/>
              <a:buNone/>
              <a:defRPr sz="2400" b="1"/>
            </a:lvl1pPr>
            <a:lvl2pPr marL="914400" lvl="1" indent="-228600" algn="l">
              <a:lnSpc>
                <a:spcPct val="90000"/>
              </a:lnSpc>
              <a:spcBef>
                <a:spcPts val="1000"/>
              </a:spcBef>
              <a:spcAft>
                <a:spcPts val="0"/>
              </a:spcAft>
              <a:buClr>
                <a:srgbClr val="000000"/>
              </a:buClr>
              <a:buSzPts val="2400"/>
              <a:buFont typeface="Calibri"/>
              <a:buNone/>
              <a:defRPr sz="2400" b="1"/>
            </a:lvl2pPr>
            <a:lvl3pPr marL="1371600" lvl="2" indent="-228600" algn="l">
              <a:lnSpc>
                <a:spcPct val="90000"/>
              </a:lnSpc>
              <a:spcBef>
                <a:spcPts val="1000"/>
              </a:spcBef>
              <a:spcAft>
                <a:spcPts val="0"/>
              </a:spcAft>
              <a:buClr>
                <a:srgbClr val="000000"/>
              </a:buClr>
              <a:buSzPts val="2400"/>
              <a:buFont typeface="Calibri"/>
              <a:buNone/>
              <a:defRPr sz="2400" b="1"/>
            </a:lvl3pPr>
            <a:lvl4pPr marL="1828800" lvl="3" indent="-228600" algn="l">
              <a:lnSpc>
                <a:spcPct val="90000"/>
              </a:lnSpc>
              <a:spcBef>
                <a:spcPts val="1000"/>
              </a:spcBef>
              <a:spcAft>
                <a:spcPts val="0"/>
              </a:spcAft>
              <a:buClr>
                <a:srgbClr val="000000"/>
              </a:buClr>
              <a:buSzPts val="2400"/>
              <a:buFont typeface="Calibri"/>
              <a:buNone/>
              <a:defRPr sz="2400" b="1"/>
            </a:lvl4pPr>
            <a:lvl5pPr marL="2286000" lvl="4" indent="-228600" algn="l">
              <a:lnSpc>
                <a:spcPct val="90000"/>
              </a:lnSpc>
              <a:spcBef>
                <a:spcPts val="1000"/>
              </a:spcBef>
              <a:spcAft>
                <a:spcPts val="0"/>
              </a:spcAft>
              <a:buClr>
                <a:srgbClr val="000000"/>
              </a:buClr>
              <a:buSzPts val="2400"/>
              <a:buFont typeface="Calibri"/>
              <a:buNone/>
              <a:defRPr sz="2400" b="1"/>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28" name="Google Shape;28;p26"/>
          <p:cNvSpPr txBox="1">
            <a:spLocks noGrp="1"/>
          </p:cNvSpPr>
          <p:nvPr>
            <p:ph type="body" idx="2"/>
          </p:nvPr>
        </p:nvSpPr>
        <p:spPr>
          <a:xfrm>
            <a:off x="6172200" y="1681163"/>
            <a:ext cx="5183188" cy="823913"/>
          </a:xfrm>
          <a:prstGeom prst="rect">
            <a:avLst/>
          </a:prstGeom>
          <a:noFill/>
          <a:ln>
            <a:noFill/>
          </a:ln>
        </p:spPr>
        <p:txBody>
          <a:bodyPr spcFirstLastPara="1" wrap="square" lIns="45700" tIns="45700" rIns="45700" bIns="45700" anchor="b" anchorCtr="0">
            <a:normAutofit/>
          </a:bodyPr>
          <a:lstStyle>
            <a:lvl1pPr marL="457200" lvl="0" indent="-342900" algn="l">
              <a:lnSpc>
                <a:spcPct val="90000"/>
              </a:lnSpc>
              <a:spcBef>
                <a:spcPts val="1000"/>
              </a:spcBef>
              <a:spcAft>
                <a:spcPts val="0"/>
              </a:spcAft>
              <a:buClr>
                <a:srgbClr val="000000"/>
              </a:buClr>
              <a:buSzPts val="1800"/>
              <a:buChar char="•"/>
              <a:defRPr/>
            </a:lvl1pPr>
            <a:lvl2pPr marL="914400" lvl="1" indent="-342900" algn="l">
              <a:lnSpc>
                <a:spcPct val="90000"/>
              </a:lnSpc>
              <a:spcBef>
                <a:spcPts val="1000"/>
              </a:spcBef>
              <a:spcAft>
                <a:spcPts val="0"/>
              </a:spcAft>
              <a:buClr>
                <a:srgbClr val="000000"/>
              </a:buClr>
              <a:buSzPts val="1800"/>
              <a:buChar char="•"/>
              <a:defRPr/>
            </a:lvl2pPr>
            <a:lvl3pPr marL="1371600" lvl="2" indent="-342900" algn="l">
              <a:lnSpc>
                <a:spcPct val="90000"/>
              </a:lnSpc>
              <a:spcBef>
                <a:spcPts val="1000"/>
              </a:spcBef>
              <a:spcAft>
                <a:spcPts val="0"/>
              </a:spcAft>
              <a:buClr>
                <a:srgbClr val="000000"/>
              </a:buClr>
              <a:buSzPts val="1800"/>
              <a:buChar char="•"/>
              <a:defRPr/>
            </a:lvl3pPr>
            <a:lvl4pPr marL="1828800" lvl="3" indent="-342900" algn="l">
              <a:lnSpc>
                <a:spcPct val="90000"/>
              </a:lnSpc>
              <a:spcBef>
                <a:spcPts val="1000"/>
              </a:spcBef>
              <a:spcAft>
                <a:spcPts val="0"/>
              </a:spcAft>
              <a:buClr>
                <a:srgbClr val="000000"/>
              </a:buClr>
              <a:buSzPts val="1800"/>
              <a:buChar char="•"/>
              <a:defRPr/>
            </a:lvl4pPr>
            <a:lvl5pPr marL="2286000" lvl="4" indent="-342900" algn="l">
              <a:lnSpc>
                <a:spcPct val="90000"/>
              </a:lnSpc>
              <a:spcBef>
                <a:spcPts val="1000"/>
              </a:spcBef>
              <a:spcAft>
                <a:spcPts val="0"/>
              </a:spcAft>
              <a:buClr>
                <a:srgbClr val="000000"/>
              </a:buClr>
              <a:buSzPts val="1800"/>
              <a:buChar char="•"/>
              <a:defRPr/>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29" name="Google Shape;29;p26"/>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30"/>
        <p:cNvGrpSpPr/>
        <p:nvPr/>
      </p:nvGrpSpPr>
      <p:grpSpPr>
        <a:xfrm>
          <a:off x="0" y="0"/>
          <a:ext cx="0" cy="0"/>
          <a:chOff x="0" y="0"/>
          <a:chExt cx="0" cy="0"/>
        </a:xfrm>
      </p:grpSpPr>
      <p:sp>
        <p:nvSpPr>
          <p:cNvPr id="31" name="Google Shape;31;p27"/>
          <p:cNvSpPr txBox="1">
            <a:spLocks noGrp="1"/>
          </p:cNvSpPr>
          <p:nvPr>
            <p:ph type="title"/>
          </p:nvPr>
        </p:nvSpPr>
        <p:spPr>
          <a:xfrm>
            <a:off x="838200" y="365125"/>
            <a:ext cx="10515600" cy="1325563"/>
          </a:xfrm>
          <a:prstGeom prst="rect">
            <a:avLst/>
          </a:prstGeom>
          <a:noFill/>
          <a:ln>
            <a:noFill/>
          </a:ln>
        </p:spPr>
        <p:txBody>
          <a:bodyPr spcFirstLastPara="1" wrap="square" lIns="45700" tIns="45700" rIns="45700" bIns="45700" anchor="ctr" anchorCtr="0">
            <a:normAutofit/>
          </a:bodyPr>
          <a:lstStyle>
            <a:lvl1pPr lvl="0" algn="l">
              <a:lnSpc>
                <a:spcPct val="90000"/>
              </a:lnSpc>
              <a:spcBef>
                <a:spcPts val="0"/>
              </a:spcBef>
              <a:spcAft>
                <a:spcPts val="0"/>
              </a:spcAft>
              <a:buClr>
                <a:srgbClr val="000000"/>
              </a:buClr>
              <a:buSzPts val="1800"/>
              <a:buNone/>
              <a:defRPr/>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32" name="Google Shape;32;p27"/>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33"/>
        <p:cNvGrpSpPr/>
        <p:nvPr/>
      </p:nvGrpSpPr>
      <p:grpSpPr>
        <a:xfrm>
          <a:off x="0" y="0"/>
          <a:ext cx="0" cy="0"/>
          <a:chOff x="0" y="0"/>
          <a:chExt cx="0" cy="0"/>
        </a:xfrm>
      </p:grpSpPr>
      <p:sp>
        <p:nvSpPr>
          <p:cNvPr id="34" name="Google Shape;34;p28"/>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p:cSld name="Content with Caption">
    <p:spTree>
      <p:nvGrpSpPr>
        <p:cNvPr id="1" name="Shape 35"/>
        <p:cNvGrpSpPr/>
        <p:nvPr/>
      </p:nvGrpSpPr>
      <p:grpSpPr>
        <a:xfrm>
          <a:off x="0" y="0"/>
          <a:ext cx="0" cy="0"/>
          <a:chOff x="0" y="0"/>
          <a:chExt cx="0" cy="0"/>
        </a:xfrm>
      </p:grpSpPr>
      <p:sp>
        <p:nvSpPr>
          <p:cNvPr id="36" name="Google Shape;36;p29"/>
          <p:cNvSpPr txBox="1">
            <a:spLocks noGrp="1"/>
          </p:cNvSpPr>
          <p:nvPr>
            <p:ph type="title"/>
          </p:nvPr>
        </p:nvSpPr>
        <p:spPr>
          <a:xfrm>
            <a:off x="839787" y="457200"/>
            <a:ext cx="3932239" cy="1600200"/>
          </a:xfrm>
          <a:prstGeom prst="rect">
            <a:avLst/>
          </a:prstGeom>
          <a:noFill/>
          <a:ln>
            <a:noFill/>
          </a:ln>
        </p:spPr>
        <p:txBody>
          <a:bodyPr spcFirstLastPara="1" wrap="square" lIns="45700" tIns="45700" rIns="45700" bIns="45700" anchor="b" anchorCtr="0">
            <a:normAutofit/>
          </a:bodyPr>
          <a:lstStyle>
            <a:lvl1pPr lvl="0" algn="l">
              <a:lnSpc>
                <a:spcPct val="90000"/>
              </a:lnSpc>
              <a:spcBef>
                <a:spcPts val="0"/>
              </a:spcBef>
              <a:spcAft>
                <a:spcPts val="0"/>
              </a:spcAft>
              <a:buClr>
                <a:srgbClr val="000000"/>
              </a:buClr>
              <a:buSzPts val="3200"/>
              <a:buFont typeface="Calibri"/>
              <a:buNone/>
              <a:defRPr sz="3200"/>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37" name="Google Shape;37;p29"/>
          <p:cNvSpPr txBox="1">
            <a:spLocks noGrp="1"/>
          </p:cNvSpPr>
          <p:nvPr>
            <p:ph type="body" idx="1"/>
          </p:nvPr>
        </p:nvSpPr>
        <p:spPr>
          <a:xfrm>
            <a:off x="5183187" y="987425"/>
            <a:ext cx="6172201" cy="4873625"/>
          </a:xfrm>
          <a:prstGeom prst="rect">
            <a:avLst/>
          </a:prstGeom>
          <a:noFill/>
          <a:ln>
            <a:noFill/>
          </a:ln>
        </p:spPr>
        <p:txBody>
          <a:bodyPr spcFirstLastPara="1" wrap="square" lIns="45700" tIns="45700" rIns="45700" bIns="45700" anchor="t" anchorCtr="0">
            <a:normAutofit/>
          </a:bodyPr>
          <a:lstStyle>
            <a:lvl1pPr marL="457200" lvl="0" indent="-431800" algn="l">
              <a:lnSpc>
                <a:spcPct val="90000"/>
              </a:lnSpc>
              <a:spcBef>
                <a:spcPts val="1000"/>
              </a:spcBef>
              <a:spcAft>
                <a:spcPts val="0"/>
              </a:spcAft>
              <a:buClr>
                <a:srgbClr val="000000"/>
              </a:buClr>
              <a:buSzPts val="3200"/>
              <a:buChar char="•"/>
              <a:defRPr sz="3200"/>
            </a:lvl1pPr>
            <a:lvl2pPr marL="914400" lvl="1" indent="-431800" algn="l">
              <a:lnSpc>
                <a:spcPct val="90000"/>
              </a:lnSpc>
              <a:spcBef>
                <a:spcPts val="1000"/>
              </a:spcBef>
              <a:spcAft>
                <a:spcPts val="0"/>
              </a:spcAft>
              <a:buClr>
                <a:srgbClr val="000000"/>
              </a:buClr>
              <a:buSzPts val="3200"/>
              <a:buChar char="•"/>
              <a:defRPr sz="3200"/>
            </a:lvl2pPr>
            <a:lvl3pPr marL="1371600" lvl="2" indent="-431800" algn="l">
              <a:lnSpc>
                <a:spcPct val="90000"/>
              </a:lnSpc>
              <a:spcBef>
                <a:spcPts val="1000"/>
              </a:spcBef>
              <a:spcAft>
                <a:spcPts val="0"/>
              </a:spcAft>
              <a:buClr>
                <a:srgbClr val="000000"/>
              </a:buClr>
              <a:buSzPts val="3200"/>
              <a:buChar char="•"/>
              <a:defRPr sz="3200"/>
            </a:lvl3pPr>
            <a:lvl4pPr marL="1828800" lvl="3" indent="-431800" algn="l">
              <a:lnSpc>
                <a:spcPct val="90000"/>
              </a:lnSpc>
              <a:spcBef>
                <a:spcPts val="1000"/>
              </a:spcBef>
              <a:spcAft>
                <a:spcPts val="0"/>
              </a:spcAft>
              <a:buClr>
                <a:srgbClr val="000000"/>
              </a:buClr>
              <a:buSzPts val="3200"/>
              <a:buChar char="•"/>
              <a:defRPr sz="3200"/>
            </a:lvl4pPr>
            <a:lvl5pPr marL="2286000" lvl="4" indent="-431800" algn="l">
              <a:lnSpc>
                <a:spcPct val="90000"/>
              </a:lnSpc>
              <a:spcBef>
                <a:spcPts val="1000"/>
              </a:spcBef>
              <a:spcAft>
                <a:spcPts val="0"/>
              </a:spcAft>
              <a:buClr>
                <a:srgbClr val="000000"/>
              </a:buClr>
              <a:buSzPts val="3200"/>
              <a:buChar char="•"/>
              <a:defRPr sz="3200"/>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38" name="Google Shape;38;p29"/>
          <p:cNvSpPr txBox="1">
            <a:spLocks noGrp="1"/>
          </p:cNvSpPr>
          <p:nvPr>
            <p:ph type="body" idx="2"/>
          </p:nvPr>
        </p:nvSpPr>
        <p:spPr>
          <a:xfrm>
            <a:off x="839787" y="2057400"/>
            <a:ext cx="3932239" cy="3811588"/>
          </a:xfrm>
          <a:prstGeom prst="rect">
            <a:avLst/>
          </a:prstGeom>
          <a:noFill/>
          <a:ln>
            <a:noFill/>
          </a:ln>
        </p:spPr>
        <p:txBody>
          <a:bodyPr spcFirstLastPara="1" wrap="square" lIns="45700" tIns="45700" rIns="45700" bIns="45700" anchor="t" anchorCtr="0">
            <a:normAutofit/>
          </a:bodyPr>
          <a:lstStyle>
            <a:lvl1pPr marL="457200" lvl="0" indent="-342900" algn="l">
              <a:lnSpc>
                <a:spcPct val="90000"/>
              </a:lnSpc>
              <a:spcBef>
                <a:spcPts val="1000"/>
              </a:spcBef>
              <a:spcAft>
                <a:spcPts val="0"/>
              </a:spcAft>
              <a:buClr>
                <a:srgbClr val="000000"/>
              </a:buClr>
              <a:buSzPts val="1800"/>
              <a:buChar char="•"/>
              <a:defRPr/>
            </a:lvl1pPr>
            <a:lvl2pPr marL="914400" lvl="1" indent="-342900" algn="l">
              <a:lnSpc>
                <a:spcPct val="90000"/>
              </a:lnSpc>
              <a:spcBef>
                <a:spcPts val="1000"/>
              </a:spcBef>
              <a:spcAft>
                <a:spcPts val="0"/>
              </a:spcAft>
              <a:buClr>
                <a:srgbClr val="000000"/>
              </a:buClr>
              <a:buSzPts val="1800"/>
              <a:buChar char="•"/>
              <a:defRPr/>
            </a:lvl2pPr>
            <a:lvl3pPr marL="1371600" lvl="2" indent="-342900" algn="l">
              <a:lnSpc>
                <a:spcPct val="90000"/>
              </a:lnSpc>
              <a:spcBef>
                <a:spcPts val="1000"/>
              </a:spcBef>
              <a:spcAft>
                <a:spcPts val="0"/>
              </a:spcAft>
              <a:buClr>
                <a:srgbClr val="000000"/>
              </a:buClr>
              <a:buSzPts val="1800"/>
              <a:buChar char="•"/>
              <a:defRPr/>
            </a:lvl3pPr>
            <a:lvl4pPr marL="1828800" lvl="3" indent="-342900" algn="l">
              <a:lnSpc>
                <a:spcPct val="90000"/>
              </a:lnSpc>
              <a:spcBef>
                <a:spcPts val="1000"/>
              </a:spcBef>
              <a:spcAft>
                <a:spcPts val="0"/>
              </a:spcAft>
              <a:buClr>
                <a:srgbClr val="000000"/>
              </a:buClr>
              <a:buSzPts val="1800"/>
              <a:buChar char="•"/>
              <a:defRPr/>
            </a:lvl4pPr>
            <a:lvl5pPr marL="2286000" lvl="4" indent="-342900" algn="l">
              <a:lnSpc>
                <a:spcPct val="90000"/>
              </a:lnSpc>
              <a:spcBef>
                <a:spcPts val="1000"/>
              </a:spcBef>
              <a:spcAft>
                <a:spcPts val="0"/>
              </a:spcAft>
              <a:buClr>
                <a:srgbClr val="000000"/>
              </a:buClr>
              <a:buSzPts val="1800"/>
              <a:buChar char="•"/>
              <a:defRPr/>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39" name="Google Shape;39;p29"/>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p:cSld name="Picture with Caption">
    <p:spTree>
      <p:nvGrpSpPr>
        <p:cNvPr id="1" name="Shape 40"/>
        <p:cNvGrpSpPr/>
        <p:nvPr/>
      </p:nvGrpSpPr>
      <p:grpSpPr>
        <a:xfrm>
          <a:off x="0" y="0"/>
          <a:ext cx="0" cy="0"/>
          <a:chOff x="0" y="0"/>
          <a:chExt cx="0" cy="0"/>
        </a:xfrm>
      </p:grpSpPr>
      <p:sp>
        <p:nvSpPr>
          <p:cNvPr id="41" name="Google Shape;41;p30"/>
          <p:cNvSpPr txBox="1">
            <a:spLocks noGrp="1"/>
          </p:cNvSpPr>
          <p:nvPr>
            <p:ph type="title"/>
          </p:nvPr>
        </p:nvSpPr>
        <p:spPr>
          <a:xfrm>
            <a:off x="839787" y="457200"/>
            <a:ext cx="3932239" cy="1600200"/>
          </a:xfrm>
          <a:prstGeom prst="rect">
            <a:avLst/>
          </a:prstGeom>
          <a:noFill/>
          <a:ln>
            <a:noFill/>
          </a:ln>
        </p:spPr>
        <p:txBody>
          <a:bodyPr spcFirstLastPara="1" wrap="square" lIns="45700" tIns="45700" rIns="45700" bIns="45700" anchor="b" anchorCtr="0">
            <a:normAutofit/>
          </a:bodyPr>
          <a:lstStyle>
            <a:lvl1pPr lvl="0" algn="l">
              <a:lnSpc>
                <a:spcPct val="90000"/>
              </a:lnSpc>
              <a:spcBef>
                <a:spcPts val="0"/>
              </a:spcBef>
              <a:spcAft>
                <a:spcPts val="0"/>
              </a:spcAft>
              <a:buClr>
                <a:srgbClr val="000000"/>
              </a:buClr>
              <a:buSzPts val="3200"/>
              <a:buFont typeface="Calibri"/>
              <a:buNone/>
              <a:defRPr sz="3200"/>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42" name="Google Shape;42;p30"/>
          <p:cNvSpPr>
            <a:spLocks noGrp="1"/>
          </p:cNvSpPr>
          <p:nvPr>
            <p:ph type="pic" idx="2"/>
          </p:nvPr>
        </p:nvSpPr>
        <p:spPr>
          <a:xfrm>
            <a:off x="5183187" y="987425"/>
            <a:ext cx="6172201" cy="4873625"/>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1pPr>
            <a:lvl2pPr marR="0" lvl="1"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2pPr>
            <a:lvl3pPr marR="0" lvl="2"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3pPr>
            <a:lvl4pPr marR="0" lvl="3"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4pPr>
            <a:lvl5pPr marR="0" lvl="4"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5pPr>
            <a:lvl6pPr marR="0" lvl="5"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6pPr>
            <a:lvl7pPr marR="0" lvl="6"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7pPr>
            <a:lvl8pPr marR="0" lvl="7"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8pPr>
            <a:lvl9pPr marR="0" lvl="8"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9pPr>
          </a:lstStyle>
          <a:p>
            <a:endParaRPr/>
          </a:p>
        </p:txBody>
      </p:sp>
      <p:sp>
        <p:nvSpPr>
          <p:cNvPr id="43" name="Google Shape;43;p30"/>
          <p:cNvSpPr txBox="1">
            <a:spLocks noGrp="1"/>
          </p:cNvSpPr>
          <p:nvPr>
            <p:ph type="body" idx="1"/>
          </p:nvPr>
        </p:nvSpPr>
        <p:spPr>
          <a:xfrm>
            <a:off x="839787" y="2057400"/>
            <a:ext cx="3932239" cy="3811588"/>
          </a:xfrm>
          <a:prstGeom prst="rect">
            <a:avLst/>
          </a:prstGeom>
          <a:noFill/>
          <a:ln>
            <a:noFill/>
          </a:ln>
        </p:spPr>
        <p:txBody>
          <a:bodyPr spcFirstLastPara="1" wrap="square" lIns="45700" tIns="45700" rIns="45700" bIns="45700" anchor="t" anchorCtr="0">
            <a:normAutofit/>
          </a:bodyPr>
          <a:lstStyle>
            <a:lvl1pPr marL="457200" lvl="0" indent="-228600" algn="l">
              <a:lnSpc>
                <a:spcPct val="90000"/>
              </a:lnSpc>
              <a:spcBef>
                <a:spcPts val="1000"/>
              </a:spcBef>
              <a:spcAft>
                <a:spcPts val="0"/>
              </a:spcAft>
              <a:buClr>
                <a:srgbClr val="000000"/>
              </a:buClr>
              <a:buSzPts val="1600"/>
              <a:buFont typeface="Calibri"/>
              <a:buNone/>
              <a:defRPr sz="1600"/>
            </a:lvl1pPr>
            <a:lvl2pPr marL="914400" lvl="1" indent="-228600" algn="l">
              <a:lnSpc>
                <a:spcPct val="90000"/>
              </a:lnSpc>
              <a:spcBef>
                <a:spcPts val="1000"/>
              </a:spcBef>
              <a:spcAft>
                <a:spcPts val="0"/>
              </a:spcAft>
              <a:buClr>
                <a:srgbClr val="000000"/>
              </a:buClr>
              <a:buSzPts val="1600"/>
              <a:buFont typeface="Calibri"/>
              <a:buNone/>
              <a:defRPr sz="1600"/>
            </a:lvl2pPr>
            <a:lvl3pPr marL="1371600" lvl="2" indent="-228600" algn="l">
              <a:lnSpc>
                <a:spcPct val="90000"/>
              </a:lnSpc>
              <a:spcBef>
                <a:spcPts val="1000"/>
              </a:spcBef>
              <a:spcAft>
                <a:spcPts val="0"/>
              </a:spcAft>
              <a:buClr>
                <a:srgbClr val="000000"/>
              </a:buClr>
              <a:buSzPts val="1600"/>
              <a:buFont typeface="Calibri"/>
              <a:buNone/>
              <a:defRPr sz="1600"/>
            </a:lvl3pPr>
            <a:lvl4pPr marL="1828800" lvl="3" indent="-228600" algn="l">
              <a:lnSpc>
                <a:spcPct val="90000"/>
              </a:lnSpc>
              <a:spcBef>
                <a:spcPts val="1000"/>
              </a:spcBef>
              <a:spcAft>
                <a:spcPts val="0"/>
              </a:spcAft>
              <a:buClr>
                <a:srgbClr val="000000"/>
              </a:buClr>
              <a:buSzPts val="1600"/>
              <a:buFont typeface="Calibri"/>
              <a:buNone/>
              <a:defRPr sz="1600"/>
            </a:lvl4pPr>
            <a:lvl5pPr marL="2286000" lvl="4" indent="-228600" algn="l">
              <a:lnSpc>
                <a:spcPct val="90000"/>
              </a:lnSpc>
              <a:spcBef>
                <a:spcPts val="1000"/>
              </a:spcBef>
              <a:spcAft>
                <a:spcPts val="0"/>
              </a:spcAft>
              <a:buClr>
                <a:srgbClr val="000000"/>
              </a:buClr>
              <a:buSzPts val="1600"/>
              <a:buFont typeface="Calibri"/>
              <a:buNone/>
              <a:defRPr sz="1600"/>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44" name="Google Shape;44;p30"/>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5"/>
        <p:cNvGrpSpPr/>
        <p:nvPr/>
      </p:nvGrpSpPr>
      <p:grpSpPr>
        <a:xfrm>
          <a:off x="0" y="0"/>
          <a:ext cx="0" cy="0"/>
          <a:chOff x="0" y="0"/>
          <a:chExt cx="0" cy="0"/>
        </a:xfrm>
      </p:grpSpPr>
      <p:sp>
        <p:nvSpPr>
          <p:cNvPr id="6" name="Google Shape;6;p21"/>
          <p:cNvSpPr txBox="1">
            <a:spLocks noGrp="1"/>
          </p:cNvSpPr>
          <p:nvPr>
            <p:ph type="title"/>
          </p:nvPr>
        </p:nvSpPr>
        <p:spPr>
          <a:xfrm>
            <a:off x="838200" y="365125"/>
            <a:ext cx="10515600" cy="1325563"/>
          </a:xfrm>
          <a:prstGeom prst="rect">
            <a:avLst/>
          </a:prstGeom>
          <a:noFill/>
          <a:ln>
            <a:noFill/>
          </a:ln>
        </p:spPr>
        <p:txBody>
          <a:bodyPr spcFirstLastPara="1" wrap="square" lIns="45700" tIns="45700" rIns="45700" bIns="45700" anchor="ctr" anchorCtr="0">
            <a:normAutofit/>
          </a:bodyPr>
          <a:lstStyle>
            <a:lvl1pPr marR="0" lvl="0"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1pPr>
            <a:lvl2pPr marR="0" lvl="1"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2pPr>
            <a:lvl3pPr marR="0" lvl="2"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3pPr>
            <a:lvl4pPr marR="0" lvl="3"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4pPr>
            <a:lvl5pPr marR="0" lvl="4"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5pPr>
            <a:lvl6pPr marR="0" lvl="5"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6pPr>
            <a:lvl7pPr marR="0" lvl="6"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7pPr>
            <a:lvl8pPr marR="0" lvl="7"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8pPr>
            <a:lvl9pPr marR="0" lvl="8"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9pPr>
          </a:lstStyle>
          <a:p>
            <a:endParaRPr/>
          </a:p>
        </p:txBody>
      </p:sp>
      <p:sp>
        <p:nvSpPr>
          <p:cNvPr id="7" name="Google Shape;7;p21"/>
          <p:cNvSpPr txBox="1">
            <a:spLocks noGrp="1"/>
          </p:cNvSpPr>
          <p:nvPr>
            <p:ph type="body" idx="1"/>
          </p:nvPr>
        </p:nvSpPr>
        <p:spPr>
          <a:xfrm>
            <a:off x="838200" y="1825625"/>
            <a:ext cx="10515600" cy="4351338"/>
          </a:xfrm>
          <a:prstGeom prst="rect">
            <a:avLst/>
          </a:prstGeom>
          <a:noFill/>
          <a:ln>
            <a:noFill/>
          </a:ln>
        </p:spPr>
        <p:txBody>
          <a:bodyPr spcFirstLastPara="1" wrap="square" lIns="45700" tIns="45700" rIns="45700" bIns="45700" anchor="t" anchorCtr="0">
            <a:normAutofit/>
          </a:bodyPr>
          <a:lstStyle>
            <a:lvl1pPr marL="457200" marR="0" lvl="0"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1pPr>
            <a:lvl2pPr marL="914400" marR="0" lvl="1"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2pPr>
            <a:lvl3pPr marL="1371600" marR="0" lvl="2"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3pPr>
            <a:lvl4pPr marL="1828800" marR="0" lvl="3"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4pPr>
            <a:lvl5pPr marL="2286000" marR="0" lvl="4"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5pPr>
            <a:lvl6pPr marL="2743200" marR="0" lvl="5"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6pPr>
            <a:lvl7pPr marL="3200400" marR="0" lvl="6"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7pPr>
            <a:lvl8pPr marL="3657600" marR="0" lvl="7"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8pPr>
            <a:lvl9pPr marL="4114800" marR="0" lvl="8"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9pPr>
          </a:lstStyle>
          <a:p>
            <a:endParaRPr/>
          </a:p>
        </p:txBody>
      </p:sp>
      <p:sp>
        <p:nvSpPr>
          <p:cNvPr id="8" name="Google Shape;8;p21"/>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marR="0" lvl="0"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sz="1400">
              <a:solidFill>
                <a:srgbClr val="000000"/>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8"/>
        <p:cNvGrpSpPr/>
        <p:nvPr/>
      </p:nvGrpSpPr>
      <p:grpSpPr>
        <a:xfrm>
          <a:off x="0" y="0"/>
          <a:ext cx="0" cy="0"/>
          <a:chOff x="0" y="0"/>
          <a:chExt cx="0" cy="0"/>
        </a:xfrm>
      </p:grpSpPr>
      <p:sp>
        <p:nvSpPr>
          <p:cNvPr id="49" name="Google Shape;49;p1">
            <a:extLst>
              <a:ext uri="{C183D7F6-B498-43B3-948B-1728B52AA6E4}">
                <adec:decorative xmlns:adec="http://schemas.microsoft.com/office/drawing/2017/decorative" val="1"/>
              </a:ext>
            </a:extLst>
          </p:cNvPr>
          <p:cNvSpPr/>
          <p:nvPr/>
        </p:nvSpPr>
        <p:spPr>
          <a:xfrm>
            <a:off x="0" y="0"/>
            <a:ext cx="12192000" cy="1194957"/>
          </a:xfrm>
          <a:prstGeom prst="rect">
            <a:avLst/>
          </a:prstGeom>
          <a:solidFill>
            <a:srgbClr val="5A7E83"/>
          </a:soli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404040"/>
              </a:buClr>
              <a:buSzPts val="1800"/>
              <a:buFont typeface="Calibri"/>
              <a:buNone/>
            </a:pPr>
            <a:endParaRPr sz="1800" b="0" i="0" u="none" strike="noStrike" cap="none" dirty="0">
              <a:solidFill>
                <a:srgbClr val="404040"/>
              </a:solidFill>
              <a:latin typeface="Calibri"/>
              <a:ea typeface="Calibri"/>
              <a:cs typeface="Calibri"/>
              <a:sym typeface="Calibri"/>
            </a:endParaRPr>
          </a:p>
        </p:txBody>
      </p:sp>
      <p:sp>
        <p:nvSpPr>
          <p:cNvPr id="50" name="Google Shape;50;p1"/>
          <p:cNvSpPr txBox="1">
            <a:spLocks noGrp="1"/>
          </p:cNvSpPr>
          <p:nvPr>
            <p:ph type="title" idx="4294967295"/>
          </p:nvPr>
        </p:nvSpPr>
        <p:spPr>
          <a:xfrm>
            <a:off x="1569716" y="1839802"/>
            <a:ext cx="9052562" cy="1938952"/>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6000"/>
              <a:buFont typeface="Century Gothic"/>
              <a:buNone/>
              <a:tabLst/>
              <a:defRPr/>
            </a:pPr>
            <a:r>
              <a:rPr kumimoji="0" lang="en-US" sz="6000" b="0" i="0" u="none" strike="noStrike" kern="0" cap="none" spc="0" normalizeH="0" baseline="0" noProof="0" dirty="0">
                <a:ln>
                  <a:noFill/>
                </a:ln>
                <a:solidFill>
                  <a:srgbClr val="000000"/>
                </a:solidFill>
                <a:effectLst/>
                <a:uLnTx/>
                <a:uFillTx/>
                <a:latin typeface="Century Gothic"/>
                <a:ea typeface="Century Gothic"/>
                <a:cs typeface="Century Gothic"/>
                <a:sym typeface="Century Gothic"/>
              </a:rPr>
              <a:t>Balance of Trade Concerns</a:t>
            </a:r>
            <a:endParaRPr kumimoji="0" lang="en-US" sz="1400" b="0" i="0" u="none" strike="noStrike" kern="0" cap="none" spc="0" normalizeH="0" baseline="0" noProof="0" dirty="0">
              <a:ln>
                <a:noFill/>
              </a:ln>
              <a:solidFill>
                <a:srgbClr val="000000"/>
              </a:solidFill>
              <a:effectLst/>
              <a:uLnTx/>
              <a:uFillTx/>
              <a:latin typeface="Arial"/>
              <a:ea typeface="Arial"/>
              <a:cs typeface="Arial"/>
              <a:sym typeface="Arial"/>
            </a:endParaRPr>
          </a:p>
        </p:txBody>
      </p:sp>
      <p:cxnSp>
        <p:nvCxnSpPr>
          <p:cNvPr id="51" name="Google Shape;51;p1">
            <a:extLst>
              <a:ext uri="{C183D7F6-B498-43B3-948B-1728B52AA6E4}">
                <adec:decorative xmlns:adec="http://schemas.microsoft.com/office/drawing/2017/decorative" val="1"/>
              </a:ext>
            </a:extLst>
          </p:cNvPr>
          <p:cNvCxnSpPr/>
          <p:nvPr/>
        </p:nvCxnSpPr>
        <p:spPr>
          <a:xfrm>
            <a:off x="3130057" y="3778754"/>
            <a:ext cx="5931879" cy="1"/>
          </a:xfrm>
          <a:prstGeom prst="straightConnector1">
            <a:avLst/>
          </a:prstGeom>
          <a:noFill/>
          <a:ln w="9525" cap="flat" cmpd="sng">
            <a:solidFill>
              <a:srgbClr val="000000"/>
            </a:solidFill>
            <a:prstDash val="solid"/>
            <a:miter lim="8000"/>
            <a:headEnd type="none" w="sm" len="sm"/>
            <a:tailEnd type="none" w="sm" len="sm"/>
          </a:ln>
        </p:spPr>
      </p:cxnSp>
      <p:sp>
        <p:nvSpPr>
          <p:cNvPr id="52" name="Google Shape;52;p1"/>
          <p:cNvSpPr txBox="1"/>
          <p:nvPr/>
        </p:nvSpPr>
        <p:spPr>
          <a:xfrm>
            <a:off x="481647" y="320477"/>
            <a:ext cx="3565363" cy="561341"/>
          </a:xfrm>
          <a:prstGeom prst="rect">
            <a:avLst/>
          </a:prstGeom>
          <a:solidFill>
            <a:srgbClr val="5A7E83"/>
          </a:solid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dirty="0">
                <a:solidFill>
                  <a:srgbClr val="FFFFFF"/>
                </a:solidFill>
                <a:latin typeface="Century Gothic"/>
                <a:ea typeface="Century Gothic"/>
                <a:cs typeface="Century Gothic"/>
                <a:sym typeface="Century Gothic"/>
              </a:rPr>
              <a:t>HAWKES</a:t>
            </a:r>
            <a:r>
              <a:rPr lang="en-US" sz="2800" b="0" i="0" u="none" strike="noStrike" cap="none" dirty="0">
                <a:solidFill>
                  <a:srgbClr val="FFFFFF"/>
                </a:solidFill>
                <a:latin typeface="Century Gothic"/>
                <a:ea typeface="Century Gothic"/>
                <a:cs typeface="Century Gothic"/>
                <a:sym typeface="Century Gothic"/>
              </a:rPr>
              <a:t> LEARNING</a:t>
            </a:r>
            <a:endParaRPr dirty="0"/>
          </a:p>
        </p:txBody>
      </p:sp>
      <p:cxnSp>
        <p:nvCxnSpPr>
          <p:cNvPr id="53" name="Google Shape;53;p1">
            <a:extLst>
              <a:ext uri="{C183D7F6-B498-43B3-948B-1728B52AA6E4}">
                <adec:decorative xmlns:adec="http://schemas.microsoft.com/office/drawing/2017/decorative" val="1"/>
              </a:ext>
            </a:extLst>
          </p:cNvPr>
          <p:cNvCxnSpPr/>
          <p:nvPr/>
        </p:nvCxnSpPr>
        <p:spPr>
          <a:xfrm>
            <a:off x="3130058" y="1839802"/>
            <a:ext cx="5931879" cy="1"/>
          </a:xfrm>
          <a:prstGeom prst="straightConnector1">
            <a:avLst/>
          </a:prstGeom>
          <a:noFill/>
          <a:ln w="9525" cap="flat" cmpd="sng">
            <a:solidFill>
              <a:srgbClr val="000000"/>
            </a:solidFill>
            <a:prstDash val="solid"/>
            <a:miter lim="8000"/>
            <a:headEnd type="none" w="sm" len="sm"/>
            <a:tailEnd type="none" w="sm" len="sm"/>
          </a:ln>
        </p:spPr>
      </p:cxn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0" cap="none" spc="0" normalizeH="0" baseline="0" noProof="0" dirty="0">
                <a:ln>
                  <a:noFill/>
                </a:ln>
                <a:solidFill>
                  <a:srgbClr val="000000"/>
                </a:solidFill>
                <a:effectLst/>
                <a:uLnTx/>
                <a:uFillTx/>
                <a:latin typeface="Century Gothic"/>
                <a:ea typeface="Arial"/>
                <a:cs typeface="Arial"/>
                <a:sym typeface="Century Gothic"/>
              </a:rPr>
              <a:t>Market-Oriented Economic Reforms</a:t>
            </a:r>
            <a:r>
              <a:rPr kumimoji="0" lang="en-US" sz="3000" b="0" i="0" u="none" strike="noStrike" kern="0" cap="none" spc="0" normalizeH="0" baseline="-25000" noProof="0" dirty="0">
                <a:ln>
                  <a:noFill/>
                </a:ln>
                <a:solidFill>
                  <a:srgbClr val="000000"/>
                </a:solidFill>
                <a:effectLst/>
                <a:uLnTx/>
                <a:uFillTx/>
                <a:latin typeface="Century Gothic"/>
                <a:ea typeface="Arial"/>
                <a:cs typeface="Arial"/>
                <a:sym typeface="Century Gothic"/>
              </a:rPr>
              <a:t>2</a:t>
            </a:r>
            <a:endParaRPr kumimoji="0" lang="en-US" sz="3200" b="0" i="0" u="none" strike="noStrike" kern="0" cap="none" spc="0" normalizeH="0" baseline="-25000" noProof="0" dirty="0">
              <a:ln>
                <a:noFill/>
              </a:ln>
              <a:solidFill>
                <a:srgbClr val="000000"/>
              </a:solidFill>
              <a:effectLst/>
              <a:uLnTx/>
              <a:uFillTx/>
              <a:latin typeface="Arial"/>
              <a:ea typeface="Arial"/>
              <a:cs typeface="Arial"/>
              <a:sym typeface="Arial"/>
            </a:endParaRPr>
          </a:p>
        </p:txBody>
      </p:sp>
      <p:sp>
        <p:nvSpPr>
          <p:cNvPr id="69" name="Google Shape;69;p3"/>
          <p:cNvSpPr txBox="1"/>
          <p:nvPr/>
        </p:nvSpPr>
        <p:spPr>
          <a:xfrm>
            <a:off x="7046761" y="6003699"/>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dirty="0">
                <a:solidFill>
                  <a:srgbClr val="FFFFFF"/>
                </a:solidFill>
                <a:latin typeface="Century Gothic"/>
                <a:ea typeface="Century Gothic"/>
                <a:cs typeface="Century Gothic"/>
                <a:sym typeface="Century Gothic"/>
              </a:rPr>
              <a:t>HAWKES</a:t>
            </a:r>
            <a:r>
              <a:rPr lang="en-US" sz="2800" b="0" i="0" u="none" strike="noStrike" cap="none" dirty="0">
                <a:solidFill>
                  <a:srgbClr val="FFFFFF"/>
                </a:solidFill>
                <a:latin typeface="Century Gothic"/>
                <a:ea typeface="Century Gothic"/>
                <a:cs typeface="Century Gothic"/>
                <a:sym typeface="Century Gothic"/>
              </a:rPr>
              <a:t> LEARNING</a:t>
            </a:r>
            <a:endParaRPr dirty="0"/>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If you were an economic advisor to the president of a low- or middle-income country, would you encourage inflows of foreign financial capital? Why or why not?&#10;">
            <a:extLst>
              <a:ext uri="{FF2B5EF4-FFF2-40B4-BE49-F238E27FC236}">
                <a16:creationId xmlns:a16="http://schemas.microsoft.com/office/drawing/2014/main" id="{8F4E44DC-A241-4411-96F1-1C705D4D565F}"/>
              </a:ext>
            </a:extLst>
          </p:cNvPr>
          <p:cNvGrpSpPr/>
          <p:nvPr/>
        </p:nvGrpSpPr>
        <p:grpSpPr>
          <a:xfrm>
            <a:off x="2066931" y="1515230"/>
            <a:ext cx="8058300" cy="1432919"/>
            <a:chOff x="542923" y="1736761"/>
            <a:chExt cx="8058300"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649036" y="1853594"/>
              <a:ext cx="7701219"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Times New Roman" panose="02020603050405020304" pitchFamily="18" charset="0"/>
                </a:rPr>
                <a:t>If you were an economic advisor to the president of a low- or middle-income country, would you encourage inflows of foreign financial capital? Why or why not?</a:t>
              </a:r>
            </a:p>
          </p:txBody>
        </p:sp>
      </p:grpSp>
    </p:spTree>
    <p:extLst>
      <p:ext uri="{BB962C8B-B14F-4D97-AF65-F5344CB8AC3E}">
        <p14:creationId xmlns:p14="http://schemas.microsoft.com/office/powerpoint/2010/main" val="16134872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0" cap="none" spc="0" normalizeH="0" baseline="0" noProof="0" dirty="0">
                <a:ln>
                  <a:noFill/>
                </a:ln>
                <a:solidFill>
                  <a:srgbClr val="000000"/>
                </a:solidFill>
                <a:effectLst/>
                <a:uLnTx/>
                <a:uFillTx/>
                <a:latin typeface="Century Gothic"/>
                <a:ea typeface="Arial"/>
                <a:cs typeface="Arial"/>
                <a:sym typeface="Century Gothic"/>
              </a:rPr>
              <a:t>Market-Oriented Economic Reforms</a:t>
            </a:r>
            <a:r>
              <a:rPr kumimoji="0" lang="en-US" sz="3000" b="0" i="0" u="none" strike="noStrike" kern="0" cap="none" spc="0" normalizeH="0" baseline="-25000" noProof="0" dirty="0">
                <a:ln>
                  <a:noFill/>
                </a:ln>
                <a:solidFill>
                  <a:srgbClr val="000000"/>
                </a:solidFill>
                <a:effectLst/>
                <a:uLnTx/>
                <a:uFillTx/>
                <a:latin typeface="Century Gothic"/>
                <a:ea typeface="Arial"/>
                <a:cs typeface="Arial"/>
                <a:sym typeface="Century Gothic"/>
              </a:rPr>
              <a:t>3</a:t>
            </a:r>
            <a:endParaRPr kumimoji="0" lang="en-US" sz="3200" b="0" i="0" u="none" strike="noStrike" kern="0" cap="none" spc="0" normalizeH="0" baseline="-25000" noProof="0" dirty="0">
              <a:ln>
                <a:noFill/>
              </a:ln>
              <a:solidFill>
                <a:srgbClr val="000000"/>
              </a:solidFill>
              <a:effectLst/>
              <a:uLnTx/>
              <a:uFillTx/>
              <a:latin typeface="Arial"/>
              <a:ea typeface="Arial"/>
              <a:cs typeface="Arial"/>
              <a:sym typeface="Arial"/>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If you were an economic advisor to the president of a low- or middle-income country, would you encourage inflows of foreign financial capital? Why or why not?&#10;&#10;Small low- and middle-income economies do not usually have enough domestic saving for meaningful investment in the human and physical capital needed for economic growth. However, foreign financial capital can be abruptly withdrawn, so the country should consider holding reserves of foreign currency and regulating domestic banks to prevent them from making high-risk loans.&#10;">
            <a:extLst>
              <a:ext uri="{FF2B5EF4-FFF2-40B4-BE49-F238E27FC236}">
                <a16:creationId xmlns:a16="http://schemas.microsoft.com/office/drawing/2014/main" id="{8F4E44DC-A241-4411-96F1-1C705D4D565F}"/>
              </a:ext>
            </a:extLst>
          </p:cNvPr>
          <p:cNvGrpSpPr/>
          <p:nvPr/>
        </p:nvGrpSpPr>
        <p:grpSpPr>
          <a:xfrm>
            <a:off x="2066931" y="1515230"/>
            <a:ext cx="8058300" cy="3411971"/>
            <a:chOff x="542923" y="1736761"/>
            <a:chExt cx="8058300"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659793" y="1779568"/>
              <a:ext cx="7690467"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Times New Roman" panose="02020603050405020304" pitchFamily="18" charset="0"/>
                </a:rPr>
                <a:t>If you were an economic advisor to the president of a low- or middle-income country, would you encourage inflows of foreign financial capital? Why or why not?</a:t>
              </a:r>
            </a:p>
            <a:p>
              <a:pPr marL="101600" marR="0" lvl="0" algn="ctr" rtl="0">
                <a:spcBef>
                  <a:spcPts val="0"/>
                </a:spcBef>
                <a:spcAft>
                  <a:spcPts val="0"/>
                </a:spcAft>
                <a:buClr>
                  <a:schemeClr val="lt1"/>
                </a:buClr>
                <a:buSzPts val="2000"/>
              </a:pPr>
              <a:endParaRPr lang="en-US" sz="2000" dirty="0">
                <a:solidFill>
                  <a:schemeClr val="bg1"/>
                </a:solidFill>
                <a:latin typeface="Calibri" panose="020F0502020204030204" pitchFamily="34" charset="0"/>
                <a:cs typeface="Times New Roman" panose="02020603050405020304" pitchFamily="18" charset="0"/>
              </a:endParaRPr>
            </a:p>
            <a:p>
              <a:pPr marL="101600" marR="0" lvl="0" algn="ctr" rtl="0">
                <a:spcBef>
                  <a:spcPts val="0"/>
                </a:spcBef>
                <a:spcAft>
                  <a:spcPts val="0"/>
                </a:spcAft>
                <a:buClr>
                  <a:schemeClr val="lt1"/>
                </a:buClr>
                <a:buSzPts val="2000"/>
              </a:pPr>
              <a:r>
                <a:rPr lang="en-US" sz="2000" i="1" dirty="0">
                  <a:solidFill>
                    <a:schemeClr val="bg1"/>
                  </a:solidFill>
                  <a:latin typeface="Calibri" panose="020F0502020204030204" pitchFamily="34" charset="0"/>
                  <a:cs typeface="Times New Roman" panose="02020603050405020304" pitchFamily="18" charset="0"/>
                </a:rPr>
                <a:t>Small low- and middle-income economies do not usually have enough domestic saving for meaningful investment in the human and physical capital needed for economic growth. However, foreign financial capital can be abruptly withdrawn, so the country should consider holding reserves of foreign currency and regulating domestic banks to prevent them from making high-risk loans.</a:t>
              </a:r>
            </a:p>
          </p:txBody>
        </p:sp>
      </p:grpSp>
    </p:spTree>
    <p:extLst>
      <p:ext uri="{BB962C8B-B14F-4D97-AF65-F5344CB8AC3E}">
        <p14:creationId xmlns:p14="http://schemas.microsoft.com/office/powerpoint/2010/main" val="39576850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56E9BCE-F8DF-4D43-9451-DE1D45B86F57}"/>
              </a:ext>
              <a:ext uri="{C183D7F6-B498-43B3-948B-1728B52AA6E4}">
                <adec:decorative xmlns:adec="http://schemas.microsoft.com/office/drawing/2017/decorative" val="1"/>
              </a:ext>
            </a:extLst>
          </p:cNvPr>
          <p:cNvSpPr/>
          <p:nvPr/>
        </p:nvSpPr>
        <p:spPr>
          <a:xfrm>
            <a:off x="1881188" y="1433251"/>
            <a:ext cx="8429625" cy="4437458"/>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3000" b="0" i="0" u="none" strike="noStrike" kern="0" cap="none" spc="0" normalizeH="0" baseline="0" noProof="0" dirty="0">
                <a:ln>
                  <a:noFill/>
                </a:ln>
                <a:solidFill>
                  <a:srgbClr val="000000"/>
                </a:solidFill>
                <a:effectLst/>
                <a:uLnTx/>
                <a:uFillTx/>
                <a:latin typeface="Century Gothic" panose="020B0502020202020204" pitchFamily="34" charset="0"/>
                <a:ea typeface="Arial"/>
                <a:cs typeface="Arial"/>
                <a:sym typeface="Arial"/>
              </a:rPr>
              <a:t>Summary</a:t>
            </a:r>
            <a:endParaRPr kumimoji="0" lang="en-US" sz="3000" b="0" i="0" u="none" strike="noStrike" kern="0" cap="none" spc="0" normalizeH="0" baseline="-25000" noProof="0" dirty="0">
              <a:ln>
                <a:noFill/>
              </a:ln>
              <a:solidFill>
                <a:srgbClr val="000000"/>
              </a:solidFill>
              <a:effectLst/>
              <a:uLnTx/>
              <a:uFillTx/>
              <a:latin typeface="Century Gothic" panose="020B0502020202020204" pitchFamily="34" charset="0"/>
              <a:ea typeface="Arial"/>
              <a:cs typeface="Arial"/>
              <a:sym typeface="Arial"/>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Google Shape;156;p18">
            <a:extLst>
              <a:ext uri="{FF2B5EF4-FFF2-40B4-BE49-F238E27FC236}">
                <a16:creationId xmlns:a16="http://schemas.microsoft.com/office/drawing/2014/main" id="{3601E3BA-053D-463A-9A46-79AA4CDD62A6}"/>
              </a:ext>
            </a:extLst>
          </p:cNvPr>
          <p:cNvSpPr txBox="1"/>
          <p:nvPr/>
        </p:nvSpPr>
        <p:spPr>
          <a:xfrm>
            <a:off x="2066769" y="1607520"/>
            <a:ext cx="7807500" cy="493367"/>
          </a:xfrm>
          <a:prstGeom prst="rect">
            <a:avLst/>
          </a:prstGeom>
          <a:solidFill>
            <a:srgbClr val="627981"/>
          </a:solidFill>
          <a:ln>
            <a:solidFill>
              <a:srgbClr val="627981"/>
            </a:solid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The challenge for most smaller economies is to maintain solid growth rates. </a:t>
            </a:r>
          </a:p>
          <a:p>
            <a:pPr marL="444500" marR="0" lvl="0" indent="-342900" algn="l" rtl="0">
              <a:spcBef>
                <a:spcPts val="0"/>
              </a:spcBef>
              <a:spcAft>
                <a:spcPts val="0"/>
              </a:spcAft>
              <a:buClr>
                <a:schemeClr val="lt1"/>
              </a:buClr>
              <a:buSzPts val="2000"/>
              <a:buFont typeface="Arial" panose="020B0604020202020204" pitchFamily="34" charset="0"/>
              <a:buChar char="•"/>
            </a:pPr>
            <a:endParaRPr lang="en-US" sz="2000" dirty="0">
              <a:solidFill>
                <a:schemeClr val="bg1"/>
              </a:solidFill>
              <a:latin typeface="Calibri" panose="020F0502020204030204" pitchFamily="34" charset="0"/>
              <a:cs typeface="Times New Roman" panose="02020603050405020304" pitchFamily="18" charset="0"/>
            </a:endParaRPr>
          </a:p>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ea typeface="Calibri"/>
                <a:cs typeface="Times New Roman" panose="02020603050405020304" pitchFamily="18" charset="0"/>
                <a:sym typeface="Calibri"/>
              </a:rPr>
              <a:t>Trade imbalances can disrupt domestic savings and domestic investment if not handled appropriately.</a:t>
            </a:r>
          </a:p>
          <a:p>
            <a:pPr marL="444500" marR="0" lvl="0" indent="-342900" algn="l" rtl="0">
              <a:spcBef>
                <a:spcPts val="0"/>
              </a:spcBef>
              <a:spcAft>
                <a:spcPts val="0"/>
              </a:spcAft>
              <a:buClr>
                <a:schemeClr val="lt1"/>
              </a:buClr>
              <a:buSzPts val="2000"/>
              <a:buFont typeface="Arial" panose="020B0604020202020204" pitchFamily="34" charset="0"/>
              <a:buChar char="•"/>
            </a:pPr>
            <a:endParaRPr lang="en-US" sz="2000" dirty="0">
              <a:solidFill>
                <a:schemeClr val="lt1"/>
              </a:solidFill>
              <a:latin typeface="Calibri"/>
              <a:ea typeface="Calibri"/>
              <a:cs typeface="Calibri"/>
              <a:sym typeface="Calibri"/>
            </a:endParaRPr>
          </a:p>
          <a:p>
            <a:pPr marL="444500" indent="-3429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There is a problem with U.S. trade deficits and whether they will come down gradually or hastily.</a:t>
            </a:r>
          </a:p>
          <a:p>
            <a:pPr marL="444500" indent="-342900">
              <a:buClr>
                <a:schemeClr val="lt1"/>
              </a:buClr>
              <a:buSzPts val="2000"/>
              <a:buFont typeface="Arial" panose="020B0604020202020204" pitchFamily="34" charset="0"/>
              <a:buChar char="•"/>
            </a:pPr>
            <a:endParaRPr lang="en-US" sz="2000" dirty="0">
              <a:solidFill>
                <a:schemeClr val="bg1"/>
              </a:solidFill>
              <a:latin typeface="Calibri" panose="020F0502020204030204" pitchFamily="34" charset="0"/>
              <a:cs typeface="Times New Roman" panose="02020603050405020304" pitchFamily="18" charset="0"/>
            </a:endParaRPr>
          </a:p>
          <a:p>
            <a:pPr marL="444500" indent="-3429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There is debate on whether smaller countries around the world should take some steps to limit flows of international capital, in the hope that they will not be as vulnerable to sudden inflows and outflows of international financial capital.</a:t>
            </a:r>
            <a:endParaRPr lang="en-US" sz="2000" dirty="0">
              <a:solidFill>
                <a:schemeClr val="bg1"/>
              </a:solidFill>
              <a:latin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3244105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Shape 347"/>
        <p:cNvGrpSpPr/>
        <p:nvPr/>
      </p:nvGrpSpPr>
      <p:grpSpPr>
        <a:xfrm>
          <a:off x="0" y="0"/>
          <a:ext cx="0" cy="0"/>
          <a:chOff x="0" y="0"/>
          <a:chExt cx="0" cy="0"/>
        </a:xfrm>
      </p:grpSpPr>
      <p:cxnSp>
        <p:nvCxnSpPr>
          <p:cNvPr id="348" name="Google Shape;348;p20">
            <a:extLst>
              <a:ext uri="{C183D7F6-B498-43B3-948B-1728B52AA6E4}">
                <adec:decorative xmlns:adec="http://schemas.microsoft.com/office/drawing/2017/decorative" val="1"/>
              </a:ext>
            </a:extLst>
          </p:cNvPr>
          <p:cNvCxnSpPr/>
          <p:nvPr/>
        </p:nvCxnSpPr>
        <p:spPr>
          <a:xfrm>
            <a:off x="1859169" y="2729726"/>
            <a:ext cx="8429626" cy="1"/>
          </a:xfrm>
          <a:prstGeom prst="straightConnector1">
            <a:avLst/>
          </a:prstGeom>
          <a:noFill/>
          <a:ln w="12700" cap="flat" cmpd="sng">
            <a:solidFill>
              <a:srgbClr val="FFFFFF"/>
            </a:solidFill>
            <a:prstDash val="solid"/>
            <a:miter lim="8000"/>
            <a:headEnd type="none" w="sm" len="sm"/>
            <a:tailEnd type="none" w="sm" len="sm"/>
          </a:ln>
        </p:spPr>
      </p:cxnSp>
      <p:sp>
        <p:nvSpPr>
          <p:cNvPr id="349" name="Google Shape;349;p20"/>
          <p:cNvSpPr txBox="1">
            <a:spLocks noGrp="1"/>
          </p:cNvSpPr>
          <p:nvPr>
            <p:ph type="title" idx="4294967295"/>
          </p:nvPr>
        </p:nvSpPr>
        <p:spPr>
          <a:xfrm>
            <a:off x="1569719" y="1410227"/>
            <a:ext cx="9052562" cy="1209041"/>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FFFFFF"/>
              </a:buClr>
              <a:buSzPts val="7200"/>
              <a:buFont typeface="Century Gothic"/>
              <a:buNone/>
              <a:tabLst/>
              <a:defRPr/>
            </a:pPr>
            <a:r>
              <a:rPr kumimoji="0" lang="en-US" sz="7200" b="1" i="0" u="none" strike="noStrike" kern="0" cap="none" spc="0" normalizeH="0" baseline="0" noProof="0" dirty="0">
                <a:ln>
                  <a:noFill/>
                </a:ln>
                <a:solidFill>
                  <a:srgbClr val="FFFFFF"/>
                </a:solidFill>
                <a:effectLst/>
                <a:uLnTx/>
                <a:uFillTx/>
                <a:latin typeface="Century Gothic"/>
                <a:ea typeface="Century Gothic"/>
                <a:cs typeface="Century Gothic"/>
                <a:sym typeface="Century Gothic"/>
              </a:rPr>
              <a:t>HAWKES</a:t>
            </a:r>
            <a:r>
              <a:rPr kumimoji="0" lang="en-US" sz="7200" b="0" i="0" u="none" strike="noStrike" kern="0" cap="none" spc="0" normalizeH="0" baseline="0" noProof="0" dirty="0">
                <a:ln>
                  <a:noFill/>
                </a:ln>
                <a:solidFill>
                  <a:srgbClr val="FFFFFF"/>
                </a:solidFill>
                <a:effectLst/>
                <a:uLnTx/>
                <a:uFillTx/>
                <a:latin typeface="Century Gothic"/>
                <a:ea typeface="Century Gothic"/>
                <a:cs typeface="Century Gothic"/>
                <a:sym typeface="Century Gothic"/>
              </a:rPr>
              <a:t> LEARNING</a:t>
            </a:r>
            <a:endParaRPr kumimoji="0" lang="en-US" sz="1400" b="0" i="0" u="none" strike="noStrike" kern="0" cap="none" spc="0" normalizeH="0" baseline="0" noProof="0" dirty="0">
              <a:ln>
                <a:noFill/>
              </a:ln>
              <a:solidFill>
                <a:srgbClr val="000000"/>
              </a:solidFill>
              <a:effectLst/>
              <a:uLnTx/>
              <a:uFillTx/>
              <a:latin typeface="Arial"/>
              <a:ea typeface="Arial"/>
              <a:cs typeface="Arial"/>
              <a:sym typeface="Arial"/>
            </a:endParaRPr>
          </a:p>
        </p:txBody>
      </p:sp>
      <p:pic>
        <p:nvPicPr>
          <p:cNvPr id="350" name="Google Shape;350;p20" descr="Picture 5"/>
          <p:cNvPicPr preferRelativeResize="0"/>
          <p:nvPr/>
        </p:nvPicPr>
        <p:blipFill rotWithShape="1">
          <a:blip r:embed="rId3">
            <a:alphaModFix/>
          </a:blip>
          <a:srcRect/>
          <a:stretch/>
        </p:blipFill>
        <p:spPr>
          <a:xfrm>
            <a:off x="3281107" y="3050910"/>
            <a:ext cx="609601" cy="609601"/>
          </a:xfrm>
          <a:prstGeom prst="rect">
            <a:avLst/>
          </a:prstGeom>
          <a:noFill/>
          <a:ln>
            <a:noFill/>
          </a:ln>
        </p:spPr>
      </p:pic>
      <p:pic>
        <p:nvPicPr>
          <p:cNvPr id="351" name="Google Shape;351;p20" descr="Picture 6"/>
          <p:cNvPicPr preferRelativeResize="0"/>
          <p:nvPr/>
        </p:nvPicPr>
        <p:blipFill rotWithShape="1">
          <a:blip r:embed="rId4">
            <a:alphaModFix/>
          </a:blip>
          <a:srcRect/>
          <a:stretch/>
        </p:blipFill>
        <p:spPr>
          <a:xfrm>
            <a:off x="4666179" y="3050910"/>
            <a:ext cx="609601" cy="609601"/>
          </a:xfrm>
          <a:prstGeom prst="rect">
            <a:avLst/>
          </a:prstGeom>
          <a:noFill/>
          <a:ln>
            <a:noFill/>
          </a:ln>
        </p:spPr>
      </p:pic>
      <p:pic>
        <p:nvPicPr>
          <p:cNvPr id="352" name="Google Shape;352;p20" descr="Picture 7"/>
          <p:cNvPicPr preferRelativeResize="0"/>
          <p:nvPr/>
        </p:nvPicPr>
        <p:blipFill rotWithShape="1">
          <a:blip r:embed="rId5">
            <a:alphaModFix/>
          </a:blip>
          <a:srcRect/>
          <a:stretch/>
        </p:blipFill>
        <p:spPr>
          <a:xfrm>
            <a:off x="6217122" y="3050910"/>
            <a:ext cx="609601" cy="609601"/>
          </a:xfrm>
          <a:prstGeom prst="rect">
            <a:avLst/>
          </a:prstGeom>
          <a:noFill/>
          <a:ln>
            <a:noFill/>
          </a:ln>
        </p:spPr>
      </p:pic>
      <p:pic>
        <p:nvPicPr>
          <p:cNvPr id="353" name="Google Shape;353;p20" descr="Picture 8"/>
          <p:cNvPicPr preferRelativeResize="0"/>
          <p:nvPr/>
        </p:nvPicPr>
        <p:blipFill rotWithShape="1">
          <a:blip r:embed="rId6">
            <a:alphaModFix/>
          </a:blip>
          <a:srcRect/>
          <a:stretch/>
        </p:blipFill>
        <p:spPr>
          <a:xfrm>
            <a:off x="7768065" y="3050910"/>
            <a:ext cx="609601" cy="609601"/>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0" cap="none" spc="0" normalizeH="0" baseline="0" noProof="0" dirty="0">
                <a:ln>
                  <a:noFill/>
                </a:ln>
                <a:solidFill>
                  <a:srgbClr val="000000"/>
                </a:solidFill>
                <a:effectLst/>
                <a:uLnTx/>
                <a:uFillTx/>
                <a:latin typeface="Century Gothic"/>
                <a:ea typeface="Arial"/>
                <a:cs typeface="Arial"/>
                <a:sym typeface="Century Gothic"/>
              </a:rPr>
              <a:t>Viewpoints on Trade</a:t>
            </a:r>
            <a:endParaRPr kumimoji="0" lang="en-US" sz="3200" b="0" i="0" u="none" strike="noStrike" kern="0" cap="none" spc="0" normalizeH="0" baseline="0" noProof="0" dirty="0">
              <a:ln>
                <a:noFill/>
              </a:ln>
              <a:solidFill>
                <a:srgbClr val="000000"/>
              </a:solidFill>
              <a:effectLst/>
              <a:uLnTx/>
              <a:uFillTx/>
              <a:latin typeface="Arial"/>
              <a:ea typeface="Arial"/>
              <a:cs typeface="Arial"/>
              <a:sym typeface="Arial"/>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In the mid- to late twentieth century, low- and middle-income countries often had a negative view of global trade.">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69270"/>
              <a:ext cx="80583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In the mid- to late twentieth century, low- and middle-income countries often had a negative view of global trade.</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descr="They feared that foreign trade would lead to economic losses if high-income trading partners exploited their economies.">
            <a:extLst>
              <a:ext uri="{FF2B5EF4-FFF2-40B4-BE49-F238E27FC236}">
                <a16:creationId xmlns:a16="http://schemas.microsoft.com/office/drawing/2014/main" id="{9539C497-B2E0-4BDD-84E8-45AFD211ECCD}"/>
              </a:ext>
            </a:extLst>
          </p:cNvPr>
          <p:cNvGrpSpPr/>
          <p:nvPr/>
        </p:nvGrpSpPr>
        <p:grpSpPr>
          <a:xfrm>
            <a:off x="2066764" y="2606192"/>
            <a:ext cx="8058357" cy="996696"/>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62186"/>
              <a:ext cx="7952307"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They feared that foreign trade would lead to economic losses if high-income trading partners exploited their economies. </a:t>
              </a:r>
              <a:endParaRPr sz="2000" dirty="0">
                <a:solidFill>
                  <a:schemeClr val="lt1"/>
                </a:solidFill>
                <a:latin typeface="Calibri"/>
                <a:ea typeface="Calibri"/>
                <a:cs typeface="Calibri"/>
                <a:sym typeface="Calibri"/>
              </a:endParaRPr>
            </a:p>
          </p:txBody>
        </p:sp>
      </p:grpSp>
      <p:grpSp>
        <p:nvGrpSpPr>
          <p:cNvPr id="20" name="Google Shape;157;p18" descr="They also feared losing domestic political control to powerful multinational corporations.">
            <a:extLst>
              <a:ext uri="{FF2B5EF4-FFF2-40B4-BE49-F238E27FC236}">
                <a16:creationId xmlns:a16="http://schemas.microsoft.com/office/drawing/2014/main" id="{22D14B2A-682C-497B-B318-ED33E60AA45F}"/>
              </a:ext>
            </a:extLst>
          </p:cNvPr>
          <p:cNvGrpSpPr/>
          <p:nvPr/>
        </p:nvGrpSpPr>
        <p:grpSpPr>
          <a:xfrm>
            <a:off x="2066777" y="3705927"/>
            <a:ext cx="8058386" cy="996696"/>
            <a:chOff x="542837" y="1736761"/>
            <a:chExt cx="8058386"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7" y="1848974"/>
              <a:ext cx="8058299"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They also feared losing domestic political control to powerful multinational corporations.</a:t>
              </a:r>
              <a:endParaRPr sz="2000" dirty="0">
                <a:solidFill>
                  <a:schemeClr val="lt1"/>
                </a:solidFill>
                <a:latin typeface="Calibri"/>
                <a:ea typeface="Calibri"/>
                <a:cs typeface="Calibri"/>
                <a:sym typeface="Calibri"/>
              </a:endParaRPr>
            </a:p>
          </p:txBody>
        </p:sp>
      </p:grpSp>
      <p:grpSp>
        <p:nvGrpSpPr>
          <p:cNvPr id="23" name="Google Shape;157;p18" descr="Small economies have now learned that if they do not actively participate in world trade, they are unlikely to join the success stories of converging economies.">
            <a:extLst>
              <a:ext uri="{FF2B5EF4-FFF2-40B4-BE49-F238E27FC236}">
                <a16:creationId xmlns:a16="http://schemas.microsoft.com/office/drawing/2014/main" id="{6D5DD9D3-4123-498B-AF35-39849358FBFC}"/>
              </a:ext>
            </a:extLst>
          </p:cNvPr>
          <p:cNvGrpSpPr/>
          <p:nvPr/>
        </p:nvGrpSpPr>
        <p:grpSpPr>
          <a:xfrm>
            <a:off x="2066791" y="4793415"/>
            <a:ext cx="8058358" cy="1078992"/>
            <a:chOff x="542865" y="1736761"/>
            <a:chExt cx="8058358" cy="807000"/>
          </a:xfrm>
        </p:grpSpPr>
        <p:sp>
          <p:nvSpPr>
            <p:cNvPr id="24" name="Google Shape;158;p18">
              <a:extLst>
                <a:ext uri="{FF2B5EF4-FFF2-40B4-BE49-F238E27FC236}">
                  <a16:creationId xmlns:a16="http://schemas.microsoft.com/office/drawing/2014/main" id="{49342086-5DCC-4C71-AD65-5A131CC32233}"/>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8851FF84-BA10-40B6-B23E-26919BFCFE0F}"/>
                </a:ext>
              </a:extLst>
            </p:cNvPr>
            <p:cNvSpPr txBox="1"/>
            <p:nvPr/>
          </p:nvSpPr>
          <p:spPr>
            <a:xfrm>
              <a:off x="542865" y="1763012"/>
              <a:ext cx="8058299"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Small economies have now learned that if they do not actively participate in world trade, they are unlikely to join the success stories of converging economies. </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14715864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0" cap="none" spc="0" normalizeH="0" baseline="0" noProof="0" dirty="0">
                <a:ln>
                  <a:noFill/>
                </a:ln>
                <a:solidFill>
                  <a:srgbClr val="000000"/>
                </a:solidFill>
                <a:effectLst/>
                <a:uLnTx/>
                <a:uFillTx/>
                <a:latin typeface="Century Gothic"/>
                <a:ea typeface="Arial"/>
                <a:cs typeface="Arial"/>
                <a:sym typeface="Century Gothic"/>
              </a:rPr>
              <a:t>Potential Consequences of Trade</a:t>
            </a:r>
            <a:endParaRPr kumimoji="0" lang="en-US" sz="3200" b="0" i="0" u="none" strike="noStrike" kern="0" cap="none" spc="0" normalizeH="0" baseline="0" noProof="0" dirty="0">
              <a:ln>
                <a:noFill/>
              </a:ln>
              <a:solidFill>
                <a:srgbClr val="000000"/>
              </a:solidFill>
              <a:effectLst/>
              <a:uLnTx/>
              <a:uFillTx/>
              <a:latin typeface="Arial"/>
              <a:ea typeface="Arial"/>
              <a:cs typeface="Arial"/>
              <a:sym typeface="Arial"/>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Although most countries now claim that their goal is to participate in global trade, there are still potential negative consequences.">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56530"/>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Although most countries now claim that their goal is to participate in global trade, there are still potential negative consequences. </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descr="These potential consequences can be divided into issues involving trade of goods and services and issues involving international capital flows.">
            <a:extLst>
              <a:ext uri="{FF2B5EF4-FFF2-40B4-BE49-F238E27FC236}">
                <a16:creationId xmlns:a16="http://schemas.microsoft.com/office/drawing/2014/main" id="{9539C497-B2E0-4BDD-84E8-45AFD211ECCD}"/>
              </a:ext>
            </a:extLst>
          </p:cNvPr>
          <p:cNvGrpSpPr/>
          <p:nvPr/>
        </p:nvGrpSpPr>
        <p:grpSpPr>
          <a:xfrm>
            <a:off x="2066763" y="2615476"/>
            <a:ext cx="8058358" cy="996696"/>
            <a:chOff x="542865" y="1736761"/>
            <a:chExt cx="8058358"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5" y="1813707"/>
              <a:ext cx="8058283"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These potential consequences can be divided into issues involving trade of goods and services and issues involving international capital flows.</a:t>
              </a:r>
              <a:endParaRPr sz="2000" dirty="0">
                <a:solidFill>
                  <a:schemeClr val="lt1"/>
                </a:solidFill>
                <a:latin typeface="Calibri"/>
                <a:ea typeface="Calibri"/>
                <a:cs typeface="Calibri"/>
                <a:sym typeface="Calibri"/>
              </a:endParaRPr>
            </a:p>
          </p:txBody>
        </p:sp>
      </p:grpSp>
      <p:grpSp>
        <p:nvGrpSpPr>
          <p:cNvPr id="20" name="Google Shape;157;p18" descr="An economy could have a high level of trade relative to GDP, but if exports and imports are balanced, the net flow of foreign investment will be zero.">
            <a:extLst>
              <a:ext uri="{FF2B5EF4-FFF2-40B4-BE49-F238E27FC236}">
                <a16:creationId xmlns:a16="http://schemas.microsoft.com/office/drawing/2014/main" id="{22D14B2A-682C-497B-B318-ED33E60AA45F}"/>
              </a:ext>
            </a:extLst>
          </p:cNvPr>
          <p:cNvGrpSpPr/>
          <p:nvPr/>
        </p:nvGrpSpPr>
        <p:grpSpPr>
          <a:xfrm>
            <a:off x="2066661" y="3737297"/>
            <a:ext cx="8058385" cy="1078992"/>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750043"/>
              <a:ext cx="8058284"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An economy could have a high level of trade relative to GDP, but if exports and imports are balanced, the net flow of foreign investment will be zero. </a:t>
              </a:r>
              <a:endParaRPr sz="2000" dirty="0">
                <a:solidFill>
                  <a:schemeClr val="lt1"/>
                </a:solidFill>
                <a:latin typeface="Calibri"/>
                <a:ea typeface="Calibri"/>
                <a:cs typeface="Calibri"/>
                <a:sym typeface="Calibri"/>
              </a:endParaRPr>
            </a:p>
          </p:txBody>
        </p:sp>
      </p:grpSp>
      <p:grpSp>
        <p:nvGrpSpPr>
          <p:cNvPr id="23" name="Google Shape;157;p18" descr="An economy could have a moderate level of trade relative to GDP but a significant current account trade imbalance.">
            <a:extLst>
              <a:ext uri="{FF2B5EF4-FFF2-40B4-BE49-F238E27FC236}">
                <a16:creationId xmlns:a16="http://schemas.microsoft.com/office/drawing/2014/main" id="{AF60E2A4-F209-451F-8200-F25FD80746E6}"/>
              </a:ext>
            </a:extLst>
          </p:cNvPr>
          <p:cNvGrpSpPr/>
          <p:nvPr/>
        </p:nvGrpSpPr>
        <p:grpSpPr>
          <a:xfrm>
            <a:off x="2066661" y="4948276"/>
            <a:ext cx="8058358" cy="996696"/>
            <a:chOff x="542865" y="1736761"/>
            <a:chExt cx="8058358" cy="807000"/>
          </a:xfrm>
        </p:grpSpPr>
        <p:sp>
          <p:nvSpPr>
            <p:cNvPr id="24" name="Google Shape;158;p18">
              <a:extLst>
                <a:ext uri="{FF2B5EF4-FFF2-40B4-BE49-F238E27FC236}">
                  <a16:creationId xmlns:a16="http://schemas.microsoft.com/office/drawing/2014/main" id="{FC0FA97C-E983-4BCD-B8E9-2D4DB33E6BF8}"/>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09F5CAB7-394F-44FC-B000-25BD9847C6A7}"/>
                </a:ext>
              </a:extLst>
            </p:cNvPr>
            <p:cNvSpPr txBox="1"/>
            <p:nvPr/>
          </p:nvSpPr>
          <p:spPr>
            <a:xfrm>
              <a:off x="542865" y="1838072"/>
              <a:ext cx="8058299"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An economy could have a moderate level of trade relative to GDP but a significant current account trade imbalance.</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20704015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0" cap="none" spc="0" normalizeH="0" baseline="0" noProof="0" dirty="0">
                <a:ln>
                  <a:noFill/>
                </a:ln>
                <a:solidFill>
                  <a:srgbClr val="000000"/>
                </a:solidFill>
                <a:effectLst/>
                <a:uLnTx/>
                <a:uFillTx/>
                <a:latin typeface="Century Gothic"/>
                <a:ea typeface="Arial"/>
                <a:cs typeface="Arial"/>
                <a:sym typeface="Century Gothic"/>
              </a:rPr>
              <a:t>Concerns over International Trade</a:t>
            </a:r>
            <a:endParaRPr kumimoji="0" lang="en-US" sz="3200" b="0" i="0" u="none" strike="noStrike" kern="0" cap="none" spc="0" normalizeH="0" baseline="0" noProof="0" dirty="0">
              <a:ln>
                <a:noFill/>
              </a:ln>
              <a:solidFill>
                <a:srgbClr val="000000"/>
              </a:solidFill>
              <a:effectLst/>
              <a:uLnTx/>
              <a:uFillTx/>
              <a:latin typeface="Arial"/>
              <a:ea typeface="Arial"/>
              <a:cs typeface="Arial"/>
              <a:sym typeface="Arial"/>
            </a:endParaRPr>
          </a:p>
        </p:txBody>
      </p:sp>
      <p:cxnSp>
        <p:nvCxnSpPr>
          <p:cNvPr id="70" name="Google Shape;70;p3" descr="There is a long list of worries about foreign trade in goods and services.">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There is a long list of worries about foreign trade in goods and services.">
            <a:extLst>
              <a:ext uri="{FF2B5EF4-FFF2-40B4-BE49-F238E27FC236}">
                <a16:creationId xmlns:a16="http://schemas.microsoft.com/office/drawing/2014/main" id="{8F4E44DC-A241-4411-96F1-1C705D4D565F}"/>
              </a:ext>
            </a:extLst>
          </p:cNvPr>
          <p:cNvGrpSpPr/>
          <p:nvPr/>
        </p:nvGrpSpPr>
        <p:grpSpPr>
          <a:xfrm>
            <a:off x="2066736" y="1515231"/>
            <a:ext cx="8058495" cy="996696"/>
            <a:chOff x="542728" y="1736761"/>
            <a:chExt cx="8058495"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28" y="1976228"/>
              <a:ext cx="80583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There is a long list of worries about foreign trade in goods and services.</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descr="The most controversial is the infant industry argument: subsidizing or protecting new industries for a time until they become established.">
            <a:extLst>
              <a:ext uri="{FF2B5EF4-FFF2-40B4-BE49-F238E27FC236}">
                <a16:creationId xmlns:a16="http://schemas.microsoft.com/office/drawing/2014/main" id="{9539C497-B2E0-4BDD-84E8-45AFD211ECCD}"/>
              </a:ext>
            </a:extLst>
          </p:cNvPr>
          <p:cNvGrpSpPr/>
          <p:nvPr/>
        </p:nvGrpSpPr>
        <p:grpSpPr>
          <a:xfrm>
            <a:off x="2066764" y="2608711"/>
            <a:ext cx="8058357" cy="996696"/>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54056"/>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 most controversial is the infant industry argument: subsidizing or protecting new industries for a time until they become established. </a:t>
              </a:r>
              <a:endParaRPr sz="2000" dirty="0">
                <a:solidFill>
                  <a:schemeClr val="lt1"/>
                </a:solidFill>
                <a:latin typeface="Calibri"/>
                <a:ea typeface="Calibri"/>
                <a:cs typeface="Calibri"/>
                <a:sym typeface="Calibri"/>
              </a:endParaRPr>
            </a:p>
          </p:txBody>
        </p:sp>
      </p:grpSp>
      <p:grpSp>
        <p:nvGrpSpPr>
          <p:cNvPr id="20" name="Google Shape;157;p18" descr="In the world as a whole, support is often directed at long-established industries with substantial political power that are suffering losses and laying off workers.">
            <a:extLst>
              <a:ext uri="{FF2B5EF4-FFF2-40B4-BE49-F238E27FC236}">
                <a16:creationId xmlns:a16="http://schemas.microsoft.com/office/drawing/2014/main" id="{22D14B2A-682C-497B-B318-ED33E60AA45F}"/>
              </a:ext>
            </a:extLst>
          </p:cNvPr>
          <p:cNvGrpSpPr/>
          <p:nvPr/>
        </p:nvGrpSpPr>
        <p:grpSpPr>
          <a:xfrm>
            <a:off x="2066736" y="3709067"/>
            <a:ext cx="8058385" cy="1078992"/>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756712"/>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In the world as a whole, support is often directed at long-established industries with substantial political power that are suffering losses and laying off workers. </a:t>
              </a:r>
              <a:endParaRPr sz="2000" dirty="0">
                <a:solidFill>
                  <a:schemeClr val="lt1"/>
                </a:solidFill>
                <a:latin typeface="Calibri"/>
                <a:ea typeface="Calibri"/>
                <a:cs typeface="Calibri"/>
                <a:sym typeface="Calibri"/>
              </a:endParaRPr>
            </a:p>
          </p:txBody>
        </p:sp>
      </p:grpSp>
      <p:grpSp>
        <p:nvGrpSpPr>
          <p:cNvPr id="23" name="Google Shape;157;p18" descr="If a government intends to favor certain industries, it must do so in a way that is temporary and effective, not unending.">
            <a:extLst>
              <a:ext uri="{FF2B5EF4-FFF2-40B4-BE49-F238E27FC236}">
                <a16:creationId xmlns:a16="http://schemas.microsoft.com/office/drawing/2014/main" id="{DE586F77-D402-452D-82E6-B1585C9C75FB}"/>
              </a:ext>
            </a:extLst>
          </p:cNvPr>
          <p:cNvGrpSpPr/>
          <p:nvPr/>
        </p:nvGrpSpPr>
        <p:grpSpPr>
          <a:xfrm>
            <a:off x="2066771" y="4900690"/>
            <a:ext cx="8058399" cy="996696"/>
            <a:chOff x="542824" y="1736761"/>
            <a:chExt cx="8058399" cy="807000"/>
          </a:xfrm>
        </p:grpSpPr>
        <p:sp>
          <p:nvSpPr>
            <p:cNvPr id="24" name="Google Shape;158;p18">
              <a:extLst>
                <a:ext uri="{FF2B5EF4-FFF2-40B4-BE49-F238E27FC236}">
                  <a16:creationId xmlns:a16="http://schemas.microsoft.com/office/drawing/2014/main" id="{6D605914-30EA-43DC-88BC-D20B1A44BE21}"/>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7F06D8E6-7DD4-4BAF-BFB1-783AC63A6E5B}"/>
                </a:ext>
              </a:extLst>
            </p:cNvPr>
            <p:cNvSpPr txBox="1"/>
            <p:nvPr/>
          </p:nvSpPr>
          <p:spPr>
            <a:xfrm>
              <a:off x="542824" y="1847706"/>
              <a:ext cx="80583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If a government intends to favor certain industries, it must do so in a way that is temporary and effective, not unending.</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7232440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0" cap="none" spc="0" normalizeH="0" baseline="0" noProof="0" dirty="0">
                <a:ln>
                  <a:noFill/>
                </a:ln>
                <a:solidFill>
                  <a:srgbClr val="000000"/>
                </a:solidFill>
                <a:effectLst/>
                <a:uLnTx/>
                <a:uFillTx/>
                <a:latin typeface="Century Gothic"/>
                <a:ea typeface="Arial"/>
                <a:cs typeface="Arial"/>
                <a:sym typeface="Century Gothic"/>
              </a:rPr>
              <a:t>Concerns over International Flows of Capital</a:t>
            </a:r>
            <a:endParaRPr kumimoji="0" lang="en-US" sz="3200" b="0" i="0" u="none" strike="noStrike" kern="0" cap="none" spc="0" normalizeH="0" baseline="0" noProof="0" dirty="0">
              <a:ln>
                <a:noFill/>
              </a:ln>
              <a:solidFill>
                <a:srgbClr val="000000"/>
              </a:solidFill>
              <a:effectLst/>
              <a:uLnTx/>
              <a:uFillTx/>
              <a:latin typeface="Arial"/>
              <a:ea typeface="Arial"/>
              <a:cs typeface="Arial"/>
              <a:sym typeface="Arial"/>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Trade deficits occur when a country's imports are greater than its exports.">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37487"/>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Trade deficits occur when a country's imports are greater than its exports.</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descr="In the case of a deficit, foreign countries supply capital as loans and investments, which will be repaid when the deficit turns into a surplus.">
            <a:extLst>
              <a:ext uri="{FF2B5EF4-FFF2-40B4-BE49-F238E27FC236}">
                <a16:creationId xmlns:a16="http://schemas.microsoft.com/office/drawing/2014/main" id="{9539C497-B2E0-4BDD-84E8-45AFD211ECCD}"/>
              </a:ext>
            </a:extLst>
          </p:cNvPr>
          <p:cNvGrpSpPr/>
          <p:nvPr/>
        </p:nvGrpSpPr>
        <p:grpSpPr>
          <a:xfrm>
            <a:off x="2066792" y="2634271"/>
            <a:ext cx="8058357" cy="1078992"/>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756872"/>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In the case of a deficit, foreign countries supply capital as loans and investments, which will be repaid when the deficit turns into a surplus.</a:t>
              </a:r>
              <a:endParaRPr sz="2000" dirty="0">
                <a:solidFill>
                  <a:schemeClr val="lt1"/>
                </a:solidFill>
                <a:latin typeface="Calibri"/>
                <a:ea typeface="Calibri"/>
                <a:cs typeface="Calibri"/>
                <a:sym typeface="Calibri"/>
              </a:endParaRPr>
            </a:p>
          </p:txBody>
        </p:sp>
      </p:grpSp>
      <p:grpSp>
        <p:nvGrpSpPr>
          <p:cNvPr id="20" name="Google Shape;157;p18" descr="To change a deficit to a surplus, the country's exports must increase, and imports must decrease.">
            <a:extLst>
              <a:ext uri="{FF2B5EF4-FFF2-40B4-BE49-F238E27FC236}">
                <a16:creationId xmlns:a16="http://schemas.microsoft.com/office/drawing/2014/main" id="{22D14B2A-682C-497B-B318-ED33E60AA45F}"/>
              </a:ext>
            </a:extLst>
          </p:cNvPr>
          <p:cNvGrpSpPr/>
          <p:nvPr/>
        </p:nvGrpSpPr>
        <p:grpSpPr>
          <a:xfrm>
            <a:off x="2066764" y="3837433"/>
            <a:ext cx="8058385" cy="996696"/>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842174"/>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To change a deficit to a surplus, the country's exports must increase, and imports must decrease.</a:t>
              </a:r>
              <a:endParaRPr sz="2000" dirty="0">
                <a:solidFill>
                  <a:schemeClr val="lt1"/>
                </a:solidFill>
                <a:latin typeface="Calibri"/>
                <a:ea typeface="Calibri"/>
                <a:cs typeface="Calibri"/>
                <a:sym typeface="Calibri"/>
              </a:endParaRPr>
            </a:p>
          </p:txBody>
        </p:sp>
      </p:grpSp>
      <p:grpSp>
        <p:nvGrpSpPr>
          <p:cNvPr id="23" name="Google Shape;157;p18" descr="Imports decrease and exports increase when the country's currency depreciates.">
            <a:extLst>
              <a:ext uri="{FF2B5EF4-FFF2-40B4-BE49-F238E27FC236}">
                <a16:creationId xmlns:a16="http://schemas.microsoft.com/office/drawing/2014/main" id="{DE586F77-D402-452D-82E6-B1585C9C75FB}"/>
              </a:ext>
            </a:extLst>
          </p:cNvPr>
          <p:cNvGrpSpPr/>
          <p:nvPr/>
        </p:nvGrpSpPr>
        <p:grpSpPr>
          <a:xfrm>
            <a:off x="2066771" y="4954097"/>
            <a:ext cx="8058399" cy="996696"/>
            <a:chOff x="542824" y="1736761"/>
            <a:chExt cx="8058399" cy="807000"/>
          </a:xfrm>
        </p:grpSpPr>
        <p:sp>
          <p:nvSpPr>
            <p:cNvPr id="24" name="Google Shape;158;p18">
              <a:extLst>
                <a:ext uri="{FF2B5EF4-FFF2-40B4-BE49-F238E27FC236}">
                  <a16:creationId xmlns:a16="http://schemas.microsoft.com/office/drawing/2014/main" id="{6D605914-30EA-43DC-88BC-D20B1A44BE21}"/>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7F06D8E6-7DD4-4BAF-BFB1-783AC63A6E5B}"/>
                </a:ext>
              </a:extLst>
            </p:cNvPr>
            <p:cNvSpPr txBox="1"/>
            <p:nvPr/>
          </p:nvSpPr>
          <p:spPr>
            <a:xfrm>
              <a:off x="542824" y="1847706"/>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Imports decrease and exports increase when the country's currency depreciates.</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19526239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0" cap="none" spc="0" normalizeH="0" baseline="0" noProof="0" dirty="0">
                <a:ln>
                  <a:noFill/>
                </a:ln>
                <a:solidFill>
                  <a:srgbClr val="000000"/>
                </a:solidFill>
                <a:effectLst/>
                <a:uLnTx/>
                <a:uFillTx/>
                <a:latin typeface="Century Gothic"/>
                <a:ea typeface="Arial"/>
                <a:cs typeface="Arial"/>
                <a:sym typeface="Century Gothic"/>
              </a:rPr>
              <a:t>Expected Pattern of Trade Imbalances</a:t>
            </a:r>
            <a:endParaRPr kumimoji="0" lang="en-US" sz="3200" b="0" i="0" u="none" strike="noStrike" kern="0" cap="none" spc="0" normalizeH="0" baseline="0" noProof="0" dirty="0">
              <a:ln>
                <a:noFill/>
              </a:ln>
              <a:solidFill>
                <a:srgbClr val="000000"/>
              </a:solidFill>
              <a:effectLst/>
              <a:uLnTx/>
              <a:uFillTx/>
              <a:latin typeface="Arial"/>
              <a:ea typeface="Arial"/>
              <a:cs typeface="Arial"/>
              <a:sym typeface="Arial"/>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High-income economies will run trade surpluses, which means they will experience a net outflow of capital to foreign countries.">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53594"/>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High-income economies will run trade surpluses, which means they will experience a net outflow of capital to foreign countries. </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descr="Low- and middle-income economies will run trade deficits, which means they will experience a net inflow of foreign capital.">
            <a:extLst>
              <a:ext uri="{FF2B5EF4-FFF2-40B4-BE49-F238E27FC236}">
                <a16:creationId xmlns:a16="http://schemas.microsoft.com/office/drawing/2014/main" id="{9539C497-B2E0-4BDD-84E8-45AFD211ECCD}"/>
              </a:ext>
            </a:extLst>
          </p:cNvPr>
          <p:cNvGrpSpPr/>
          <p:nvPr/>
        </p:nvGrpSpPr>
        <p:grpSpPr>
          <a:xfrm>
            <a:off x="2066792" y="2619467"/>
            <a:ext cx="8058357" cy="996696"/>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60288"/>
              <a:ext cx="80583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Low- and middle-income economies will run trade deficits, which means they will experience a net inflow of foreign capital.</a:t>
              </a:r>
              <a:endParaRPr sz="2000" dirty="0">
                <a:solidFill>
                  <a:schemeClr val="lt1"/>
                </a:solidFill>
                <a:latin typeface="Calibri"/>
                <a:ea typeface="Calibri"/>
                <a:cs typeface="Calibri"/>
                <a:sym typeface="Calibri"/>
              </a:endParaRPr>
            </a:p>
          </p:txBody>
        </p:sp>
      </p:grpSp>
      <p:grpSp>
        <p:nvGrpSpPr>
          <p:cNvPr id="20" name="Google Shape;157;p18" descr="Investors in high-income countries can receive high returns on their investments and can diversify their funds.">
            <a:extLst>
              <a:ext uri="{FF2B5EF4-FFF2-40B4-BE49-F238E27FC236}">
                <a16:creationId xmlns:a16="http://schemas.microsoft.com/office/drawing/2014/main" id="{22D14B2A-682C-497B-B318-ED33E60AA45F}"/>
              </a:ext>
            </a:extLst>
          </p:cNvPr>
          <p:cNvGrpSpPr/>
          <p:nvPr/>
        </p:nvGrpSpPr>
        <p:grpSpPr>
          <a:xfrm>
            <a:off x="2066707" y="3727401"/>
            <a:ext cx="8058385" cy="996696"/>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859869"/>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Investors in high-income countries can receive high returns on their investments and can diversify their funds.</a:t>
              </a:r>
              <a:endParaRPr sz="2000" dirty="0">
                <a:solidFill>
                  <a:schemeClr val="lt1"/>
                </a:solidFill>
                <a:latin typeface="Calibri"/>
                <a:ea typeface="Calibri"/>
                <a:cs typeface="Calibri"/>
                <a:sym typeface="Calibri"/>
              </a:endParaRPr>
            </a:p>
          </p:txBody>
        </p:sp>
      </p:grpSp>
      <p:grpSp>
        <p:nvGrpSpPr>
          <p:cNvPr id="23" name="Google Shape;157;p18" descr="Low-income economies that receive inflows have the potential for rapid catch-up economic growth.">
            <a:extLst>
              <a:ext uri="{FF2B5EF4-FFF2-40B4-BE49-F238E27FC236}">
                <a16:creationId xmlns:a16="http://schemas.microsoft.com/office/drawing/2014/main" id="{274DE29F-AF88-4D2F-8298-D0569DB109DC}"/>
              </a:ext>
            </a:extLst>
          </p:cNvPr>
          <p:cNvGrpSpPr/>
          <p:nvPr/>
        </p:nvGrpSpPr>
        <p:grpSpPr>
          <a:xfrm>
            <a:off x="2066763" y="4835335"/>
            <a:ext cx="8058357" cy="996696"/>
            <a:chOff x="542866" y="1736761"/>
            <a:chExt cx="8058357" cy="807000"/>
          </a:xfrm>
        </p:grpSpPr>
        <p:sp>
          <p:nvSpPr>
            <p:cNvPr id="24" name="Google Shape;158;p18">
              <a:extLst>
                <a:ext uri="{FF2B5EF4-FFF2-40B4-BE49-F238E27FC236}">
                  <a16:creationId xmlns:a16="http://schemas.microsoft.com/office/drawing/2014/main" id="{8C7026AC-7106-46EB-82A1-60A8D1719BE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8E31787E-5B95-4F4A-9F4E-E42B0751318A}"/>
                </a:ext>
              </a:extLst>
            </p:cNvPr>
            <p:cNvSpPr txBox="1"/>
            <p:nvPr/>
          </p:nvSpPr>
          <p:spPr>
            <a:xfrm>
              <a:off x="542866" y="1869880"/>
              <a:ext cx="80583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Low-income economies that receive inflows have the potential for rapid catch-up economic growth.</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30478368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0" cap="none" spc="0" normalizeH="0" baseline="0" noProof="0" dirty="0">
                <a:ln>
                  <a:noFill/>
                </a:ln>
                <a:solidFill>
                  <a:srgbClr val="000000"/>
                </a:solidFill>
                <a:effectLst/>
                <a:uLnTx/>
                <a:uFillTx/>
                <a:latin typeface="Century Gothic"/>
                <a:ea typeface="Arial"/>
                <a:cs typeface="Arial"/>
                <a:sym typeface="Century Gothic"/>
              </a:rPr>
              <a:t>Trade Deficits for the U.S. Economy</a:t>
            </a:r>
            <a:endParaRPr kumimoji="0" lang="en-US" sz="3200" b="0" i="0" u="none" strike="noStrike" kern="0" cap="none" spc="0" normalizeH="0" baseline="0" noProof="0" dirty="0">
              <a:ln>
                <a:noFill/>
              </a:ln>
              <a:solidFill>
                <a:srgbClr val="000000"/>
              </a:solidFill>
              <a:effectLst/>
              <a:uLnTx/>
              <a:uFillTx/>
              <a:latin typeface="Arial"/>
              <a:ea typeface="Arial"/>
              <a:cs typeface="Arial"/>
              <a:sym typeface="Arial"/>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Due to its large trade deficits, the U.S. economy is soaking up savings from all over the world.">
            <a:extLst>
              <a:ext uri="{FF2B5EF4-FFF2-40B4-BE49-F238E27FC236}">
                <a16:creationId xmlns:a16="http://schemas.microsoft.com/office/drawing/2014/main" id="{8F4E44DC-A241-4411-96F1-1C705D4D565F}"/>
              </a:ext>
            </a:extLst>
          </p:cNvPr>
          <p:cNvGrpSpPr/>
          <p:nvPr/>
        </p:nvGrpSpPr>
        <p:grpSpPr>
          <a:xfrm>
            <a:off x="2066764" y="1515231"/>
            <a:ext cx="8058467" cy="996696"/>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53594"/>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Due to its large trade deficits, the U.S. economy is soaking up savings from all over the world. </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descr="While trade deficits are not immediately a bad thing, the question is whether they will be reduced gradually or hastily.">
            <a:extLst>
              <a:ext uri="{FF2B5EF4-FFF2-40B4-BE49-F238E27FC236}">
                <a16:creationId xmlns:a16="http://schemas.microsoft.com/office/drawing/2014/main" id="{9539C497-B2E0-4BDD-84E8-45AFD211ECCD}"/>
              </a:ext>
            </a:extLst>
          </p:cNvPr>
          <p:cNvGrpSpPr/>
          <p:nvPr/>
        </p:nvGrpSpPr>
        <p:grpSpPr>
          <a:xfrm>
            <a:off x="2066764" y="2606193"/>
            <a:ext cx="8058357" cy="996696"/>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50341"/>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While trade deficits are not immediately a bad thing, the question is whether they will be reduced gradually or hastily. </a:t>
              </a:r>
              <a:endParaRPr sz="2000" dirty="0">
                <a:solidFill>
                  <a:schemeClr val="lt1"/>
                </a:solidFill>
                <a:latin typeface="Calibri"/>
                <a:ea typeface="Calibri"/>
                <a:cs typeface="Calibri"/>
                <a:sym typeface="Calibri"/>
              </a:endParaRPr>
            </a:p>
          </p:txBody>
        </p:sp>
      </p:grpSp>
      <p:grpSp>
        <p:nvGrpSpPr>
          <p:cNvPr id="20" name="Google Shape;157;p18" descr="In a gradual reduction scenario, U.S. exports could grow more rapidly than imports aided by dollar depreciation.">
            <a:extLst>
              <a:ext uri="{FF2B5EF4-FFF2-40B4-BE49-F238E27FC236}">
                <a16:creationId xmlns:a16="http://schemas.microsoft.com/office/drawing/2014/main" id="{22D14B2A-682C-497B-B318-ED33E60AA45F}"/>
              </a:ext>
            </a:extLst>
          </p:cNvPr>
          <p:cNvGrpSpPr/>
          <p:nvPr/>
        </p:nvGrpSpPr>
        <p:grpSpPr>
          <a:xfrm>
            <a:off x="2066778" y="3708159"/>
            <a:ext cx="8058385" cy="996696"/>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850341"/>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In a gradual reduction scenario, U.S. exports could grow more rapidly than imports aided by dollar depreciation. </a:t>
              </a:r>
              <a:endParaRPr sz="2000" dirty="0">
                <a:solidFill>
                  <a:schemeClr val="lt1"/>
                </a:solidFill>
                <a:latin typeface="Calibri"/>
                <a:ea typeface="Calibri"/>
                <a:cs typeface="Calibri"/>
                <a:sym typeface="Calibri"/>
              </a:endParaRPr>
            </a:p>
          </p:txBody>
        </p:sp>
      </p:grpSp>
      <p:grpSp>
        <p:nvGrpSpPr>
          <p:cNvPr id="23" name="Google Shape;157;p18" descr="If foreign investors became less willing to hold dollar assets, the dollar exchange rate could weaken, causing speculators to rush to unload their dollar assets, which would rapidly reduce the trade deficit.">
            <a:extLst>
              <a:ext uri="{FF2B5EF4-FFF2-40B4-BE49-F238E27FC236}">
                <a16:creationId xmlns:a16="http://schemas.microsoft.com/office/drawing/2014/main" id="{8C0182C8-B6DF-417B-91FB-418EF95CA0B7}"/>
              </a:ext>
            </a:extLst>
          </p:cNvPr>
          <p:cNvGrpSpPr/>
          <p:nvPr/>
        </p:nvGrpSpPr>
        <p:grpSpPr>
          <a:xfrm>
            <a:off x="2066771" y="4820342"/>
            <a:ext cx="8058400" cy="1078992"/>
            <a:chOff x="542823" y="1736761"/>
            <a:chExt cx="8058400" cy="807000"/>
          </a:xfrm>
        </p:grpSpPr>
        <p:sp>
          <p:nvSpPr>
            <p:cNvPr id="24" name="Google Shape;158;p18">
              <a:extLst>
                <a:ext uri="{FF2B5EF4-FFF2-40B4-BE49-F238E27FC236}">
                  <a16:creationId xmlns:a16="http://schemas.microsoft.com/office/drawing/2014/main" id="{199C4BBF-2999-4570-AB55-853ED5D850C0}"/>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EEC10B0C-4E9C-4E50-AE1D-FAEFD518D869}"/>
                </a:ext>
              </a:extLst>
            </p:cNvPr>
            <p:cNvSpPr txBox="1"/>
            <p:nvPr/>
          </p:nvSpPr>
          <p:spPr>
            <a:xfrm>
              <a:off x="542823" y="1762299"/>
              <a:ext cx="8058299"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If foreign investors became less willing to hold dollar assets, the dollar exchange rate could weaken, causing speculators to rush to unload their dollar assets, which would rapidly reduce the trade deficit.</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16038535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0" cap="none" spc="0" normalizeH="0" baseline="0" noProof="0" dirty="0">
                <a:ln>
                  <a:noFill/>
                </a:ln>
                <a:solidFill>
                  <a:srgbClr val="000000"/>
                </a:solidFill>
                <a:effectLst/>
                <a:uLnTx/>
                <a:uFillTx/>
                <a:latin typeface="Century Gothic"/>
                <a:ea typeface="Arial"/>
                <a:cs typeface="Arial"/>
                <a:sym typeface="Century Gothic"/>
              </a:rPr>
              <a:t>Trade Deficits in Small Economies</a:t>
            </a:r>
            <a:endParaRPr kumimoji="0" lang="en-US" sz="3200" b="0" i="0" u="none" strike="noStrike" kern="0" cap="none" spc="0" normalizeH="0" baseline="0" noProof="0" dirty="0">
              <a:ln>
                <a:noFill/>
              </a:ln>
              <a:solidFill>
                <a:srgbClr val="000000"/>
              </a:solidFill>
              <a:effectLst/>
              <a:uLnTx/>
              <a:uFillTx/>
              <a:latin typeface="Arial"/>
              <a:ea typeface="Arial"/>
              <a:cs typeface="Arial"/>
              <a:sym typeface="Arial"/>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Countries like Ireland, Iceland, and Greece have all experienced severe shocks when foreign leaders decided to stop extending funds.">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53594"/>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Countries like Ireland, Iceland, and Greece have all experienced severe shocks when foreign leaders decided to stop extending funds.</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descr="Many nations take steps to reduce the risk that their economies will be injured when losing foreign financial capital.">
            <a:extLst>
              <a:ext uri="{FF2B5EF4-FFF2-40B4-BE49-F238E27FC236}">
                <a16:creationId xmlns:a16="http://schemas.microsoft.com/office/drawing/2014/main" id="{9539C497-B2E0-4BDD-84E8-45AFD211ECCD}"/>
              </a:ext>
            </a:extLst>
          </p:cNvPr>
          <p:cNvGrpSpPr/>
          <p:nvPr/>
        </p:nvGrpSpPr>
        <p:grpSpPr>
          <a:xfrm>
            <a:off x="2066792" y="2632198"/>
            <a:ext cx="8058357" cy="996696"/>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56632"/>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Many nations take steps to reduce the risk that their economies will be injured when losing foreign financial capital.</a:t>
              </a:r>
              <a:endParaRPr sz="2000" dirty="0">
                <a:solidFill>
                  <a:schemeClr val="lt1"/>
                </a:solidFill>
                <a:latin typeface="Calibri"/>
                <a:ea typeface="Calibri"/>
                <a:cs typeface="Calibri"/>
                <a:sym typeface="Calibri"/>
              </a:endParaRPr>
            </a:p>
          </p:txBody>
        </p:sp>
      </p:grpSp>
      <p:grpSp>
        <p:nvGrpSpPr>
          <p:cNvPr id="20" name="Google Shape;157;p18" descr="These can include holding large amounts of reserves of foreign exchange, increasing regulations on domestic banks to avoid imprudent lending, and discouraging speculative short-term inflow.">
            <a:extLst>
              <a:ext uri="{FF2B5EF4-FFF2-40B4-BE49-F238E27FC236}">
                <a16:creationId xmlns:a16="http://schemas.microsoft.com/office/drawing/2014/main" id="{22D14B2A-682C-497B-B318-ED33E60AA45F}"/>
              </a:ext>
            </a:extLst>
          </p:cNvPr>
          <p:cNvGrpSpPr/>
          <p:nvPr/>
        </p:nvGrpSpPr>
        <p:grpSpPr>
          <a:xfrm>
            <a:off x="2066778" y="3743478"/>
            <a:ext cx="8058385" cy="1078992"/>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756172"/>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These can include holding large amounts of reserves of foreign exchange, increasing regulations on domestic banks to avoid imprudent lending, and discouraging speculative short-term inflow.</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16002391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0" cap="none" spc="0" normalizeH="0" baseline="0" noProof="0" dirty="0">
                <a:ln>
                  <a:noFill/>
                </a:ln>
                <a:solidFill>
                  <a:srgbClr val="000000"/>
                </a:solidFill>
                <a:effectLst/>
                <a:uLnTx/>
                <a:uFillTx/>
                <a:latin typeface="Century Gothic"/>
                <a:ea typeface="Arial"/>
                <a:cs typeface="Arial"/>
                <a:sym typeface="Century Gothic"/>
              </a:rPr>
              <a:t>Market-Oriented Economic Reforms</a:t>
            </a:r>
            <a:r>
              <a:rPr kumimoji="0" lang="en-US" sz="3000" b="0" i="0" u="none" strike="noStrike" kern="0" cap="none" spc="0" normalizeH="0" baseline="-25000" noProof="0" dirty="0">
                <a:ln>
                  <a:noFill/>
                </a:ln>
                <a:solidFill>
                  <a:srgbClr val="000000"/>
                </a:solidFill>
                <a:effectLst/>
                <a:uLnTx/>
                <a:uFillTx/>
                <a:latin typeface="Century Gothic"/>
                <a:ea typeface="Arial"/>
                <a:cs typeface="Arial"/>
                <a:sym typeface="Century Gothic"/>
              </a:rPr>
              <a:t>1</a:t>
            </a:r>
            <a:endParaRPr kumimoji="0" lang="en-US" sz="3200" b="0" i="0" u="none" strike="noStrike" kern="0" cap="none" spc="0" normalizeH="0" baseline="-25000" noProof="0" dirty="0">
              <a:ln>
                <a:noFill/>
              </a:ln>
              <a:solidFill>
                <a:srgbClr val="000000"/>
              </a:solidFill>
              <a:effectLst/>
              <a:uLnTx/>
              <a:uFillTx/>
              <a:latin typeface="Arial"/>
              <a:ea typeface="Arial"/>
              <a:cs typeface="Arial"/>
              <a:sym typeface="Arial"/>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In the last half century, the standard of living has increased dramatically for billions of people around the world.">
            <a:extLst>
              <a:ext uri="{FF2B5EF4-FFF2-40B4-BE49-F238E27FC236}">
                <a16:creationId xmlns:a16="http://schemas.microsoft.com/office/drawing/2014/main" id="{8F4E44DC-A241-4411-96F1-1C705D4D565F}"/>
              </a:ext>
            </a:extLst>
          </p:cNvPr>
          <p:cNvGrpSpPr/>
          <p:nvPr/>
        </p:nvGrpSpPr>
        <p:grpSpPr>
          <a:xfrm>
            <a:off x="2066931" y="1515231"/>
            <a:ext cx="8058300" cy="994870"/>
            <a:chOff x="542923" y="1736761"/>
            <a:chExt cx="8058300"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649037" y="1853594"/>
              <a:ext cx="7701218"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In the last half century, the standard of living has increased dramatically for billions of people around the world.</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descr="The challenge for most countries is to maintain these growth rates.">
            <a:extLst>
              <a:ext uri="{FF2B5EF4-FFF2-40B4-BE49-F238E27FC236}">
                <a16:creationId xmlns:a16="http://schemas.microsoft.com/office/drawing/2014/main" id="{9539C497-B2E0-4BDD-84E8-45AFD211ECCD}"/>
              </a:ext>
            </a:extLst>
          </p:cNvPr>
          <p:cNvGrpSpPr/>
          <p:nvPr/>
        </p:nvGrpSpPr>
        <p:grpSpPr>
          <a:xfrm>
            <a:off x="2066821" y="2623518"/>
            <a:ext cx="8058300" cy="996696"/>
            <a:chOff x="542923" y="1736761"/>
            <a:chExt cx="8058300"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649146" y="1950570"/>
              <a:ext cx="7701219"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 challenge for most countries is to maintain these growth rates.</a:t>
              </a:r>
              <a:endParaRPr sz="2000" dirty="0">
                <a:solidFill>
                  <a:schemeClr val="lt1"/>
                </a:solidFill>
                <a:latin typeface="Calibri"/>
                <a:ea typeface="Calibri"/>
                <a:cs typeface="Calibri"/>
                <a:sym typeface="Calibri"/>
              </a:endParaRPr>
            </a:p>
          </p:txBody>
        </p:sp>
      </p:grpSp>
      <p:grpSp>
        <p:nvGrpSpPr>
          <p:cNvPr id="20" name="Google Shape;157;p18" descr="The economically challenged regions of the world have stagnated and become stuck in poverty traps.">
            <a:extLst>
              <a:ext uri="{FF2B5EF4-FFF2-40B4-BE49-F238E27FC236}">
                <a16:creationId xmlns:a16="http://schemas.microsoft.com/office/drawing/2014/main" id="{22D14B2A-682C-497B-B318-ED33E60AA45F}"/>
              </a:ext>
            </a:extLst>
          </p:cNvPr>
          <p:cNvGrpSpPr/>
          <p:nvPr/>
        </p:nvGrpSpPr>
        <p:grpSpPr>
          <a:xfrm>
            <a:off x="2066864" y="3737328"/>
            <a:ext cx="8058300" cy="996696"/>
            <a:chOff x="542923" y="1736761"/>
            <a:chExt cx="8058300"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649103" y="1850341"/>
              <a:ext cx="7865691"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 economically challenged regions of the world have stagnated and become stuck in poverty traps.</a:t>
              </a:r>
              <a:endParaRPr sz="2000" dirty="0">
                <a:solidFill>
                  <a:schemeClr val="lt1"/>
                </a:solidFill>
                <a:latin typeface="Calibri"/>
                <a:ea typeface="Calibri"/>
                <a:cs typeface="Calibri"/>
                <a:sym typeface="Calibri"/>
              </a:endParaRPr>
            </a:p>
          </p:txBody>
        </p:sp>
      </p:grpSp>
      <p:grpSp>
        <p:nvGrpSpPr>
          <p:cNvPr id="23" name="Google Shape;157;p18" descr="Modern technology allows investment in education and human capital development in ways that would not have been possible just a few decades ago.">
            <a:extLst>
              <a:ext uri="{FF2B5EF4-FFF2-40B4-BE49-F238E27FC236}">
                <a16:creationId xmlns:a16="http://schemas.microsoft.com/office/drawing/2014/main" id="{8C0182C8-B6DF-417B-91FB-418EF95CA0B7}"/>
              </a:ext>
            </a:extLst>
          </p:cNvPr>
          <p:cNvGrpSpPr/>
          <p:nvPr/>
        </p:nvGrpSpPr>
        <p:grpSpPr>
          <a:xfrm>
            <a:off x="2066870" y="4830465"/>
            <a:ext cx="8058300" cy="1078992"/>
            <a:chOff x="542923" y="1736761"/>
            <a:chExt cx="8058300" cy="807000"/>
          </a:xfrm>
        </p:grpSpPr>
        <p:sp>
          <p:nvSpPr>
            <p:cNvPr id="24" name="Google Shape;158;p18">
              <a:extLst>
                <a:ext uri="{FF2B5EF4-FFF2-40B4-BE49-F238E27FC236}">
                  <a16:creationId xmlns:a16="http://schemas.microsoft.com/office/drawing/2014/main" id="{199C4BBF-2999-4570-AB55-853ED5D850C0}"/>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EEC10B0C-4E9C-4E50-AE1D-FAEFD518D869}"/>
                </a:ext>
              </a:extLst>
            </p:cNvPr>
            <p:cNvSpPr txBox="1"/>
            <p:nvPr/>
          </p:nvSpPr>
          <p:spPr>
            <a:xfrm>
              <a:off x="649096" y="1762299"/>
              <a:ext cx="7865683"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Modern technology allows investment in education and human capital development in ways that would not have been possible just a few decades ago.</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4292932406"/>
      </p:ext>
    </p:extLst>
  </p:cSld>
  <p:clrMapOvr>
    <a:masterClrMapping/>
  </p:clrMapOvr>
</p:sld>
</file>

<file path=ppt/theme/theme1.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AFCC5E1-CD42-4D93-95DD-30BD1ECD75BB}">
  <ds:schemaRefs>
    <ds:schemaRef ds:uri="http://schemas.microsoft.com/sharepoint/v3/contenttype/forms"/>
  </ds:schemaRefs>
</ds:datastoreItem>
</file>

<file path=customXml/itemProps2.xml><?xml version="1.0" encoding="utf-8"?>
<ds:datastoreItem xmlns:ds="http://schemas.openxmlformats.org/officeDocument/2006/customXml" ds:itemID="{4CB61B3D-EF75-4622-AB9F-85EFCA7B19D9}">
  <ds:schemaRefs>
    <ds:schemaRef ds:uri="http://schemas.microsoft.com/office/2006/documentManagement/types"/>
    <ds:schemaRef ds:uri="http://purl.org/dc/elements/1.1/"/>
    <ds:schemaRef ds:uri="http://www.w3.org/XML/1998/namespace"/>
    <ds:schemaRef ds:uri="http://schemas.microsoft.com/office/2006/metadata/properties"/>
    <ds:schemaRef ds:uri="http://purl.org/dc/dcmitype/"/>
    <ds:schemaRef ds:uri="http://purl.org/dc/terms/"/>
    <ds:schemaRef ds:uri="http://schemas.microsoft.com/office/infopath/2007/PartnerControls"/>
    <ds:schemaRef ds:uri="http://schemas.openxmlformats.org/package/2006/metadata/core-properties"/>
    <ds:schemaRef ds:uri="fdab59f7-c3a7-48e5-acd8-618ce834776e"/>
    <ds:schemaRef ds:uri="06d9c582-05c2-476b-83d2-72ab8b1380b2"/>
  </ds:schemaRefs>
</ds:datastoreItem>
</file>

<file path=customXml/itemProps3.xml><?xml version="1.0" encoding="utf-8"?>
<ds:datastoreItem xmlns:ds="http://schemas.openxmlformats.org/officeDocument/2006/customXml" ds:itemID="{16786D7E-B5DC-41F0-9E2B-9EADDE70995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1866</TotalTime>
  <Words>1684</Words>
  <Application>Microsoft Office PowerPoint</Application>
  <PresentationFormat>Widescreen</PresentationFormat>
  <Paragraphs>96</Paragraphs>
  <Slides>13</Slides>
  <Notes>12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13</vt:i4>
      </vt:variant>
    </vt:vector>
  </HeadingPairs>
  <TitlesOfParts>
    <vt:vector size="17" baseType="lpstr">
      <vt:lpstr>Century Gothic</vt:lpstr>
      <vt:lpstr>Arial</vt:lpstr>
      <vt:lpstr>Calibri</vt:lpstr>
      <vt:lpstr>Office Theme</vt:lpstr>
      <vt:lpstr>Balance of Trade Concerns</vt:lpstr>
      <vt:lpstr>Viewpoints on Trade</vt:lpstr>
      <vt:lpstr>Potential Consequences of Trade</vt:lpstr>
      <vt:lpstr>Concerns over International Trade</vt:lpstr>
      <vt:lpstr>Concerns over International Flows of Capital</vt:lpstr>
      <vt:lpstr>Expected Pattern of Trade Imbalances</vt:lpstr>
      <vt:lpstr>Trade Deficits for the U.S. Economy</vt:lpstr>
      <vt:lpstr>Trade Deficits in Small Economies</vt:lpstr>
      <vt:lpstr>Market-Oriented Economic Reforms1</vt:lpstr>
      <vt:lpstr>Market-Oriented Economic Reforms2</vt:lpstr>
      <vt:lpstr>Market-Oriented Economic Reforms3</vt:lpstr>
      <vt:lpstr>Summary</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Macroeconomics, 2nd Edition</dc:title>
  <dc:creator>Hawkes Learning</dc:creator>
  <cp:lastModifiedBy>Caitlin Coleman</cp:lastModifiedBy>
  <cp:revision>124</cp:revision>
  <dcterms:modified xsi:type="dcterms:W3CDTF">2026-02-04T14:49:55Z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