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Lst>
  <p:notesMasterIdLst>
    <p:notesMasterId r:id="rId18"/>
  </p:notesMasterIdLst>
  <p:sldIdLst>
    <p:sldId id="403" r:id="rId5"/>
    <p:sldId id="404" r:id="rId6"/>
    <p:sldId id="405" r:id="rId7"/>
    <p:sldId id="406" r:id="rId8"/>
    <p:sldId id="407" r:id="rId9"/>
    <p:sldId id="408" r:id="rId10"/>
    <p:sldId id="409" r:id="rId11"/>
    <p:sldId id="410" r:id="rId12"/>
    <p:sldId id="411" r:id="rId13"/>
    <p:sldId id="412" r:id="rId14"/>
    <p:sldId id="413" r:id="rId15"/>
    <p:sldId id="414" r:id="rId16"/>
    <p:sldId id="275" r:id="rId17"/>
  </p:sldIdLst>
  <p:sldSz cx="12192000" cy="6858000"/>
  <p:notesSz cx="6858000" cy="9144000"/>
  <p:embeddedFontLst>
    <p:embeddedFont>
      <p:font typeface="Century Gothic" panose="020B0502020202020204" pitchFamily="34" charset="0"/>
      <p:regular r:id="rId19"/>
      <p:bold r:id="rId20"/>
      <p:italic r:id="rId21"/>
      <p:boldItalic r:id="rId2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5" roundtripDataSignature="AMtx7mgpqKudZmLSWKrr7AFFTErfzhMQc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Edahl" initials="CE" lastIdx="15" clrIdx="0">
    <p:extLst>
      <p:ext uri="{19B8F6BF-5375-455C-9EA6-DF929625EA0E}">
        <p15:presenceInfo xmlns:p15="http://schemas.microsoft.com/office/powerpoint/2012/main" userId="S::cedahl@hawkeslearning.com::f9c8dab7-bc9e-4aed-a3a5-891b49192fba" providerId="AD"/>
      </p:ext>
    </p:extLst>
  </p:cmAuthor>
  <p:cmAuthor id="2" name="Nathan Mirmow" initials="NM" lastIdx="7" clrIdx="1">
    <p:extLst>
      <p:ext uri="{19B8F6BF-5375-455C-9EA6-DF929625EA0E}">
        <p15:presenceInfo xmlns:p15="http://schemas.microsoft.com/office/powerpoint/2012/main" userId="Nathan Mirmow" providerId="None"/>
      </p:ext>
    </p:extLst>
  </p:cmAuthor>
  <p:cmAuthor id="3" name="Caitlin Coleman" initials="CC" lastIdx="2" clrIdx="2">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DF1914-D747-4323-8038-D2A7A604DF45}" v="3" dt="2026-02-04T14:42:49.2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941" autoAdjust="0"/>
  </p:normalViewPr>
  <p:slideViewPr>
    <p:cSldViewPr snapToGrid="0">
      <p:cViewPr varScale="1">
        <p:scale>
          <a:sx n="93" d="100"/>
          <a:sy n="93" d="100"/>
        </p:scale>
        <p:origin x="115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9"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font" Target="fonts/font3.fntdata"/><Relationship Id="rId42"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2.fntdata"/><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36"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font" Target="fonts/font1.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4.fntdata"/><Relationship Id="rId35" Type="http://customschemas.google.com/relationships/presentationmetadata" Target="meta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leise Radchenko" userId="6249d1a9-d5dd-4793-b8df-98b5e6874abb" providerId="ADAL" clId="{4A5B4154-50F6-4F5B-A4D7-A9ED8C205C6B}"/>
    <pc:docChg chg="addSld delSld modSld">
      <pc:chgData name="Annaleise Radchenko" userId="6249d1a9-d5dd-4793-b8df-98b5e6874abb" providerId="ADAL" clId="{4A5B4154-50F6-4F5B-A4D7-A9ED8C205C6B}" dt="2026-01-21T20:01:50.445" v="5" actId="33553"/>
      <pc:docMkLst>
        <pc:docMk/>
      </pc:docMkLst>
      <pc:sldChg chg="modSp mod">
        <pc:chgData name="Annaleise Radchenko" userId="6249d1a9-d5dd-4793-b8df-98b5e6874abb" providerId="ADAL" clId="{4A5B4154-50F6-4F5B-A4D7-A9ED8C205C6B}" dt="2026-01-21T20:01:50.445" v="5" actId="33553"/>
        <pc:sldMkLst>
          <pc:docMk/>
          <pc:sldMk cId="0" sldId="275"/>
        </pc:sldMkLst>
        <pc:spChg chg="mod">
          <ac:chgData name="Annaleise Radchenko" userId="6249d1a9-d5dd-4793-b8df-98b5e6874abb" providerId="ADAL" clId="{4A5B4154-50F6-4F5B-A4D7-A9ED8C205C6B}" dt="2026-01-21T20:01:50.445" v="5" actId="33553"/>
          <ac:spMkLst>
            <pc:docMk/>
            <pc:sldMk cId="0" sldId="275"/>
            <ac:spMk id="349" creationId="{00000000-0000-0000-0000-000000000000}"/>
          </ac:spMkLst>
        </pc:spChg>
        <pc:cxnChg chg="mod">
          <ac:chgData name="Annaleise Radchenko" userId="6249d1a9-d5dd-4793-b8df-98b5e6874abb" providerId="ADAL" clId="{4A5B4154-50F6-4F5B-A4D7-A9ED8C205C6B}" dt="2026-01-21T20:01:42.615" v="4" actId="962"/>
          <ac:cxnSpMkLst>
            <pc:docMk/>
            <pc:sldMk cId="0" sldId="275"/>
            <ac:cxnSpMk id="348" creationId="{00000000-0000-0000-0000-000000000000}"/>
          </ac:cxnSpMkLst>
        </pc:cxnChg>
      </pc:sldChg>
      <pc:sldChg chg="add">
        <pc:chgData name="Annaleise Radchenko" userId="6249d1a9-d5dd-4793-b8df-98b5e6874abb" providerId="ADAL" clId="{4A5B4154-50F6-4F5B-A4D7-A9ED8C205C6B}" dt="2026-01-21T20:00:51.724" v="0"/>
        <pc:sldMkLst>
          <pc:docMk/>
          <pc:sldMk cId="0" sldId="403"/>
        </pc:sldMkLst>
      </pc:sldChg>
      <pc:sldChg chg="add">
        <pc:chgData name="Annaleise Radchenko" userId="6249d1a9-d5dd-4793-b8df-98b5e6874abb" providerId="ADAL" clId="{4A5B4154-50F6-4F5B-A4D7-A9ED8C205C6B}" dt="2026-01-21T20:00:51.724" v="0"/>
        <pc:sldMkLst>
          <pc:docMk/>
          <pc:sldMk cId="1005550385" sldId="404"/>
        </pc:sldMkLst>
      </pc:sldChg>
      <pc:sldChg chg="add">
        <pc:chgData name="Annaleise Radchenko" userId="6249d1a9-d5dd-4793-b8df-98b5e6874abb" providerId="ADAL" clId="{4A5B4154-50F6-4F5B-A4D7-A9ED8C205C6B}" dt="2026-01-21T20:00:51.724" v="0"/>
        <pc:sldMkLst>
          <pc:docMk/>
          <pc:sldMk cId="68704163" sldId="405"/>
        </pc:sldMkLst>
      </pc:sldChg>
      <pc:sldChg chg="add">
        <pc:chgData name="Annaleise Radchenko" userId="6249d1a9-d5dd-4793-b8df-98b5e6874abb" providerId="ADAL" clId="{4A5B4154-50F6-4F5B-A4D7-A9ED8C205C6B}" dt="2026-01-21T20:00:51.724" v="0"/>
        <pc:sldMkLst>
          <pc:docMk/>
          <pc:sldMk cId="0" sldId="406"/>
        </pc:sldMkLst>
      </pc:sldChg>
      <pc:sldChg chg="add">
        <pc:chgData name="Annaleise Radchenko" userId="6249d1a9-d5dd-4793-b8df-98b5e6874abb" providerId="ADAL" clId="{4A5B4154-50F6-4F5B-A4D7-A9ED8C205C6B}" dt="2026-01-21T20:00:51.724" v="0"/>
        <pc:sldMkLst>
          <pc:docMk/>
          <pc:sldMk cId="3282224945" sldId="407"/>
        </pc:sldMkLst>
      </pc:sldChg>
      <pc:sldChg chg="add">
        <pc:chgData name="Annaleise Radchenko" userId="6249d1a9-d5dd-4793-b8df-98b5e6874abb" providerId="ADAL" clId="{4A5B4154-50F6-4F5B-A4D7-A9ED8C205C6B}" dt="2026-01-21T20:00:51.724" v="0"/>
        <pc:sldMkLst>
          <pc:docMk/>
          <pc:sldMk cId="4062787265" sldId="408"/>
        </pc:sldMkLst>
      </pc:sldChg>
      <pc:sldChg chg="add">
        <pc:chgData name="Annaleise Radchenko" userId="6249d1a9-d5dd-4793-b8df-98b5e6874abb" providerId="ADAL" clId="{4A5B4154-50F6-4F5B-A4D7-A9ED8C205C6B}" dt="2026-01-21T20:00:51.724" v="0"/>
        <pc:sldMkLst>
          <pc:docMk/>
          <pc:sldMk cId="92779371" sldId="409"/>
        </pc:sldMkLst>
      </pc:sldChg>
      <pc:sldChg chg="add">
        <pc:chgData name="Annaleise Radchenko" userId="6249d1a9-d5dd-4793-b8df-98b5e6874abb" providerId="ADAL" clId="{4A5B4154-50F6-4F5B-A4D7-A9ED8C205C6B}" dt="2026-01-21T20:00:51.724" v="0"/>
        <pc:sldMkLst>
          <pc:docMk/>
          <pc:sldMk cId="1963165506" sldId="410"/>
        </pc:sldMkLst>
      </pc:sldChg>
      <pc:sldChg chg="add">
        <pc:chgData name="Annaleise Radchenko" userId="6249d1a9-d5dd-4793-b8df-98b5e6874abb" providerId="ADAL" clId="{4A5B4154-50F6-4F5B-A4D7-A9ED8C205C6B}" dt="2026-01-21T20:00:51.724" v="0"/>
        <pc:sldMkLst>
          <pc:docMk/>
          <pc:sldMk cId="449436443" sldId="411"/>
        </pc:sldMkLst>
      </pc:sldChg>
      <pc:sldChg chg="add">
        <pc:chgData name="Annaleise Radchenko" userId="6249d1a9-d5dd-4793-b8df-98b5e6874abb" providerId="ADAL" clId="{4A5B4154-50F6-4F5B-A4D7-A9ED8C205C6B}" dt="2026-01-21T20:00:51.724" v="0"/>
        <pc:sldMkLst>
          <pc:docMk/>
          <pc:sldMk cId="368311287" sldId="412"/>
        </pc:sldMkLst>
      </pc:sldChg>
      <pc:sldChg chg="modSp add mod">
        <pc:chgData name="Annaleise Radchenko" userId="6249d1a9-d5dd-4793-b8df-98b5e6874abb" providerId="ADAL" clId="{4A5B4154-50F6-4F5B-A4D7-A9ED8C205C6B}" dt="2026-01-21T20:01:32.090" v="3" actId="20577"/>
        <pc:sldMkLst>
          <pc:docMk/>
          <pc:sldMk cId="1030334570" sldId="413"/>
        </pc:sldMkLst>
        <pc:spChg chg="mod">
          <ac:chgData name="Annaleise Radchenko" userId="6249d1a9-d5dd-4793-b8df-98b5e6874abb" providerId="ADAL" clId="{4A5B4154-50F6-4F5B-A4D7-A9ED8C205C6B}" dt="2026-01-21T20:01:32.090" v="3" actId="20577"/>
          <ac:spMkLst>
            <pc:docMk/>
            <pc:sldMk cId="1030334570" sldId="413"/>
            <ac:spMk id="68" creationId="{00000000-0000-0000-0000-000000000000}"/>
          </ac:spMkLst>
        </pc:spChg>
      </pc:sldChg>
      <pc:sldChg chg="modSp add mod">
        <pc:chgData name="Annaleise Radchenko" userId="6249d1a9-d5dd-4793-b8df-98b5e6874abb" providerId="ADAL" clId="{4A5B4154-50F6-4F5B-A4D7-A9ED8C205C6B}" dt="2026-01-21T20:01:11.410" v="2" actId="20577"/>
        <pc:sldMkLst>
          <pc:docMk/>
          <pc:sldMk cId="891162999" sldId="414"/>
        </pc:sldMkLst>
        <pc:spChg chg="mod">
          <ac:chgData name="Annaleise Radchenko" userId="6249d1a9-d5dd-4793-b8df-98b5e6874abb" providerId="ADAL" clId="{4A5B4154-50F6-4F5B-A4D7-A9ED8C205C6B}" dt="2026-01-21T20:01:11.410" v="2" actId="20577"/>
          <ac:spMkLst>
            <pc:docMk/>
            <pc:sldMk cId="891162999" sldId="414"/>
            <ac:spMk id="2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Research and development, or R&amp;D, is the key to creating new technology. Fiscal policy can encourage R&amp;D through either direct spending or tax policy. The government could expand federal R&amp;D grants to universities and colleges, nonprofit organizations, and the private sector. Fiscal policy could support R&amp;D through tax incentives, which allow firms to reduce their tax bill as they increase spending on R&amp;D.</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dirty="0"/>
          </a:p>
        </p:txBody>
      </p:sp>
    </p:spTree>
    <p:extLst>
      <p:ext uri="{BB962C8B-B14F-4D97-AF65-F5344CB8AC3E}">
        <p14:creationId xmlns:p14="http://schemas.microsoft.com/office/powerpoint/2010/main" val="31608659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Which do you think is more effective in producing economic growth, public or private investment? Explain your reasoning.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dirty="0"/>
          </a:p>
        </p:txBody>
      </p:sp>
    </p:spTree>
    <p:extLst>
      <p:ext uri="{BB962C8B-B14F-4D97-AF65-F5344CB8AC3E}">
        <p14:creationId xmlns:p14="http://schemas.microsoft.com/office/powerpoint/2010/main" val="8365179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20: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46" name="Google Shape;346;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Economic growth requires investment in physical capital, human capital, and technology. The economic environment must provide well-functioning markets and flexible prices. Government borrowing can reduce the total amount of financial capital available for private firms to invest in physical capital. Government spending encourages certain elements of long-term growth, like education and research and development that creates new technology.</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dirty="0"/>
          </a:p>
        </p:txBody>
      </p:sp>
    </p:spTree>
    <p:extLst>
      <p:ext uri="{BB962C8B-B14F-4D97-AF65-F5344CB8AC3E}">
        <p14:creationId xmlns:p14="http://schemas.microsoft.com/office/powerpoint/2010/main" val="41298467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Larger budget deficits will increase demand for financial capital. If private saving and the trade balance remain the same, less financial capital will be available for private investment. When government borrowing soaks up available financial capital and leaves less for private investment, economists call the result crowding out.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dirty="0"/>
          </a:p>
        </p:txBody>
      </p:sp>
    </p:spTree>
    <p:extLst>
      <p:ext uri="{BB962C8B-B14F-4D97-AF65-F5344CB8AC3E}">
        <p14:creationId xmlns:p14="http://schemas.microsoft.com/office/powerpoint/2010/main" val="13398294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If the government budget deficit increases, the demand for financial capital increases. The interest rate will then increase, which has the potential to crowd out private investment. A 1% increase in the budget deficit will lead to around a 0.5% to 1% rise in the interest rate, all else equal.</a:t>
            </a: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txBody>
          <a:bodyPr/>
          <a:lstStyle/>
          <a:p>
            <a:endParaRPr lang="en-US"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solidFill>
                  <a:schemeClr val="bg1"/>
                </a:solidFill>
                <a:latin typeface="Calibri" panose="020F0502020204030204" pitchFamily="34" charset="0"/>
                <a:cs typeface="Times New Roman" panose="02020603050405020304" pitchFamily="18" charset="0"/>
              </a:rPr>
              <a:t>Why can’t the Federal Reserve just use expansionary monetary policy to reduce interest rates or prevent interest rates from rising?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solidFill>
                  <a:schemeClr val="bg1"/>
                </a:solidFill>
                <a:latin typeface="Calibri" panose="020F0502020204030204" pitchFamily="34" charset="0"/>
                <a:cs typeface="Times New Roman" panose="02020603050405020304" pitchFamily="18" charset="0"/>
                <a:sym typeface="Calibri"/>
              </a:rPr>
              <a:t>If the economy is near potential GDP:</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dirty="0">
              <a:solidFill>
                <a:schemeClr val="bg1"/>
              </a:solidFill>
              <a:latin typeface="Calibri" panose="020F0502020204030204" pitchFamily="34" charset="0"/>
              <a:cs typeface="Times New Roman" panose="02020603050405020304" pitchFamily="18" charset="0"/>
              <a:sym typeface="Calibri"/>
            </a:endParaRPr>
          </a:p>
          <a:p>
            <a:pPr marL="342900" indent="-342900">
              <a:buClr>
                <a:schemeClr val="bg1"/>
              </a:buClr>
              <a:buFont typeface="+mj-lt"/>
              <a:buAutoNum type="arabicPeriod"/>
            </a:pPr>
            <a:r>
              <a:rPr lang="en-US" sz="1200" dirty="0">
                <a:solidFill>
                  <a:schemeClr val="bg1"/>
                </a:solidFill>
                <a:latin typeface="Calibri" panose="020F0502020204030204" pitchFamily="34" charset="0"/>
                <a:cs typeface="Calibri" panose="020F0502020204030204" pitchFamily="34" charset="0"/>
              </a:rPr>
              <a:t>The Fed is faced with a government running large budget deficits.</a:t>
            </a:r>
          </a:p>
          <a:p>
            <a:pPr marL="342900" indent="-342900">
              <a:buClr>
                <a:schemeClr val="bg1"/>
              </a:buClr>
              <a:buFont typeface="+mj-lt"/>
              <a:buAutoNum type="arabicPeriod"/>
            </a:pPr>
            <a:r>
              <a:rPr lang="en-US" sz="1200" dirty="0">
                <a:solidFill>
                  <a:schemeClr val="bg1"/>
                </a:solidFill>
                <a:latin typeface="Calibri" panose="020F0502020204030204" pitchFamily="34" charset="0"/>
                <a:cs typeface="Calibri" panose="020F0502020204030204" pitchFamily="34" charset="0"/>
              </a:rPr>
              <a:t>Inflation is very likely.</a:t>
            </a:r>
          </a:p>
          <a:p>
            <a:pPr marL="342900" indent="-342900">
              <a:buClr>
                <a:schemeClr val="bg1"/>
              </a:buClr>
              <a:buFont typeface="+mj-lt"/>
              <a:buAutoNum type="arabicPeriod"/>
            </a:pPr>
            <a:r>
              <a:rPr lang="en-US" sz="1200" dirty="0">
                <a:solidFill>
                  <a:schemeClr val="bg1"/>
                </a:solidFill>
                <a:latin typeface="Calibri" panose="020F0502020204030204" pitchFamily="34" charset="0"/>
                <a:cs typeface="Calibri" panose="020F0502020204030204" pitchFamily="34" charset="0"/>
              </a:rPr>
              <a:t>The Fed then reacts with contractionary monetary policy.</a:t>
            </a:r>
          </a:p>
          <a:p>
            <a:pPr marL="342900" indent="-342900">
              <a:buClr>
                <a:schemeClr val="bg1"/>
              </a:buClr>
              <a:buFont typeface="+mj-lt"/>
              <a:buAutoNum type="arabicPeriod"/>
            </a:pPr>
            <a:r>
              <a:rPr lang="en-US" sz="1200" dirty="0">
                <a:solidFill>
                  <a:schemeClr val="bg1"/>
                </a:solidFill>
                <a:latin typeface="Calibri" panose="020F0502020204030204" pitchFamily="34" charset="0"/>
                <a:cs typeface="Calibri" panose="020F0502020204030204" pitchFamily="34" charset="0"/>
              </a:rPr>
              <a:t>The higher interest rates crowd out a greater deal of private investment</a:t>
            </a:r>
          </a:p>
          <a:p>
            <a:pPr marL="342900" indent="-342900">
              <a:buClr>
                <a:schemeClr val="bg1"/>
              </a:buClr>
              <a:buFont typeface="+mj-lt"/>
              <a:buAutoNum type="arabicPeriod"/>
            </a:pPr>
            <a:endParaRPr lang="en-US" sz="1200" dirty="0">
              <a:solidFill>
                <a:schemeClr val="bg1"/>
              </a:solidFill>
              <a:latin typeface="Calibri" panose="020F0502020204030204" pitchFamily="34" charset="0"/>
              <a:cs typeface="Calibri" panose="020F0502020204030204" pitchFamily="34" charset="0"/>
            </a:endParaRPr>
          </a:p>
          <a:p>
            <a:pPr marL="0" indent="0">
              <a:buClr>
                <a:schemeClr val="bg1"/>
              </a:buClr>
              <a:buFont typeface="+mj-lt"/>
              <a:buNone/>
            </a:pPr>
            <a:r>
              <a:rPr lang="en-US" sz="1200" dirty="0">
                <a:solidFill>
                  <a:schemeClr val="bg1"/>
                </a:solidFill>
                <a:latin typeface="Calibri" panose="020F0502020204030204" pitchFamily="34" charset="0"/>
                <a:cs typeface="Calibri" panose="020F0502020204030204" pitchFamily="34" charset="0"/>
              </a:rPr>
              <a:t>If the economy is below potential GDP:</a:t>
            </a:r>
          </a:p>
          <a:p>
            <a:pPr marL="342900" indent="-342900">
              <a:buClr>
                <a:schemeClr val="bg1"/>
              </a:buClr>
              <a:buFont typeface="+mj-lt"/>
              <a:buAutoNum type="arabicPeriod"/>
            </a:pPr>
            <a:r>
              <a:rPr lang="en-US" sz="1200" dirty="0">
                <a:solidFill>
                  <a:schemeClr val="bg1"/>
                </a:solidFill>
                <a:latin typeface="Calibri" panose="020F0502020204030204" pitchFamily="34" charset="0"/>
                <a:cs typeface="Calibri" panose="020F0502020204030204" pitchFamily="34" charset="0"/>
              </a:rPr>
              <a:t>The Fed is faced with a government running large budget deficits.</a:t>
            </a:r>
          </a:p>
          <a:p>
            <a:pPr marL="342900" indent="-342900">
              <a:buClr>
                <a:schemeClr val="bg1"/>
              </a:buClr>
              <a:buFont typeface="+mj-lt"/>
              <a:buAutoNum type="arabicPeriod"/>
            </a:pPr>
            <a:r>
              <a:rPr lang="en-US" sz="1200" dirty="0">
                <a:solidFill>
                  <a:schemeClr val="bg1"/>
                </a:solidFill>
                <a:latin typeface="Calibri" panose="020F0502020204030204" pitchFamily="34" charset="0"/>
                <a:cs typeface="Calibri" panose="020F0502020204030204" pitchFamily="34" charset="0"/>
              </a:rPr>
              <a:t>Inflation is not likely.</a:t>
            </a:r>
          </a:p>
          <a:p>
            <a:pPr marL="342900" indent="-342900">
              <a:buClr>
                <a:schemeClr val="bg1"/>
              </a:buClr>
              <a:buFont typeface="+mj-lt"/>
              <a:buAutoNum type="arabicPeriod"/>
            </a:pPr>
            <a:r>
              <a:rPr lang="en-US" sz="1200" dirty="0">
                <a:solidFill>
                  <a:schemeClr val="bg1"/>
                </a:solidFill>
                <a:latin typeface="Calibri" panose="020F0502020204030204" pitchFamily="34" charset="0"/>
                <a:cs typeface="Calibri" panose="020F0502020204030204" pitchFamily="34" charset="0"/>
              </a:rPr>
              <a:t>The Fed then reacts with expansionary monetary policy.</a:t>
            </a:r>
          </a:p>
          <a:p>
            <a:pPr marL="342900" indent="-342900">
              <a:buClr>
                <a:schemeClr val="bg1"/>
              </a:buClr>
              <a:buFont typeface="+mj-lt"/>
              <a:buAutoNum type="arabicPeriod"/>
            </a:pPr>
            <a:r>
              <a:rPr lang="en-US" sz="1200" dirty="0">
                <a:solidFill>
                  <a:schemeClr val="bg1"/>
                </a:solidFill>
                <a:latin typeface="Calibri" panose="020F0502020204030204" pitchFamily="34" charset="0"/>
                <a:cs typeface="Calibri" panose="020F0502020204030204" pitchFamily="34" charset="0"/>
              </a:rPr>
              <a:t>The interest rates cancel out, resulting in little crowding out of private investment.</a:t>
            </a:r>
            <a:endParaRPr lang="en-US" sz="1200" dirty="0">
              <a:latin typeface="Calibri" panose="020F0502020204030204" pitchFamily="34" charset="0"/>
              <a:cs typeface="Calibri" panose="020F0502020204030204" pitchFamily="34" charset="0"/>
            </a:endParaRPr>
          </a:p>
          <a:p>
            <a:pPr marL="0" indent="0">
              <a:buClr>
                <a:schemeClr val="bg1"/>
              </a:buClr>
              <a:buFont typeface="+mj-lt"/>
              <a:buNone/>
            </a:pPr>
            <a:endParaRPr lang="en-US" dirty="0"/>
          </a:p>
        </p:txBody>
      </p:sp>
    </p:spTree>
    <p:extLst>
      <p:ext uri="{BB962C8B-B14F-4D97-AF65-F5344CB8AC3E}">
        <p14:creationId xmlns:p14="http://schemas.microsoft.com/office/powerpoint/2010/main" val="11797848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txBody>
          <a:bodyPr/>
          <a:lstStyle/>
          <a:p>
            <a:endParaRPr lang="en-US" dirty="0"/>
          </a:p>
        </p:txBody>
      </p:sp>
      <p:sp>
        <p:nvSpPr>
          <p:cNvPr id="3" name="Notes Placeholder 2"/>
          <p:cNvSpPr>
            <a:spLocks noGrp="1"/>
          </p:cNvSpPr>
          <p:nvPr>
            <p:ph type="body" idx="1"/>
          </p:nvPr>
        </p:nvSpPr>
        <p:spPr/>
        <p:txBody>
          <a:bodyPr/>
          <a:lstStyle/>
          <a:p>
            <a:pPr marL="0" indent="0">
              <a:buClr>
                <a:schemeClr val="bg1"/>
              </a:buClr>
              <a:buFont typeface="+mj-lt"/>
              <a:buNone/>
            </a:pPr>
            <a:r>
              <a:rPr lang="en-US" dirty="0"/>
              <a:t>In 2020, the economy experienced an abrupt downturn in response to the COVID-19 pandemic. The U.S. government responded swiftly, and the bipartisan CARES Act provided over $2 trillion in aid. The Federal Reserve also responded with expansionary monetary policy. Do you think these policies led to the crowding out of private investment? Why or why not?</a:t>
            </a:r>
          </a:p>
          <a:p>
            <a:pPr marL="0" indent="0">
              <a:buClr>
                <a:schemeClr val="bg1"/>
              </a:buClr>
              <a:buFont typeface="+mj-lt"/>
              <a:buNone/>
            </a:pPr>
            <a:endParaRPr lang="en-US" dirty="0"/>
          </a:p>
        </p:txBody>
      </p:sp>
    </p:spTree>
    <p:extLst>
      <p:ext uri="{BB962C8B-B14F-4D97-AF65-F5344CB8AC3E}">
        <p14:creationId xmlns:p14="http://schemas.microsoft.com/office/powerpoint/2010/main" val="18321079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government will invest in physical capital directly. Public physical capital investment can increase an economy's output and productivity. It is hard to determine how much government investment in physical capital will benefit the economy. Governments respond to both political and economic incentives.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dirty="0"/>
          </a:p>
        </p:txBody>
      </p:sp>
    </p:spTree>
    <p:extLst>
      <p:ext uri="{BB962C8B-B14F-4D97-AF65-F5344CB8AC3E}">
        <p14:creationId xmlns:p14="http://schemas.microsoft.com/office/powerpoint/2010/main" val="9562129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Lawmakers focused on spending money in key politicians' districts may spend public money on investment in physical capital that is not economically justified. Decisions to spend on infrastructure need to make both economic and political sense. When projects are funded by higher taxes, consumers may bear the burden. If the government finances an investment with borrowed money, it may increase interest rates and cause crowding out of productive private investment.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dirty="0"/>
          </a:p>
        </p:txBody>
      </p:sp>
    </p:spTree>
    <p:extLst>
      <p:ext uri="{BB962C8B-B14F-4D97-AF65-F5344CB8AC3E}">
        <p14:creationId xmlns:p14="http://schemas.microsoft.com/office/powerpoint/2010/main" val="8675276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government plays a large role in society's investment in human capital through the education system. For low-income nations, additional investment in human capital seems likely to increase productivity and growth. In the U.S. there is a question as to how much additional government spending on education will improve the actual level of education. For the U.S., the current focus is on how to get a bigger return from existing spending on education rather than dramatic increases in education spending.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dirty="0"/>
          </a:p>
        </p:txBody>
      </p:sp>
    </p:spTree>
    <p:extLst>
      <p:ext uri="{BB962C8B-B14F-4D97-AF65-F5344CB8AC3E}">
        <p14:creationId xmlns:p14="http://schemas.microsoft.com/office/powerpoint/2010/main" val="16621758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2"/>
          <p:cNvSpPr txBox="1">
            <a:spLocks noGrp="1"/>
          </p:cNvSpPr>
          <p:nvPr>
            <p:ph type="title"/>
          </p:nvPr>
        </p:nvSpPr>
        <p:spPr>
          <a:xfrm>
            <a:off x="1524000" y="1122362"/>
            <a:ext cx="9144000" cy="2387601"/>
          </a:xfrm>
          <a:prstGeom prst="rect">
            <a:avLst/>
          </a:prstGeom>
          <a:noFill/>
          <a:ln>
            <a:noFill/>
          </a:ln>
        </p:spPr>
        <p:txBody>
          <a:bodyPr spcFirstLastPara="1" wrap="square" lIns="45700" tIns="45700" rIns="45700" bIns="45700" anchor="b" anchorCtr="0">
            <a:normAutofit/>
          </a:bodyPr>
          <a:lstStyle>
            <a:lvl1pPr lvl="0" algn="ctr">
              <a:lnSpc>
                <a:spcPct val="90000"/>
              </a:lnSpc>
              <a:spcBef>
                <a:spcPts val="0"/>
              </a:spcBef>
              <a:spcAft>
                <a:spcPts val="0"/>
              </a:spcAft>
              <a:buClr>
                <a:srgbClr val="000000"/>
              </a:buClr>
              <a:buSzPts val="6000"/>
              <a:buFont typeface="Calibri"/>
              <a:buNone/>
              <a:defRPr sz="60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1" name="Google Shape;11;p22"/>
          <p:cNvSpPr txBox="1">
            <a:spLocks noGrp="1"/>
          </p:cNvSpPr>
          <p:nvPr>
            <p:ph type="body" idx="1"/>
          </p:nvPr>
        </p:nvSpPr>
        <p:spPr>
          <a:xfrm>
            <a:off x="1524000" y="3602037"/>
            <a:ext cx="9144000" cy="1655763"/>
          </a:xfrm>
          <a:prstGeom prst="rect">
            <a:avLst/>
          </a:prstGeom>
          <a:noFill/>
          <a:ln>
            <a:noFill/>
          </a:ln>
        </p:spPr>
        <p:txBody>
          <a:bodyPr spcFirstLastPara="1" wrap="square" lIns="45700" tIns="45700" rIns="45700" bIns="45700" anchor="t" anchorCtr="0">
            <a:normAutofit/>
          </a:bodyPr>
          <a:lstStyle>
            <a:lvl1pPr marL="457200" lvl="0" indent="-228600" algn="ctr">
              <a:lnSpc>
                <a:spcPct val="90000"/>
              </a:lnSpc>
              <a:spcBef>
                <a:spcPts val="1000"/>
              </a:spcBef>
              <a:spcAft>
                <a:spcPts val="0"/>
              </a:spcAft>
              <a:buClr>
                <a:srgbClr val="000000"/>
              </a:buClr>
              <a:buSzPts val="2400"/>
              <a:buFont typeface="Calibri"/>
              <a:buNone/>
              <a:defRPr sz="2400"/>
            </a:lvl1pPr>
            <a:lvl2pPr marL="914400" lvl="1" indent="-228600" algn="ctr">
              <a:lnSpc>
                <a:spcPct val="90000"/>
              </a:lnSpc>
              <a:spcBef>
                <a:spcPts val="1000"/>
              </a:spcBef>
              <a:spcAft>
                <a:spcPts val="0"/>
              </a:spcAft>
              <a:buClr>
                <a:srgbClr val="000000"/>
              </a:buClr>
              <a:buSzPts val="2400"/>
              <a:buFont typeface="Calibri"/>
              <a:buNone/>
              <a:defRPr sz="2400"/>
            </a:lvl2pPr>
            <a:lvl3pPr marL="1371600" lvl="2" indent="-228600" algn="ctr">
              <a:lnSpc>
                <a:spcPct val="90000"/>
              </a:lnSpc>
              <a:spcBef>
                <a:spcPts val="1000"/>
              </a:spcBef>
              <a:spcAft>
                <a:spcPts val="0"/>
              </a:spcAft>
              <a:buClr>
                <a:srgbClr val="000000"/>
              </a:buClr>
              <a:buSzPts val="2400"/>
              <a:buFont typeface="Calibri"/>
              <a:buNone/>
              <a:defRPr sz="2400"/>
            </a:lvl3pPr>
            <a:lvl4pPr marL="1828800" lvl="3" indent="-228600" algn="ctr">
              <a:lnSpc>
                <a:spcPct val="90000"/>
              </a:lnSpc>
              <a:spcBef>
                <a:spcPts val="1000"/>
              </a:spcBef>
              <a:spcAft>
                <a:spcPts val="0"/>
              </a:spcAft>
              <a:buClr>
                <a:srgbClr val="000000"/>
              </a:buClr>
              <a:buSzPts val="2400"/>
              <a:buFont typeface="Calibri"/>
              <a:buNone/>
              <a:defRPr sz="2400"/>
            </a:lvl4pPr>
            <a:lvl5pPr marL="2286000" lvl="4" indent="-228600" algn="ctr">
              <a:lnSpc>
                <a:spcPct val="90000"/>
              </a:lnSpc>
              <a:spcBef>
                <a:spcPts val="1000"/>
              </a:spcBef>
              <a:spcAft>
                <a:spcPts val="0"/>
              </a:spcAft>
              <a:buClr>
                <a:srgbClr val="000000"/>
              </a:buClr>
              <a:buSzPts val="2400"/>
              <a:buFont typeface="Calibri"/>
              <a:buNone/>
              <a:defRPr sz="24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12" name="Google Shape;12;p22"/>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tx">
  <p:cSld name="TITLE_AND_BODY">
    <p:spTree>
      <p:nvGrpSpPr>
        <p:cNvPr id="1" name="Shape 13"/>
        <p:cNvGrpSpPr/>
        <p:nvPr/>
      </p:nvGrpSpPr>
      <p:grpSpPr>
        <a:xfrm>
          <a:off x="0" y="0"/>
          <a:ext cx="0" cy="0"/>
          <a:chOff x="0" y="0"/>
          <a:chExt cx="0" cy="0"/>
        </a:xfrm>
      </p:grpSpPr>
      <p:sp>
        <p:nvSpPr>
          <p:cNvPr id="14" name="Google Shape;14;p23"/>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5" name="Google Shape;15;p23"/>
          <p:cNvSpPr txBox="1">
            <a:spLocks noGrp="1"/>
          </p:cNvSpPr>
          <p:nvPr>
            <p:ph type="body" idx="1"/>
          </p:nvPr>
        </p:nvSpPr>
        <p:spPr>
          <a:xfrm>
            <a:off x="838200" y="1825625"/>
            <a:ext cx="10515600" cy="435133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16" name="Google Shape;16;p23"/>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17"/>
        <p:cNvGrpSpPr/>
        <p:nvPr/>
      </p:nvGrpSpPr>
      <p:grpSpPr>
        <a:xfrm>
          <a:off x="0" y="0"/>
          <a:ext cx="0" cy="0"/>
          <a:chOff x="0" y="0"/>
          <a:chExt cx="0" cy="0"/>
        </a:xfrm>
      </p:grpSpPr>
      <p:sp>
        <p:nvSpPr>
          <p:cNvPr id="18" name="Google Shape;18;p24"/>
          <p:cNvSpPr txBox="1">
            <a:spLocks noGrp="1"/>
          </p:cNvSpPr>
          <p:nvPr>
            <p:ph type="title"/>
          </p:nvPr>
        </p:nvSpPr>
        <p:spPr>
          <a:xfrm>
            <a:off x="831850" y="1709738"/>
            <a:ext cx="10515600" cy="2852737"/>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6000"/>
              <a:buFont typeface="Calibri"/>
              <a:buNone/>
              <a:defRPr sz="60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9" name="Google Shape;19;p24"/>
          <p:cNvSpPr txBox="1">
            <a:spLocks noGrp="1"/>
          </p:cNvSpPr>
          <p:nvPr>
            <p:ph type="body" idx="1"/>
          </p:nvPr>
        </p:nvSpPr>
        <p:spPr>
          <a:xfrm>
            <a:off x="831850" y="4589462"/>
            <a:ext cx="10515600" cy="1500188"/>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888888"/>
              </a:buClr>
              <a:buSzPts val="2400"/>
              <a:buFont typeface="Calibri"/>
              <a:buNone/>
              <a:defRPr sz="2400">
                <a:solidFill>
                  <a:srgbClr val="888888"/>
                </a:solidFill>
              </a:defRPr>
            </a:lvl1pPr>
            <a:lvl2pPr marL="914400" lvl="1" indent="-228600" algn="l">
              <a:lnSpc>
                <a:spcPct val="90000"/>
              </a:lnSpc>
              <a:spcBef>
                <a:spcPts val="1000"/>
              </a:spcBef>
              <a:spcAft>
                <a:spcPts val="0"/>
              </a:spcAft>
              <a:buClr>
                <a:srgbClr val="888888"/>
              </a:buClr>
              <a:buSzPts val="2400"/>
              <a:buFont typeface="Calibri"/>
              <a:buNone/>
              <a:defRPr sz="2400">
                <a:solidFill>
                  <a:srgbClr val="888888"/>
                </a:solidFill>
              </a:defRPr>
            </a:lvl2pPr>
            <a:lvl3pPr marL="1371600" lvl="2" indent="-228600" algn="l">
              <a:lnSpc>
                <a:spcPct val="90000"/>
              </a:lnSpc>
              <a:spcBef>
                <a:spcPts val="1000"/>
              </a:spcBef>
              <a:spcAft>
                <a:spcPts val="0"/>
              </a:spcAft>
              <a:buClr>
                <a:srgbClr val="888888"/>
              </a:buClr>
              <a:buSzPts val="2400"/>
              <a:buFont typeface="Calibri"/>
              <a:buNone/>
              <a:defRPr sz="2400">
                <a:solidFill>
                  <a:srgbClr val="888888"/>
                </a:solidFill>
              </a:defRPr>
            </a:lvl3pPr>
            <a:lvl4pPr marL="1828800" lvl="3" indent="-228600" algn="l">
              <a:lnSpc>
                <a:spcPct val="90000"/>
              </a:lnSpc>
              <a:spcBef>
                <a:spcPts val="1000"/>
              </a:spcBef>
              <a:spcAft>
                <a:spcPts val="0"/>
              </a:spcAft>
              <a:buClr>
                <a:srgbClr val="888888"/>
              </a:buClr>
              <a:buSzPts val="2400"/>
              <a:buFont typeface="Calibri"/>
              <a:buNone/>
              <a:defRPr sz="2400">
                <a:solidFill>
                  <a:srgbClr val="888888"/>
                </a:solidFill>
              </a:defRPr>
            </a:lvl4pPr>
            <a:lvl5pPr marL="2286000" lvl="4" indent="-228600" algn="l">
              <a:lnSpc>
                <a:spcPct val="90000"/>
              </a:lnSpc>
              <a:spcBef>
                <a:spcPts val="1000"/>
              </a:spcBef>
              <a:spcAft>
                <a:spcPts val="0"/>
              </a:spcAft>
              <a:buClr>
                <a:srgbClr val="888888"/>
              </a:buClr>
              <a:buSzPts val="2400"/>
              <a:buFont typeface="Calibri"/>
              <a:buNone/>
              <a:defRPr sz="2400">
                <a:solidFill>
                  <a:srgbClr val="888888"/>
                </a:solidFill>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0" name="Google Shape;20;p24"/>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21"/>
        <p:cNvGrpSpPr/>
        <p:nvPr/>
      </p:nvGrpSpPr>
      <p:grpSpPr>
        <a:xfrm>
          <a:off x="0" y="0"/>
          <a:ext cx="0" cy="0"/>
          <a:chOff x="0" y="0"/>
          <a:chExt cx="0" cy="0"/>
        </a:xfrm>
      </p:grpSpPr>
      <p:sp>
        <p:nvSpPr>
          <p:cNvPr id="22" name="Google Shape;22;p25"/>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23" name="Google Shape;23;p25"/>
          <p:cNvSpPr txBox="1">
            <a:spLocks noGrp="1"/>
          </p:cNvSpPr>
          <p:nvPr>
            <p:ph type="body" idx="1"/>
          </p:nvPr>
        </p:nvSpPr>
        <p:spPr>
          <a:xfrm>
            <a:off x="838200" y="1825625"/>
            <a:ext cx="5181600" cy="435133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4" name="Google Shape;24;p25"/>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25"/>
        <p:cNvGrpSpPr/>
        <p:nvPr/>
      </p:nvGrpSpPr>
      <p:grpSpPr>
        <a:xfrm>
          <a:off x="0" y="0"/>
          <a:ext cx="0" cy="0"/>
          <a:chOff x="0" y="0"/>
          <a:chExt cx="0" cy="0"/>
        </a:xfrm>
      </p:grpSpPr>
      <p:sp>
        <p:nvSpPr>
          <p:cNvPr id="26" name="Google Shape;26;p26"/>
          <p:cNvSpPr txBox="1">
            <a:spLocks noGrp="1"/>
          </p:cNvSpPr>
          <p:nvPr>
            <p:ph type="title"/>
          </p:nvPr>
        </p:nvSpPr>
        <p:spPr>
          <a:xfrm>
            <a:off x="839787" y="365125"/>
            <a:ext cx="10515601"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27" name="Google Shape;27;p26"/>
          <p:cNvSpPr txBox="1">
            <a:spLocks noGrp="1"/>
          </p:cNvSpPr>
          <p:nvPr>
            <p:ph type="body" idx="1"/>
          </p:nvPr>
        </p:nvSpPr>
        <p:spPr>
          <a:xfrm>
            <a:off x="839787" y="1681163"/>
            <a:ext cx="5157789" cy="823913"/>
          </a:xfrm>
          <a:prstGeom prst="rect">
            <a:avLst/>
          </a:prstGeom>
          <a:noFill/>
          <a:ln>
            <a:noFill/>
          </a:ln>
        </p:spPr>
        <p:txBody>
          <a:bodyPr spcFirstLastPara="1" wrap="square" lIns="45700" tIns="45700" rIns="45700" bIns="45700" anchor="b" anchorCtr="0">
            <a:normAutofit/>
          </a:bodyPr>
          <a:lstStyle>
            <a:lvl1pPr marL="457200" lvl="0" indent="-228600" algn="l">
              <a:lnSpc>
                <a:spcPct val="90000"/>
              </a:lnSpc>
              <a:spcBef>
                <a:spcPts val="1000"/>
              </a:spcBef>
              <a:spcAft>
                <a:spcPts val="0"/>
              </a:spcAft>
              <a:buClr>
                <a:srgbClr val="000000"/>
              </a:buClr>
              <a:buSzPts val="2400"/>
              <a:buFont typeface="Calibri"/>
              <a:buNone/>
              <a:defRPr sz="2400" b="1"/>
            </a:lvl1pPr>
            <a:lvl2pPr marL="914400" lvl="1" indent="-228600" algn="l">
              <a:lnSpc>
                <a:spcPct val="90000"/>
              </a:lnSpc>
              <a:spcBef>
                <a:spcPts val="1000"/>
              </a:spcBef>
              <a:spcAft>
                <a:spcPts val="0"/>
              </a:spcAft>
              <a:buClr>
                <a:srgbClr val="000000"/>
              </a:buClr>
              <a:buSzPts val="2400"/>
              <a:buFont typeface="Calibri"/>
              <a:buNone/>
              <a:defRPr sz="2400" b="1"/>
            </a:lvl2pPr>
            <a:lvl3pPr marL="1371600" lvl="2" indent="-228600" algn="l">
              <a:lnSpc>
                <a:spcPct val="90000"/>
              </a:lnSpc>
              <a:spcBef>
                <a:spcPts val="1000"/>
              </a:spcBef>
              <a:spcAft>
                <a:spcPts val="0"/>
              </a:spcAft>
              <a:buClr>
                <a:srgbClr val="000000"/>
              </a:buClr>
              <a:buSzPts val="2400"/>
              <a:buFont typeface="Calibri"/>
              <a:buNone/>
              <a:defRPr sz="2400" b="1"/>
            </a:lvl3pPr>
            <a:lvl4pPr marL="1828800" lvl="3" indent="-228600" algn="l">
              <a:lnSpc>
                <a:spcPct val="90000"/>
              </a:lnSpc>
              <a:spcBef>
                <a:spcPts val="1000"/>
              </a:spcBef>
              <a:spcAft>
                <a:spcPts val="0"/>
              </a:spcAft>
              <a:buClr>
                <a:srgbClr val="000000"/>
              </a:buClr>
              <a:buSzPts val="2400"/>
              <a:buFont typeface="Calibri"/>
              <a:buNone/>
              <a:defRPr sz="2400" b="1"/>
            </a:lvl4pPr>
            <a:lvl5pPr marL="2286000" lvl="4" indent="-228600" algn="l">
              <a:lnSpc>
                <a:spcPct val="90000"/>
              </a:lnSpc>
              <a:spcBef>
                <a:spcPts val="1000"/>
              </a:spcBef>
              <a:spcAft>
                <a:spcPts val="0"/>
              </a:spcAft>
              <a:buClr>
                <a:srgbClr val="000000"/>
              </a:buClr>
              <a:buSzPts val="2400"/>
              <a:buFont typeface="Calibri"/>
              <a:buNone/>
              <a:defRPr sz="2400" b="1"/>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8" name="Google Shape;28;p26"/>
          <p:cNvSpPr txBox="1">
            <a:spLocks noGrp="1"/>
          </p:cNvSpPr>
          <p:nvPr>
            <p:ph type="body" idx="2"/>
          </p:nvPr>
        </p:nvSpPr>
        <p:spPr>
          <a:xfrm>
            <a:off x="6172200" y="1681163"/>
            <a:ext cx="5183188" cy="823913"/>
          </a:xfrm>
          <a:prstGeom prst="rect">
            <a:avLst/>
          </a:prstGeom>
          <a:noFill/>
          <a:ln>
            <a:noFill/>
          </a:ln>
        </p:spPr>
        <p:txBody>
          <a:bodyPr spcFirstLastPara="1" wrap="square" lIns="45700" tIns="45700" rIns="45700" bIns="45700" anchor="b"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9" name="Google Shape;29;p26"/>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30"/>
        <p:cNvGrpSpPr/>
        <p:nvPr/>
      </p:nvGrpSpPr>
      <p:grpSpPr>
        <a:xfrm>
          <a:off x="0" y="0"/>
          <a:ext cx="0" cy="0"/>
          <a:chOff x="0" y="0"/>
          <a:chExt cx="0" cy="0"/>
        </a:xfrm>
      </p:grpSpPr>
      <p:sp>
        <p:nvSpPr>
          <p:cNvPr id="31" name="Google Shape;31;p27"/>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32" name="Google Shape;32;p27"/>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33"/>
        <p:cNvGrpSpPr/>
        <p:nvPr/>
      </p:nvGrpSpPr>
      <p:grpSpPr>
        <a:xfrm>
          <a:off x="0" y="0"/>
          <a:ext cx="0" cy="0"/>
          <a:chOff x="0" y="0"/>
          <a:chExt cx="0" cy="0"/>
        </a:xfrm>
      </p:grpSpPr>
      <p:sp>
        <p:nvSpPr>
          <p:cNvPr id="34" name="Google Shape;34;p28"/>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35"/>
        <p:cNvGrpSpPr/>
        <p:nvPr/>
      </p:nvGrpSpPr>
      <p:grpSpPr>
        <a:xfrm>
          <a:off x="0" y="0"/>
          <a:ext cx="0" cy="0"/>
          <a:chOff x="0" y="0"/>
          <a:chExt cx="0" cy="0"/>
        </a:xfrm>
      </p:grpSpPr>
      <p:sp>
        <p:nvSpPr>
          <p:cNvPr id="36" name="Google Shape;36;p29"/>
          <p:cNvSpPr txBox="1">
            <a:spLocks noGrp="1"/>
          </p:cNvSpPr>
          <p:nvPr>
            <p:ph type="title"/>
          </p:nvPr>
        </p:nvSpPr>
        <p:spPr>
          <a:xfrm>
            <a:off x="839787" y="457200"/>
            <a:ext cx="3932239" cy="1600200"/>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3200"/>
              <a:buFont typeface="Calibri"/>
              <a:buNone/>
              <a:defRPr sz="32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37" name="Google Shape;37;p29"/>
          <p:cNvSpPr txBox="1">
            <a:spLocks noGrp="1"/>
          </p:cNvSpPr>
          <p:nvPr>
            <p:ph type="body" idx="1"/>
          </p:nvPr>
        </p:nvSpPr>
        <p:spPr>
          <a:xfrm>
            <a:off x="5183187" y="987425"/>
            <a:ext cx="6172201" cy="4873625"/>
          </a:xfrm>
          <a:prstGeom prst="rect">
            <a:avLst/>
          </a:prstGeom>
          <a:noFill/>
          <a:ln>
            <a:noFill/>
          </a:ln>
        </p:spPr>
        <p:txBody>
          <a:bodyPr spcFirstLastPara="1" wrap="square" lIns="45700" tIns="45700" rIns="45700" bIns="45700" anchor="t" anchorCtr="0">
            <a:normAutofit/>
          </a:bodyPr>
          <a:lstStyle>
            <a:lvl1pPr marL="457200" lvl="0" indent="-431800" algn="l">
              <a:lnSpc>
                <a:spcPct val="90000"/>
              </a:lnSpc>
              <a:spcBef>
                <a:spcPts val="1000"/>
              </a:spcBef>
              <a:spcAft>
                <a:spcPts val="0"/>
              </a:spcAft>
              <a:buClr>
                <a:srgbClr val="000000"/>
              </a:buClr>
              <a:buSzPts val="3200"/>
              <a:buChar char="•"/>
              <a:defRPr sz="3200"/>
            </a:lvl1pPr>
            <a:lvl2pPr marL="914400" lvl="1" indent="-431800" algn="l">
              <a:lnSpc>
                <a:spcPct val="90000"/>
              </a:lnSpc>
              <a:spcBef>
                <a:spcPts val="1000"/>
              </a:spcBef>
              <a:spcAft>
                <a:spcPts val="0"/>
              </a:spcAft>
              <a:buClr>
                <a:srgbClr val="000000"/>
              </a:buClr>
              <a:buSzPts val="3200"/>
              <a:buChar char="•"/>
              <a:defRPr sz="3200"/>
            </a:lvl2pPr>
            <a:lvl3pPr marL="1371600" lvl="2" indent="-431800" algn="l">
              <a:lnSpc>
                <a:spcPct val="90000"/>
              </a:lnSpc>
              <a:spcBef>
                <a:spcPts val="1000"/>
              </a:spcBef>
              <a:spcAft>
                <a:spcPts val="0"/>
              </a:spcAft>
              <a:buClr>
                <a:srgbClr val="000000"/>
              </a:buClr>
              <a:buSzPts val="3200"/>
              <a:buChar char="•"/>
              <a:defRPr sz="3200"/>
            </a:lvl3pPr>
            <a:lvl4pPr marL="1828800" lvl="3" indent="-431800" algn="l">
              <a:lnSpc>
                <a:spcPct val="90000"/>
              </a:lnSpc>
              <a:spcBef>
                <a:spcPts val="1000"/>
              </a:spcBef>
              <a:spcAft>
                <a:spcPts val="0"/>
              </a:spcAft>
              <a:buClr>
                <a:srgbClr val="000000"/>
              </a:buClr>
              <a:buSzPts val="3200"/>
              <a:buChar char="•"/>
              <a:defRPr sz="3200"/>
            </a:lvl4pPr>
            <a:lvl5pPr marL="2286000" lvl="4" indent="-431800" algn="l">
              <a:lnSpc>
                <a:spcPct val="90000"/>
              </a:lnSpc>
              <a:spcBef>
                <a:spcPts val="1000"/>
              </a:spcBef>
              <a:spcAft>
                <a:spcPts val="0"/>
              </a:spcAft>
              <a:buClr>
                <a:srgbClr val="000000"/>
              </a:buClr>
              <a:buSzPts val="3200"/>
              <a:buChar char="•"/>
              <a:defRPr sz="32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38" name="Google Shape;38;p29"/>
          <p:cNvSpPr txBox="1">
            <a:spLocks noGrp="1"/>
          </p:cNvSpPr>
          <p:nvPr>
            <p:ph type="body" idx="2"/>
          </p:nvPr>
        </p:nvSpPr>
        <p:spPr>
          <a:xfrm>
            <a:off x="839787" y="2057400"/>
            <a:ext cx="3932239" cy="381158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39" name="Google Shape;39;p29"/>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p:cSld name="Picture with Caption">
    <p:spTree>
      <p:nvGrpSpPr>
        <p:cNvPr id="1" name="Shape 40"/>
        <p:cNvGrpSpPr/>
        <p:nvPr/>
      </p:nvGrpSpPr>
      <p:grpSpPr>
        <a:xfrm>
          <a:off x="0" y="0"/>
          <a:ext cx="0" cy="0"/>
          <a:chOff x="0" y="0"/>
          <a:chExt cx="0" cy="0"/>
        </a:xfrm>
      </p:grpSpPr>
      <p:sp>
        <p:nvSpPr>
          <p:cNvPr id="41" name="Google Shape;41;p30"/>
          <p:cNvSpPr txBox="1">
            <a:spLocks noGrp="1"/>
          </p:cNvSpPr>
          <p:nvPr>
            <p:ph type="title"/>
          </p:nvPr>
        </p:nvSpPr>
        <p:spPr>
          <a:xfrm>
            <a:off x="839787" y="457200"/>
            <a:ext cx="3932239" cy="1600200"/>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3200"/>
              <a:buFont typeface="Calibri"/>
              <a:buNone/>
              <a:defRPr sz="32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42" name="Google Shape;42;p30"/>
          <p:cNvSpPr>
            <a:spLocks noGrp="1"/>
          </p:cNvSpPr>
          <p:nvPr>
            <p:ph type="pic" idx="2"/>
          </p:nvPr>
        </p:nvSpPr>
        <p:spPr>
          <a:xfrm>
            <a:off x="5183187" y="987425"/>
            <a:ext cx="6172201" cy="4873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1pPr>
            <a:lvl2pPr marR="0" lvl="1"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2pPr>
            <a:lvl3pPr marR="0" lvl="2"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3pPr>
            <a:lvl4pPr marR="0" lvl="3"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4pPr>
            <a:lvl5pPr marR="0" lvl="4"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5pPr>
            <a:lvl6pPr marR="0" lvl="5"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6pPr>
            <a:lvl7pPr marR="0" lvl="6"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7pPr>
            <a:lvl8pPr marR="0" lvl="7"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8pPr>
            <a:lvl9pPr marR="0" lvl="8"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9pPr>
          </a:lstStyle>
          <a:p>
            <a:endParaRPr dirty="0"/>
          </a:p>
        </p:txBody>
      </p:sp>
      <p:sp>
        <p:nvSpPr>
          <p:cNvPr id="43" name="Google Shape;43;p30"/>
          <p:cNvSpPr txBox="1">
            <a:spLocks noGrp="1"/>
          </p:cNvSpPr>
          <p:nvPr>
            <p:ph type="body" idx="1"/>
          </p:nvPr>
        </p:nvSpPr>
        <p:spPr>
          <a:xfrm>
            <a:off x="839787" y="2057400"/>
            <a:ext cx="3932239" cy="3811588"/>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000000"/>
              </a:buClr>
              <a:buSzPts val="1600"/>
              <a:buFont typeface="Calibri"/>
              <a:buNone/>
              <a:defRPr sz="1600"/>
            </a:lvl1pPr>
            <a:lvl2pPr marL="914400" lvl="1" indent="-228600" algn="l">
              <a:lnSpc>
                <a:spcPct val="90000"/>
              </a:lnSpc>
              <a:spcBef>
                <a:spcPts val="1000"/>
              </a:spcBef>
              <a:spcAft>
                <a:spcPts val="0"/>
              </a:spcAft>
              <a:buClr>
                <a:srgbClr val="000000"/>
              </a:buClr>
              <a:buSzPts val="1600"/>
              <a:buFont typeface="Calibri"/>
              <a:buNone/>
              <a:defRPr sz="1600"/>
            </a:lvl2pPr>
            <a:lvl3pPr marL="1371600" lvl="2" indent="-228600" algn="l">
              <a:lnSpc>
                <a:spcPct val="90000"/>
              </a:lnSpc>
              <a:spcBef>
                <a:spcPts val="1000"/>
              </a:spcBef>
              <a:spcAft>
                <a:spcPts val="0"/>
              </a:spcAft>
              <a:buClr>
                <a:srgbClr val="000000"/>
              </a:buClr>
              <a:buSzPts val="1600"/>
              <a:buFont typeface="Calibri"/>
              <a:buNone/>
              <a:defRPr sz="1600"/>
            </a:lvl3pPr>
            <a:lvl4pPr marL="1828800" lvl="3" indent="-228600" algn="l">
              <a:lnSpc>
                <a:spcPct val="90000"/>
              </a:lnSpc>
              <a:spcBef>
                <a:spcPts val="1000"/>
              </a:spcBef>
              <a:spcAft>
                <a:spcPts val="0"/>
              </a:spcAft>
              <a:buClr>
                <a:srgbClr val="000000"/>
              </a:buClr>
              <a:buSzPts val="1600"/>
              <a:buFont typeface="Calibri"/>
              <a:buNone/>
              <a:defRPr sz="1600"/>
            </a:lvl4pPr>
            <a:lvl5pPr marL="2286000" lvl="4" indent="-228600" algn="l">
              <a:lnSpc>
                <a:spcPct val="90000"/>
              </a:lnSpc>
              <a:spcBef>
                <a:spcPts val="1000"/>
              </a:spcBef>
              <a:spcAft>
                <a:spcPts val="0"/>
              </a:spcAft>
              <a:buClr>
                <a:srgbClr val="000000"/>
              </a:buClr>
              <a:buSzPts val="1600"/>
              <a:buFont typeface="Calibri"/>
              <a:buNone/>
              <a:defRPr sz="16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44" name="Google Shape;44;p30"/>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sp>
        <p:nvSpPr>
          <p:cNvPr id="6" name="Google Shape;6;p21"/>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endParaRPr/>
          </a:p>
        </p:txBody>
      </p:sp>
      <p:sp>
        <p:nvSpPr>
          <p:cNvPr id="7" name="Google Shape;7;p21"/>
          <p:cNvSpPr txBox="1">
            <a:spLocks noGrp="1"/>
          </p:cNvSpPr>
          <p:nvPr>
            <p:ph type="body" idx="1"/>
          </p:nvPr>
        </p:nvSpPr>
        <p:spPr>
          <a:xfrm>
            <a:off x="838200" y="1825625"/>
            <a:ext cx="10515600" cy="4351338"/>
          </a:xfrm>
          <a:prstGeom prst="rect">
            <a:avLst/>
          </a:prstGeom>
          <a:noFill/>
          <a:ln>
            <a:noFill/>
          </a:ln>
        </p:spPr>
        <p:txBody>
          <a:bodyPr spcFirstLastPara="1" wrap="square" lIns="45700" tIns="45700" rIns="45700" bIns="45700" anchor="t" anchorCtr="0">
            <a:normAutofit/>
          </a:bodyPr>
          <a:lstStyle>
            <a:lvl1pPr marL="457200" marR="0" lvl="0"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1pPr>
            <a:lvl2pPr marL="914400" marR="0" lvl="1"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2pPr>
            <a:lvl3pPr marL="1371600" marR="0" lvl="2"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3pPr>
            <a:lvl4pPr marL="1828800" marR="0" lvl="3"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4pPr>
            <a:lvl5pPr marL="2286000" marR="0" lvl="4"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5pPr>
            <a:lvl6pPr marL="2743200" marR="0" lvl="5"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6pPr>
            <a:lvl7pPr marL="3200400" marR="0" lvl="6"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7pPr>
            <a:lvl8pPr marL="3657600" marR="0" lvl="7"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8pPr>
            <a:lvl9pPr marL="4114800" marR="0" lvl="8"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9pPr>
          </a:lstStyle>
          <a:p>
            <a:endParaRPr/>
          </a:p>
        </p:txBody>
      </p:sp>
      <p:sp>
        <p:nvSpPr>
          <p:cNvPr id="8" name="Google Shape;8;p21"/>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marR="0" lvl="0"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sz="1400" dirty="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a:extLst>
              <a:ext uri="{C183D7F6-B498-43B3-948B-1728B52AA6E4}">
                <adec:decorative xmlns:adec="http://schemas.microsoft.com/office/drawing/2017/decorative" val="1"/>
              </a:ext>
            </a:extLst>
          </p:cNvPr>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dirty="0">
              <a:solidFill>
                <a:srgbClr val="404040"/>
              </a:solidFill>
              <a:latin typeface="Calibri"/>
              <a:ea typeface="Calibri"/>
              <a:cs typeface="Calibri"/>
              <a:sym typeface="Calibri"/>
            </a:endParaRPr>
          </a:p>
        </p:txBody>
      </p:sp>
      <p:sp>
        <p:nvSpPr>
          <p:cNvPr id="50" name="Google Shape;50;p1"/>
          <p:cNvSpPr txBox="1">
            <a:spLocks noGrp="1"/>
          </p:cNvSpPr>
          <p:nvPr>
            <p:ph type="title" idx="4294967295"/>
          </p:nvPr>
        </p:nvSpPr>
        <p:spPr>
          <a:xfrm>
            <a:off x="1569718" y="2209531"/>
            <a:ext cx="9052562" cy="2862282"/>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6000"/>
              <a:buFont typeface="Century Gothic"/>
              <a:buNone/>
              <a:tabLst/>
              <a:defRPr/>
            </a:pPr>
            <a:r>
              <a:rPr kumimoji="0" lang="en-US" sz="6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Fiscal Policy, Investment, and Economic Growth</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1" name="Google Shape;51;p1">
            <a:extLst>
              <a:ext uri="{C183D7F6-B498-43B3-948B-1728B52AA6E4}">
                <adec:decorative xmlns:adec="http://schemas.microsoft.com/office/drawing/2017/decorative" val="1"/>
              </a:ext>
            </a:extLst>
          </p:cNvPr>
          <p:cNvCxnSpPr/>
          <p:nvPr/>
        </p:nvCxnSpPr>
        <p:spPr>
          <a:xfrm>
            <a:off x="3130059" y="5071812"/>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dirty="0">
                <a:solidFill>
                  <a:srgbClr val="FFFFFF"/>
                </a:solidFill>
                <a:latin typeface="Century Gothic"/>
                <a:ea typeface="Century Gothic"/>
                <a:cs typeface="Century Gothic"/>
                <a:sym typeface="Century Gothic"/>
              </a:rPr>
              <a:t>HAWKES</a:t>
            </a:r>
            <a:r>
              <a:rPr lang="en-US" sz="2800" b="0" i="0" u="none" strike="noStrike" cap="none" dirty="0">
                <a:solidFill>
                  <a:srgbClr val="FFFFFF"/>
                </a:solidFill>
                <a:latin typeface="Century Gothic"/>
                <a:ea typeface="Century Gothic"/>
                <a:cs typeface="Century Gothic"/>
                <a:sym typeface="Century Gothic"/>
              </a:rPr>
              <a:t> LEARNING</a:t>
            </a:r>
            <a:endParaRPr dirty="0"/>
          </a:p>
        </p:txBody>
      </p:sp>
      <p:cxnSp>
        <p:nvCxnSpPr>
          <p:cNvPr id="53" name="Google Shape;53;p1">
            <a:extLst>
              <a:ext uri="{C183D7F6-B498-43B3-948B-1728B52AA6E4}">
                <adec:decorative xmlns:adec="http://schemas.microsoft.com/office/drawing/2017/decorative" val="1"/>
              </a:ext>
            </a:extLst>
          </p:cNvPr>
          <p:cNvCxnSpPr/>
          <p:nvPr/>
        </p:nvCxnSpPr>
        <p:spPr>
          <a:xfrm>
            <a:off x="3130060" y="22095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How Fiscal Policy Can Improve Technology</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Research and development, or R&amp;D, is the key to creating new technology.">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67876"/>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sym typeface="Calibri"/>
                </a:rPr>
                <a:t>Research and development, or R&amp;D, is the key to creating new technology.</a:t>
              </a:r>
            </a:p>
          </p:txBody>
        </p:sp>
      </p:grpSp>
      <p:grpSp>
        <p:nvGrpSpPr>
          <p:cNvPr id="17" name="Google Shape;157;p18" descr="Fiscal policy can encourage R&amp;D through either direct spending or tax policy.">
            <a:extLst>
              <a:ext uri="{FF2B5EF4-FFF2-40B4-BE49-F238E27FC236}">
                <a16:creationId xmlns:a16="http://schemas.microsoft.com/office/drawing/2014/main" id="{9539C497-B2E0-4BDD-84E8-45AFD211ECCD}"/>
              </a:ext>
            </a:extLst>
          </p:cNvPr>
          <p:cNvGrpSpPr/>
          <p:nvPr/>
        </p:nvGrpSpPr>
        <p:grpSpPr>
          <a:xfrm>
            <a:off x="2066792" y="2613886"/>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6920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Fiscal policy can encourage R&amp;D through either direct spending or tax policy.</a:t>
              </a:r>
            </a:p>
          </p:txBody>
        </p:sp>
      </p:grpSp>
      <p:grpSp>
        <p:nvGrpSpPr>
          <p:cNvPr id="20" name="Google Shape;157;p18" descr="The government could expand federal R&amp;D grants to universities and colleges, nonprofit organizations, and the private sector.">
            <a:extLst>
              <a:ext uri="{FF2B5EF4-FFF2-40B4-BE49-F238E27FC236}">
                <a16:creationId xmlns:a16="http://schemas.microsoft.com/office/drawing/2014/main" id="{22D14B2A-682C-497B-B318-ED33E60AA45F}"/>
              </a:ext>
            </a:extLst>
          </p:cNvPr>
          <p:cNvGrpSpPr/>
          <p:nvPr/>
        </p:nvGrpSpPr>
        <p:grpSpPr>
          <a:xfrm>
            <a:off x="2066708" y="3754573"/>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6400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government could expand federal R&amp;D grants to universities and colleges, nonprofit organizations, and the private sector.</a:t>
              </a:r>
            </a:p>
          </p:txBody>
        </p:sp>
      </p:grpSp>
      <p:grpSp>
        <p:nvGrpSpPr>
          <p:cNvPr id="23" name="Google Shape;157;p18" descr="Fiscal policy could support R&amp;D through tax incentives, which allow firms to reduce their tax bill as they increase spending on R&amp;D.">
            <a:extLst>
              <a:ext uri="{FF2B5EF4-FFF2-40B4-BE49-F238E27FC236}">
                <a16:creationId xmlns:a16="http://schemas.microsoft.com/office/drawing/2014/main" id="{D2677579-C37F-49EA-A538-F856A95F51B9}"/>
              </a:ext>
            </a:extLst>
          </p:cNvPr>
          <p:cNvGrpSpPr/>
          <p:nvPr/>
        </p:nvGrpSpPr>
        <p:grpSpPr>
          <a:xfrm>
            <a:off x="2066736" y="4895260"/>
            <a:ext cx="8058357" cy="1047325"/>
            <a:chOff x="542866" y="1736761"/>
            <a:chExt cx="8058357" cy="807000"/>
          </a:xfrm>
        </p:grpSpPr>
        <p:sp>
          <p:nvSpPr>
            <p:cNvPr id="24" name="Google Shape;158;p18">
              <a:extLst>
                <a:ext uri="{FF2B5EF4-FFF2-40B4-BE49-F238E27FC236}">
                  <a16:creationId xmlns:a16="http://schemas.microsoft.com/office/drawing/2014/main" id="{5F456904-DFD3-4939-9F26-25F30CCDD6D0}"/>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642D798E-9DD1-4C70-9F8A-314E67F6392D}"/>
                </a:ext>
              </a:extLst>
            </p:cNvPr>
            <p:cNvSpPr txBox="1"/>
            <p:nvPr/>
          </p:nvSpPr>
          <p:spPr>
            <a:xfrm>
              <a:off x="542866" y="185082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Fiscal policy could support R&amp;D through tax incentives, which allow firms to reduce their tax bill as they increase spending on R&amp;D.</a:t>
              </a:r>
            </a:p>
          </p:txBody>
        </p:sp>
      </p:grpSp>
    </p:spTree>
    <p:extLst>
      <p:ext uri="{BB962C8B-B14F-4D97-AF65-F5344CB8AC3E}">
        <p14:creationId xmlns:p14="http://schemas.microsoft.com/office/powerpoint/2010/main" val="3683112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On Your Own</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Which do you think is more effective in producing economic growth, public or private investment? Explain your reasoning.&#10;">
            <a:extLst>
              <a:ext uri="{FF2B5EF4-FFF2-40B4-BE49-F238E27FC236}">
                <a16:creationId xmlns:a16="http://schemas.microsoft.com/office/drawing/2014/main" id="{8F4E44DC-A241-4411-96F1-1C705D4D565F}"/>
              </a:ext>
            </a:extLst>
          </p:cNvPr>
          <p:cNvGrpSpPr/>
          <p:nvPr/>
        </p:nvGrpSpPr>
        <p:grpSpPr>
          <a:xfrm>
            <a:off x="2066931" y="1515231"/>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85792" y="1867876"/>
              <a:ext cx="7664464"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sym typeface="Calibri"/>
                </a:rPr>
                <a:t>Which do you think is more effective in producing economic growth, public or private investment? Explain your reasoning.</a:t>
              </a:r>
            </a:p>
          </p:txBody>
        </p:sp>
      </p:grpSp>
      <p:pic>
        <p:nvPicPr>
          <p:cNvPr id="3" name="Picture 2" descr="A tablet displaying a graph of data exhibiting growth">
            <a:extLst>
              <a:ext uri="{FF2B5EF4-FFF2-40B4-BE49-F238E27FC236}">
                <a16:creationId xmlns:a16="http://schemas.microsoft.com/office/drawing/2014/main" id="{B6681D14-763E-40FF-8F6D-463B49FCEECF}"/>
              </a:ext>
            </a:extLst>
          </p:cNvPr>
          <p:cNvPicPr>
            <a:picLocks noChangeAspect="1"/>
          </p:cNvPicPr>
          <p:nvPr/>
        </p:nvPicPr>
        <p:blipFill>
          <a:blip r:embed="rId3"/>
          <a:stretch>
            <a:fillRect/>
          </a:stretch>
        </p:blipFill>
        <p:spPr>
          <a:xfrm>
            <a:off x="3478774" y="3049063"/>
            <a:ext cx="4983479" cy="3322319"/>
          </a:xfrm>
          <a:prstGeom prst="rect">
            <a:avLst/>
          </a:prstGeom>
        </p:spPr>
      </p:pic>
    </p:spTree>
    <p:extLst>
      <p:ext uri="{BB962C8B-B14F-4D97-AF65-F5344CB8AC3E}">
        <p14:creationId xmlns:p14="http://schemas.microsoft.com/office/powerpoint/2010/main" val="10303345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6E9BCE-F8DF-4D43-9451-DE1D45B86F57}"/>
              </a:ext>
              <a:ext uri="{C183D7F6-B498-43B3-948B-1728B52AA6E4}">
                <adec:decorative xmlns:adec="http://schemas.microsoft.com/office/drawing/2017/decorative" val="1"/>
              </a:ext>
            </a:extLst>
          </p:cNvPr>
          <p:cNvSpPr/>
          <p:nvPr/>
        </p:nvSpPr>
        <p:spPr>
          <a:xfrm>
            <a:off x="1881188" y="1433251"/>
            <a:ext cx="8429625" cy="4437458"/>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607520"/>
            <a:ext cx="7807500" cy="493367"/>
          </a:xfrm>
          <a:prstGeom prst="rect">
            <a:avLst/>
          </a:prstGeom>
          <a:solidFill>
            <a:srgbClr val="627981"/>
          </a:solidFill>
          <a:ln>
            <a:solidFill>
              <a:srgbClr val="627981"/>
            </a:solid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Economic growth comes from a combination of investment in physical capital, human capital, and technology.</a:t>
            </a:r>
          </a:p>
          <a:p>
            <a:pPr marL="444500" marR="0" lvl="0" indent="-342900" algn="l" rtl="0">
              <a:spcBef>
                <a:spcPts val="0"/>
              </a:spcBef>
              <a:spcAft>
                <a:spcPts val="0"/>
              </a:spcAft>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Government borrowing can crowd out private investment, but fiscal policy can increase investment in publicly owned physical capital, human capital (education), and R&amp;D.</a:t>
            </a:r>
          </a:p>
          <a:p>
            <a:pPr marL="444500" indent="-342900">
              <a:buClr>
                <a:schemeClr val="lt1"/>
              </a:buClr>
              <a:buSzPts val="20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Methods for improving society's investment in human capital include spending more money on education resources and reorganizing the education system to provide greater incentives for success. </a:t>
            </a:r>
          </a:p>
          <a:p>
            <a:pPr marL="444500" indent="-342900">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Methods for increasing R&amp;D spending include direct government spending and tax incentives.</a:t>
            </a:r>
            <a:endParaRPr lang="en-US" sz="2000" dirty="0">
              <a:solidFill>
                <a:schemeClr val="bg1"/>
              </a:solidFill>
              <a:latin typeface="Calibri" panose="020F0502020204030204" pitchFamily="34" charset="0"/>
              <a:cs typeface="Times New Roman" panose="02020603050405020304" pitchFamily="18" charset="0"/>
            </a:endParaRPr>
          </a:p>
          <a:p>
            <a:pPr marL="457200" marR="0" lvl="0" indent="-355600" algn="l" rtl="0">
              <a:spcBef>
                <a:spcPts val="0"/>
              </a:spcBef>
              <a:spcAft>
                <a:spcPts val="0"/>
              </a:spcAft>
              <a:buClr>
                <a:schemeClr val="lt1"/>
              </a:buClr>
              <a:buSzPts val="2000"/>
              <a:buFont typeface="Calibri"/>
              <a:buChar char="●"/>
            </a:pPr>
            <a:endParaRPr lang="en-US" sz="2000" dirty="0">
              <a:solidFill>
                <a:schemeClr val="bg1"/>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911629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Shape 347"/>
        <p:cNvGrpSpPr/>
        <p:nvPr/>
      </p:nvGrpSpPr>
      <p:grpSpPr>
        <a:xfrm>
          <a:off x="0" y="0"/>
          <a:ext cx="0" cy="0"/>
          <a:chOff x="0" y="0"/>
          <a:chExt cx="0" cy="0"/>
        </a:xfrm>
      </p:grpSpPr>
      <p:cxnSp>
        <p:nvCxnSpPr>
          <p:cNvPr id="348" name="Google Shape;348;p20">
            <a:extLst>
              <a:ext uri="{C183D7F6-B498-43B3-948B-1728B52AA6E4}">
                <adec:decorative xmlns:adec="http://schemas.microsoft.com/office/drawing/2017/decorative" val="1"/>
              </a:ext>
            </a:extLst>
          </p:cNvPr>
          <p:cNvCxnSpPr/>
          <p:nvPr/>
        </p:nvCxnSpPr>
        <p:spPr>
          <a:xfrm>
            <a:off x="1859169" y="2729726"/>
            <a:ext cx="8429626" cy="1"/>
          </a:xfrm>
          <a:prstGeom prst="straightConnector1">
            <a:avLst/>
          </a:prstGeom>
          <a:noFill/>
          <a:ln w="12700" cap="flat" cmpd="sng">
            <a:solidFill>
              <a:srgbClr val="FFFFFF"/>
            </a:solidFill>
            <a:prstDash val="solid"/>
            <a:miter lim="8000"/>
            <a:headEnd type="none" w="sm" len="sm"/>
            <a:tailEnd type="none" w="sm" len="sm"/>
          </a:ln>
        </p:spPr>
      </p:cxnSp>
      <p:sp>
        <p:nvSpPr>
          <p:cNvPr id="349" name="Google Shape;349;p20"/>
          <p:cNvSpPr txBox="1">
            <a:spLocks noGrp="1"/>
          </p:cNvSpPr>
          <p:nvPr>
            <p:ph type="title" idx="4294967295"/>
          </p:nvPr>
        </p:nvSpPr>
        <p:spPr>
          <a:xfrm>
            <a:off x="1569719" y="1410227"/>
            <a:ext cx="9052562" cy="1209041"/>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FFFFFF"/>
              </a:buClr>
              <a:buSzPts val="7200"/>
              <a:buFont typeface="Century Gothic"/>
              <a:buNone/>
              <a:tabLst/>
              <a:defRPr/>
            </a:pPr>
            <a:r>
              <a:rPr kumimoji="0" lang="en-US" sz="7200" b="1" i="0" u="none" strike="noStrike" kern="0" cap="none" spc="0" normalizeH="0" baseline="0" noProof="0" dirty="0">
                <a:ln>
                  <a:noFill/>
                </a:ln>
                <a:solidFill>
                  <a:srgbClr val="FFFFFF"/>
                </a:solidFill>
                <a:effectLst/>
                <a:uLnTx/>
                <a:uFillTx/>
                <a:latin typeface="Century Gothic"/>
                <a:ea typeface="Century Gothic"/>
                <a:cs typeface="Century Gothic"/>
                <a:sym typeface="Century Gothic"/>
              </a:rPr>
              <a:t>HAWKES</a:t>
            </a:r>
            <a:r>
              <a:rPr kumimoji="0" lang="en-US" sz="7200" b="0" i="0" u="none" strike="noStrike" kern="0" cap="none" spc="0" normalizeH="0" baseline="0" noProof="0" dirty="0">
                <a:ln>
                  <a:noFill/>
                </a:ln>
                <a:solidFill>
                  <a:srgbClr val="FFFFFF"/>
                </a:solidFill>
                <a:effectLst/>
                <a:uLnTx/>
                <a:uFillTx/>
                <a:latin typeface="Century Gothic"/>
                <a:ea typeface="Century Gothic"/>
                <a:cs typeface="Century Gothic"/>
                <a:sym typeface="Century Gothic"/>
              </a:rPr>
              <a:t> LEARNING</a:t>
            </a:r>
            <a:endParaRPr kumimoji="0" lang="en-US"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pic>
        <p:nvPicPr>
          <p:cNvPr id="350" name="Google Shape;350;p20" descr="Picture 5"/>
          <p:cNvPicPr preferRelativeResize="0"/>
          <p:nvPr/>
        </p:nvPicPr>
        <p:blipFill rotWithShape="1">
          <a:blip r:embed="rId3">
            <a:alphaModFix/>
          </a:blip>
          <a:srcRect/>
          <a:stretch/>
        </p:blipFill>
        <p:spPr>
          <a:xfrm>
            <a:off x="3281107" y="3050910"/>
            <a:ext cx="609601" cy="609601"/>
          </a:xfrm>
          <a:prstGeom prst="rect">
            <a:avLst/>
          </a:prstGeom>
          <a:noFill/>
          <a:ln>
            <a:noFill/>
          </a:ln>
        </p:spPr>
      </p:pic>
      <p:pic>
        <p:nvPicPr>
          <p:cNvPr id="351" name="Google Shape;351;p20" descr="Picture 6"/>
          <p:cNvPicPr preferRelativeResize="0"/>
          <p:nvPr/>
        </p:nvPicPr>
        <p:blipFill rotWithShape="1">
          <a:blip r:embed="rId4">
            <a:alphaModFix/>
          </a:blip>
          <a:srcRect/>
          <a:stretch/>
        </p:blipFill>
        <p:spPr>
          <a:xfrm>
            <a:off x="4666179" y="3050910"/>
            <a:ext cx="609601" cy="609601"/>
          </a:xfrm>
          <a:prstGeom prst="rect">
            <a:avLst/>
          </a:prstGeom>
          <a:noFill/>
          <a:ln>
            <a:noFill/>
          </a:ln>
        </p:spPr>
      </p:pic>
      <p:pic>
        <p:nvPicPr>
          <p:cNvPr id="352" name="Google Shape;352;p20" descr="Picture 7"/>
          <p:cNvPicPr preferRelativeResize="0"/>
          <p:nvPr/>
        </p:nvPicPr>
        <p:blipFill rotWithShape="1">
          <a:blip r:embed="rId5">
            <a:alphaModFix/>
          </a:blip>
          <a:srcRect/>
          <a:stretch/>
        </p:blipFill>
        <p:spPr>
          <a:xfrm>
            <a:off x="6217122" y="3050910"/>
            <a:ext cx="609601" cy="609601"/>
          </a:xfrm>
          <a:prstGeom prst="rect">
            <a:avLst/>
          </a:prstGeom>
          <a:noFill/>
          <a:ln>
            <a:noFill/>
          </a:ln>
        </p:spPr>
      </p:pic>
      <p:pic>
        <p:nvPicPr>
          <p:cNvPr id="353" name="Google Shape;353;p20" descr="Picture 8"/>
          <p:cNvPicPr preferRelativeResize="0"/>
          <p:nvPr/>
        </p:nvPicPr>
        <p:blipFill rotWithShape="1">
          <a:blip r:embed="rId6">
            <a:alphaModFix/>
          </a:blip>
          <a:srcRect/>
          <a:stretch/>
        </p:blipFill>
        <p:spPr>
          <a:xfrm>
            <a:off x="7768065" y="3050910"/>
            <a:ext cx="609601" cy="60960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Introduction</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Economic growth requires investment in physical capital, human capital, and technology.">
            <a:extLst>
              <a:ext uri="{FF2B5EF4-FFF2-40B4-BE49-F238E27FC236}">
                <a16:creationId xmlns:a16="http://schemas.microsoft.com/office/drawing/2014/main" id="{8F4E44DC-A241-4411-96F1-1C705D4D565F}"/>
              </a:ext>
            </a:extLst>
          </p:cNvPr>
          <p:cNvGrpSpPr/>
          <p:nvPr/>
        </p:nvGrpSpPr>
        <p:grpSpPr>
          <a:xfrm>
            <a:off x="2066931" y="1515231"/>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29912" y="1864814"/>
              <a:ext cx="7720344"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Economic growth requires investment in physical capital, human capital, and technology.</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The economic environment must provide well-functioning markets and flexible prices.">
            <a:extLst>
              <a:ext uri="{FF2B5EF4-FFF2-40B4-BE49-F238E27FC236}">
                <a16:creationId xmlns:a16="http://schemas.microsoft.com/office/drawing/2014/main" id="{9539C497-B2E0-4BDD-84E8-45AFD211ECCD}"/>
              </a:ext>
            </a:extLst>
          </p:cNvPr>
          <p:cNvGrpSpPr/>
          <p:nvPr/>
        </p:nvGrpSpPr>
        <p:grpSpPr>
          <a:xfrm>
            <a:off x="2066821" y="2642677"/>
            <a:ext cx="8058300" cy="1047325"/>
            <a:chOff x="542923" y="1736761"/>
            <a:chExt cx="8058300"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630022" y="1846007"/>
              <a:ext cx="7720344"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economic environment must provide well-functioning markets and flexible prices.</a:t>
              </a:r>
              <a:endParaRPr sz="2000" dirty="0">
                <a:solidFill>
                  <a:schemeClr val="lt1"/>
                </a:solidFill>
                <a:latin typeface="Calibri"/>
                <a:ea typeface="Calibri"/>
                <a:cs typeface="Calibri"/>
                <a:sym typeface="Calibri"/>
              </a:endParaRPr>
            </a:p>
          </p:txBody>
        </p:sp>
      </p:grpSp>
      <p:grpSp>
        <p:nvGrpSpPr>
          <p:cNvPr id="20" name="Google Shape;157;p18" descr="Government borrowing can reduce the total amount of financial capital available for private firms to invest in physical capital.">
            <a:extLst>
              <a:ext uri="{FF2B5EF4-FFF2-40B4-BE49-F238E27FC236}">
                <a16:creationId xmlns:a16="http://schemas.microsoft.com/office/drawing/2014/main" id="{22D14B2A-682C-497B-B318-ED33E60AA45F}"/>
              </a:ext>
            </a:extLst>
          </p:cNvPr>
          <p:cNvGrpSpPr/>
          <p:nvPr/>
        </p:nvGrpSpPr>
        <p:grpSpPr>
          <a:xfrm>
            <a:off x="2066849" y="3813854"/>
            <a:ext cx="8058300" cy="1047325"/>
            <a:chOff x="542923" y="1736761"/>
            <a:chExt cx="8058300"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629994" y="1837228"/>
              <a:ext cx="7720344"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Government borrowing can reduce the total amount of financial capital available for private firms to invest in physical capital.</a:t>
              </a:r>
              <a:endParaRPr sz="2000" dirty="0">
                <a:solidFill>
                  <a:schemeClr val="lt1"/>
                </a:solidFill>
                <a:latin typeface="Calibri"/>
                <a:ea typeface="Calibri"/>
                <a:cs typeface="Calibri"/>
                <a:sym typeface="Calibri"/>
              </a:endParaRPr>
            </a:p>
          </p:txBody>
        </p:sp>
      </p:grpSp>
      <p:grpSp>
        <p:nvGrpSpPr>
          <p:cNvPr id="23" name="Google Shape;157;p18" descr="Government spending encourages certain elements of long-term growth, like education and research and development that creates new technology.">
            <a:extLst>
              <a:ext uri="{FF2B5EF4-FFF2-40B4-BE49-F238E27FC236}">
                <a16:creationId xmlns:a16="http://schemas.microsoft.com/office/drawing/2014/main" id="{24C1B760-C371-46B4-9F29-0AE3F79868C9}"/>
              </a:ext>
            </a:extLst>
          </p:cNvPr>
          <p:cNvGrpSpPr/>
          <p:nvPr/>
        </p:nvGrpSpPr>
        <p:grpSpPr>
          <a:xfrm>
            <a:off x="2066821" y="4993800"/>
            <a:ext cx="8058300" cy="1129070"/>
            <a:chOff x="542923" y="1736761"/>
            <a:chExt cx="8058300"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630022" y="1788633"/>
              <a:ext cx="7720344"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Government spending encourages certain elements of long-term growth, like education and research and development that creates new technology.</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10055503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Crowding Out</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Larger budget deficits will increase demand for financial capital.&#10;">
            <a:extLst>
              <a:ext uri="{FF2B5EF4-FFF2-40B4-BE49-F238E27FC236}">
                <a16:creationId xmlns:a16="http://schemas.microsoft.com/office/drawing/2014/main" id="{8F4E44DC-A241-4411-96F1-1C705D4D565F}"/>
              </a:ext>
            </a:extLst>
          </p:cNvPr>
          <p:cNvGrpSpPr/>
          <p:nvPr/>
        </p:nvGrpSpPr>
        <p:grpSpPr>
          <a:xfrm>
            <a:off x="2066931" y="1515231"/>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29912" y="1949163"/>
              <a:ext cx="7720344"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Larger budget deficits will increase demand for financial capital.</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If private saving and the trade balance remain the same, less financial capital will be available for private investment.&#10;">
            <a:extLst>
              <a:ext uri="{FF2B5EF4-FFF2-40B4-BE49-F238E27FC236}">
                <a16:creationId xmlns:a16="http://schemas.microsoft.com/office/drawing/2014/main" id="{9539C497-B2E0-4BDD-84E8-45AFD211ECCD}"/>
              </a:ext>
            </a:extLst>
          </p:cNvPr>
          <p:cNvGrpSpPr/>
          <p:nvPr/>
        </p:nvGrpSpPr>
        <p:grpSpPr>
          <a:xfrm>
            <a:off x="2066849" y="2632179"/>
            <a:ext cx="8058300" cy="1047325"/>
            <a:chOff x="542923" y="1736761"/>
            <a:chExt cx="8058300"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629994" y="1853768"/>
              <a:ext cx="7720372"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private saving and the trade balance remain the same, less financial capital will be available for private investment.</a:t>
              </a:r>
              <a:endParaRPr sz="2000" dirty="0">
                <a:solidFill>
                  <a:schemeClr val="lt1"/>
                </a:solidFill>
                <a:latin typeface="Calibri"/>
                <a:ea typeface="Calibri"/>
                <a:cs typeface="Calibri"/>
                <a:sym typeface="Calibri"/>
              </a:endParaRPr>
            </a:p>
          </p:txBody>
        </p:sp>
      </p:grpSp>
      <p:grpSp>
        <p:nvGrpSpPr>
          <p:cNvPr id="20" name="Google Shape;157;p18" descr="When government borrowing soaks up available financial capital and leaves less for private investment, economists call the result crowding out.&#10;">
            <a:extLst>
              <a:ext uri="{FF2B5EF4-FFF2-40B4-BE49-F238E27FC236}">
                <a16:creationId xmlns:a16="http://schemas.microsoft.com/office/drawing/2014/main" id="{22D14B2A-682C-497B-B318-ED33E60AA45F}"/>
              </a:ext>
            </a:extLst>
          </p:cNvPr>
          <p:cNvGrpSpPr/>
          <p:nvPr/>
        </p:nvGrpSpPr>
        <p:grpSpPr>
          <a:xfrm>
            <a:off x="2066863" y="3800582"/>
            <a:ext cx="8058300" cy="1235589"/>
            <a:chOff x="542923" y="1736761"/>
            <a:chExt cx="8058300"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629980" y="1790819"/>
              <a:ext cx="7720358"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When government borrowing soaks up available financial capital and leaves less for private investment, economists call the result </a:t>
              </a:r>
              <a:r>
                <a:rPr lang="en-US" sz="2000" b="1" dirty="0">
                  <a:solidFill>
                    <a:schemeClr val="lt1"/>
                  </a:solidFill>
                  <a:latin typeface="Calibri"/>
                  <a:ea typeface="Calibri"/>
                  <a:cs typeface="Calibri"/>
                  <a:sym typeface="Calibri"/>
                </a:rPr>
                <a:t>crowding out</a:t>
              </a:r>
              <a:r>
                <a:rPr lang="en-US" sz="2000" dirty="0">
                  <a:solidFill>
                    <a:schemeClr val="lt1"/>
                  </a:solidFill>
                  <a:latin typeface="Calibri"/>
                  <a:ea typeface="Calibri"/>
                  <a:cs typeface="Calibri"/>
                  <a:sym typeface="Calibri"/>
                </a:rPr>
                <a:t>.</a:t>
              </a:r>
            </a:p>
          </p:txBody>
        </p:sp>
      </p:grpSp>
    </p:spTree>
    <p:extLst>
      <p:ext uri="{BB962C8B-B14F-4D97-AF65-F5344CB8AC3E}">
        <p14:creationId xmlns:p14="http://schemas.microsoft.com/office/powerpoint/2010/main" val="687041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The Interest Rate Connection</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4" name="Rectangle 3">
            <a:extLst>
              <a:ext uri="{FF2B5EF4-FFF2-40B4-BE49-F238E27FC236}">
                <a16:creationId xmlns:a16="http://schemas.microsoft.com/office/drawing/2014/main" id="{E13C59C3-88D4-4D8B-B927-4B4BE1412456}"/>
              </a:ext>
              <a:ext uri="{C183D7F6-B498-43B3-948B-1728B52AA6E4}">
                <adec:decorative xmlns:adec="http://schemas.microsoft.com/office/drawing/2017/decorative" val="1"/>
              </a:ext>
            </a:extLst>
          </p:cNvPr>
          <p:cNvSpPr/>
          <p:nvPr/>
        </p:nvSpPr>
        <p:spPr>
          <a:xfrm>
            <a:off x="6781800" y="1657077"/>
            <a:ext cx="3727132" cy="434659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descr="A graph showing how interest rates increase as the demand for financial capital increases.">
            <a:extLst>
              <a:ext uri="{FF2B5EF4-FFF2-40B4-BE49-F238E27FC236}">
                <a16:creationId xmlns:a16="http://schemas.microsoft.com/office/drawing/2014/main" id="{E754154D-0F86-47A2-B79D-70CA1B0794A8}"/>
              </a:ext>
            </a:extLst>
          </p:cNvPr>
          <p:cNvPicPr>
            <a:picLocks noChangeAspect="1"/>
          </p:cNvPicPr>
          <p:nvPr/>
        </p:nvPicPr>
        <p:blipFill>
          <a:blip r:embed="rId3"/>
          <a:stretch>
            <a:fillRect/>
          </a:stretch>
        </p:blipFill>
        <p:spPr>
          <a:xfrm>
            <a:off x="1407967" y="1511678"/>
            <a:ext cx="4944165" cy="4772691"/>
          </a:xfrm>
          <a:prstGeom prst="rect">
            <a:avLst/>
          </a:prstGeom>
        </p:spPr>
      </p:pic>
      <p:sp>
        <p:nvSpPr>
          <p:cNvPr id="8" name="TextBox 7">
            <a:extLst>
              <a:ext uri="{FF2B5EF4-FFF2-40B4-BE49-F238E27FC236}">
                <a16:creationId xmlns:a16="http://schemas.microsoft.com/office/drawing/2014/main" id="{3A5A22DE-1D2D-483B-A7C2-A66EA77C9FB2}"/>
              </a:ext>
            </a:extLst>
          </p:cNvPr>
          <p:cNvSpPr txBox="1"/>
          <p:nvPr/>
        </p:nvSpPr>
        <p:spPr>
          <a:xfrm>
            <a:off x="6781800" y="1858780"/>
            <a:ext cx="3575523"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If the government budget deficit increases, the demand for financial capital increases.</a:t>
            </a:r>
          </a:p>
        </p:txBody>
      </p:sp>
      <p:sp>
        <p:nvSpPr>
          <p:cNvPr id="9" name="TextBox 8">
            <a:extLst>
              <a:ext uri="{FF2B5EF4-FFF2-40B4-BE49-F238E27FC236}">
                <a16:creationId xmlns:a16="http://schemas.microsoft.com/office/drawing/2014/main" id="{B5E91B25-57AA-4A9F-8AE3-45B6A52573AE}"/>
              </a:ext>
            </a:extLst>
          </p:cNvPr>
          <p:cNvSpPr txBox="1"/>
          <p:nvPr/>
        </p:nvSpPr>
        <p:spPr>
          <a:xfrm>
            <a:off x="6781794" y="3193248"/>
            <a:ext cx="3575523"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The interest rate will then increase, which has the potential to crowd out private investment.</a:t>
            </a:r>
          </a:p>
        </p:txBody>
      </p:sp>
      <p:sp>
        <p:nvSpPr>
          <p:cNvPr id="10" name="TextBox 9">
            <a:extLst>
              <a:ext uri="{FF2B5EF4-FFF2-40B4-BE49-F238E27FC236}">
                <a16:creationId xmlns:a16="http://schemas.microsoft.com/office/drawing/2014/main" id="{E3E8CAE7-E45C-478D-A30D-30561488E76F}"/>
              </a:ext>
            </a:extLst>
          </p:cNvPr>
          <p:cNvSpPr txBox="1"/>
          <p:nvPr/>
        </p:nvSpPr>
        <p:spPr>
          <a:xfrm>
            <a:off x="6781793" y="4528024"/>
            <a:ext cx="3575523"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A 1% increase in the budget deficit will lead to around a 0.5% to 1% rise in the interest rate, all else equal.</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Monetary Policy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C183D7F6-B498-43B3-948B-1728B52AA6E4}">
                <adec:decorative xmlns:adec="http://schemas.microsoft.com/office/drawing/2017/decorative" val="1"/>
              </a:ext>
            </a:extLst>
          </p:cNvPr>
          <p:cNvGrpSpPr/>
          <p:nvPr/>
        </p:nvGrpSpPr>
        <p:grpSpPr>
          <a:xfrm>
            <a:off x="2062672" y="2619569"/>
            <a:ext cx="8058300" cy="3252040"/>
            <a:chOff x="365111" y="1821206"/>
            <a:chExt cx="8443024" cy="3298655"/>
          </a:xfrm>
          <a:solidFill>
            <a:srgbClr val="627981"/>
          </a:solidFill>
        </p:grpSpPr>
        <p:sp>
          <p:nvSpPr>
            <p:cNvPr id="16" name="Rectangle 15"/>
            <p:cNvSpPr/>
            <p:nvPr/>
          </p:nvSpPr>
          <p:spPr>
            <a:xfrm>
              <a:off x="365111"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a:off x="4632374"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Oval 21"/>
            <p:cNvSpPr/>
            <p:nvPr/>
          </p:nvSpPr>
          <p:spPr>
            <a:xfrm>
              <a:off x="4206109" y="3036198"/>
              <a:ext cx="751943" cy="740213"/>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chemeClr val="bg1"/>
                  </a:solidFill>
                </a:rPr>
                <a:t>&amp;</a:t>
              </a:r>
              <a:endParaRPr lang="en-US" sz="4000" b="1" dirty="0">
                <a:solidFill>
                  <a:schemeClr val="bg1"/>
                </a:solidFill>
              </a:endParaRPr>
            </a:p>
          </p:txBody>
        </p:sp>
      </p:grpSp>
      <p:grpSp>
        <p:nvGrpSpPr>
          <p:cNvPr id="13" name="Google Shape;154;p18" descr="Why can’t the Federal Reserve just use expansionary monetary policy to reduce interest rates or prevent interest rates from rising?">
            <a:extLst>
              <a:ext uri="{FF2B5EF4-FFF2-40B4-BE49-F238E27FC236}">
                <a16:creationId xmlns:a16="http://schemas.microsoft.com/office/drawing/2014/main" id="{C37A557C-5CCA-44CB-B371-9F8AA674CCAF}"/>
              </a:ext>
            </a:extLst>
          </p:cNvPr>
          <p:cNvGrpSpPr/>
          <p:nvPr/>
        </p:nvGrpSpPr>
        <p:grpSpPr>
          <a:xfrm>
            <a:off x="2062672" y="1381304"/>
            <a:ext cx="8058467" cy="994870"/>
            <a:chOff x="542756" y="1736761"/>
            <a:chExt cx="8058467" cy="807000"/>
          </a:xfrm>
        </p:grpSpPr>
        <p:sp>
          <p:nvSpPr>
            <p:cNvPr id="14" name="Google Shape;155;p18">
              <a:extLst>
                <a:ext uri="{FF2B5EF4-FFF2-40B4-BE49-F238E27FC236}">
                  <a16:creationId xmlns:a16="http://schemas.microsoft.com/office/drawing/2014/main" id="{C1E3718A-A4EB-45CC-89DA-71BD42D8BC29}"/>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5" name="Google Shape;156;p18">
              <a:extLst>
                <a:ext uri="{FF2B5EF4-FFF2-40B4-BE49-F238E27FC236}">
                  <a16:creationId xmlns:a16="http://schemas.microsoft.com/office/drawing/2014/main" id="{5C93BDBF-418D-4C8E-A498-B3B1975CF8D2}"/>
                </a:ext>
              </a:extLst>
            </p:cNvPr>
            <p:cNvSpPr txBox="1"/>
            <p:nvPr/>
          </p:nvSpPr>
          <p:spPr>
            <a:xfrm>
              <a:off x="542756" y="1855180"/>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Why can’t the Federal Reserve just use expansionary monetary policy to reduce interest rates or prevent interest rates from rising?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sp>
        <p:nvSpPr>
          <p:cNvPr id="3" name="TextBox 2">
            <a:extLst>
              <a:ext uri="{FF2B5EF4-FFF2-40B4-BE49-F238E27FC236}">
                <a16:creationId xmlns:a16="http://schemas.microsoft.com/office/drawing/2014/main" id="{953C6788-58A4-449B-AE44-43C5BCB8CCE9}"/>
              </a:ext>
            </a:extLst>
          </p:cNvPr>
          <p:cNvSpPr txBox="1"/>
          <p:nvPr/>
        </p:nvSpPr>
        <p:spPr>
          <a:xfrm>
            <a:off x="2508228" y="2671277"/>
            <a:ext cx="3502282" cy="369332"/>
          </a:xfrm>
          <a:prstGeom prst="rect">
            <a:avLst/>
          </a:prstGeom>
          <a:noFill/>
        </p:spPr>
        <p:txBody>
          <a:bodyPr wrap="square" rtlCol="0">
            <a:spAutoFit/>
          </a:bodyPr>
          <a:lstStyle/>
          <a:p>
            <a:r>
              <a:rPr lang="en-US" sz="1800" u="sng" dirty="0">
                <a:solidFill>
                  <a:schemeClr val="bg1"/>
                </a:solidFill>
                <a:latin typeface="Calibri" panose="020F0502020204030204" pitchFamily="34" charset="0"/>
                <a:cs typeface="Times New Roman" panose="02020603050405020304" pitchFamily="18" charset="0"/>
              </a:rPr>
              <a:t>Economy is near potential GDP</a:t>
            </a:r>
          </a:p>
        </p:txBody>
      </p:sp>
      <p:sp>
        <p:nvSpPr>
          <p:cNvPr id="7" name="TextBox 6">
            <a:extLst>
              <a:ext uri="{FF2B5EF4-FFF2-40B4-BE49-F238E27FC236}">
                <a16:creationId xmlns:a16="http://schemas.microsoft.com/office/drawing/2014/main" id="{BDAF5B1D-433D-4592-98C6-C77472B0F8C2}"/>
              </a:ext>
            </a:extLst>
          </p:cNvPr>
          <p:cNvSpPr txBox="1"/>
          <p:nvPr/>
        </p:nvSpPr>
        <p:spPr>
          <a:xfrm>
            <a:off x="2554123" y="3024948"/>
            <a:ext cx="3371711" cy="2862322"/>
          </a:xfrm>
          <a:prstGeom prst="rect">
            <a:avLst/>
          </a:prstGeom>
          <a:noFill/>
        </p:spPr>
        <p:txBody>
          <a:bodyPr wrap="square" rtlCol="0">
            <a:spAutoFit/>
          </a:bodyPr>
          <a:lstStyle/>
          <a:p>
            <a:pPr marL="342900" indent="-342900">
              <a:buClr>
                <a:schemeClr val="bg1"/>
              </a:buClr>
              <a:buFont typeface="+mj-lt"/>
              <a:buAutoNum type="arabicPeriod"/>
            </a:pPr>
            <a:r>
              <a:rPr lang="en-US" sz="1800" dirty="0">
                <a:solidFill>
                  <a:schemeClr val="bg1"/>
                </a:solidFill>
                <a:latin typeface="Calibri" panose="020F0502020204030204" pitchFamily="34" charset="0"/>
                <a:cs typeface="Calibri" panose="020F0502020204030204" pitchFamily="34" charset="0"/>
              </a:rPr>
              <a:t>The Fed is faced with a government running large budget deficits.</a:t>
            </a:r>
          </a:p>
          <a:p>
            <a:pPr marL="342900" indent="-342900">
              <a:buClr>
                <a:schemeClr val="bg1"/>
              </a:buClr>
              <a:buFont typeface="+mj-lt"/>
              <a:buAutoNum type="arabicPeriod"/>
            </a:pPr>
            <a:r>
              <a:rPr lang="en-US" sz="1800" dirty="0">
                <a:solidFill>
                  <a:schemeClr val="bg1"/>
                </a:solidFill>
                <a:latin typeface="Calibri" panose="020F0502020204030204" pitchFamily="34" charset="0"/>
                <a:cs typeface="Calibri" panose="020F0502020204030204" pitchFamily="34" charset="0"/>
              </a:rPr>
              <a:t>Inflation is very likely.</a:t>
            </a:r>
          </a:p>
          <a:p>
            <a:pPr marL="342900" indent="-342900">
              <a:buClr>
                <a:schemeClr val="bg1"/>
              </a:buClr>
              <a:buFont typeface="+mj-lt"/>
              <a:buAutoNum type="arabicPeriod"/>
            </a:pPr>
            <a:r>
              <a:rPr lang="en-US" sz="1800" dirty="0">
                <a:solidFill>
                  <a:schemeClr val="bg1"/>
                </a:solidFill>
                <a:latin typeface="Calibri" panose="020F0502020204030204" pitchFamily="34" charset="0"/>
                <a:cs typeface="Calibri" panose="020F0502020204030204" pitchFamily="34" charset="0"/>
              </a:rPr>
              <a:t>The Fed then reacts with contractionary monetary policy.</a:t>
            </a:r>
          </a:p>
          <a:p>
            <a:pPr marL="342900" indent="-342900">
              <a:buClr>
                <a:schemeClr val="bg1"/>
              </a:buClr>
              <a:buFont typeface="+mj-lt"/>
              <a:buAutoNum type="arabicPeriod"/>
            </a:pPr>
            <a:r>
              <a:rPr lang="en-US" sz="1800" dirty="0">
                <a:solidFill>
                  <a:schemeClr val="bg1"/>
                </a:solidFill>
                <a:latin typeface="Calibri" panose="020F0502020204030204" pitchFamily="34" charset="0"/>
                <a:cs typeface="Calibri" panose="020F0502020204030204" pitchFamily="34" charset="0"/>
              </a:rPr>
              <a:t>The higher interest rates crowd out a greater deal of private investment.</a:t>
            </a:r>
            <a:endParaRPr lang="en-US" sz="1800" dirty="0">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73640BCC-FD60-4CBF-8A8F-0DD67B42F60B}"/>
              </a:ext>
            </a:extLst>
          </p:cNvPr>
          <p:cNvSpPr txBox="1"/>
          <p:nvPr/>
        </p:nvSpPr>
        <p:spPr>
          <a:xfrm>
            <a:off x="6493712" y="2671277"/>
            <a:ext cx="3502282" cy="369332"/>
          </a:xfrm>
          <a:prstGeom prst="rect">
            <a:avLst/>
          </a:prstGeom>
          <a:noFill/>
        </p:spPr>
        <p:txBody>
          <a:bodyPr wrap="square" rtlCol="0">
            <a:spAutoFit/>
          </a:bodyPr>
          <a:lstStyle/>
          <a:p>
            <a:r>
              <a:rPr lang="en-US" sz="1800" u="sng" dirty="0">
                <a:solidFill>
                  <a:schemeClr val="bg1"/>
                </a:solidFill>
                <a:latin typeface="Calibri" panose="020F0502020204030204" pitchFamily="34" charset="0"/>
                <a:cs typeface="Times New Roman" panose="02020603050405020304" pitchFamily="18" charset="0"/>
              </a:rPr>
              <a:t>Economy is below potential GDP</a:t>
            </a:r>
          </a:p>
        </p:txBody>
      </p:sp>
      <p:sp>
        <p:nvSpPr>
          <p:cNvPr id="10" name="TextBox 9">
            <a:extLst>
              <a:ext uri="{FF2B5EF4-FFF2-40B4-BE49-F238E27FC236}">
                <a16:creationId xmlns:a16="http://schemas.microsoft.com/office/drawing/2014/main" id="{7AC0581D-5B6B-4E8F-9B1F-ECB525CF23E4}"/>
              </a:ext>
            </a:extLst>
          </p:cNvPr>
          <p:cNvSpPr txBox="1"/>
          <p:nvPr/>
        </p:nvSpPr>
        <p:spPr>
          <a:xfrm>
            <a:off x="6597793" y="3009287"/>
            <a:ext cx="3371711" cy="2862322"/>
          </a:xfrm>
          <a:prstGeom prst="rect">
            <a:avLst/>
          </a:prstGeom>
          <a:noFill/>
        </p:spPr>
        <p:txBody>
          <a:bodyPr wrap="square" rtlCol="0">
            <a:spAutoFit/>
          </a:bodyPr>
          <a:lstStyle/>
          <a:p>
            <a:pPr marL="342900" indent="-342900">
              <a:buClr>
                <a:schemeClr val="bg1"/>
              </a:buClr>
              <a:buFont typeface="+mj-lt"/>
              <a:buAutoNum type="arabicPeriod"/>
            </a:pPr>
            <a:r>
              <a:rPr lang="en-US" sz="1800" dirty="0">
                <a:solidFill>
                  <a:schemeClr val="bg1"/>
                </a:solidFill>
                <a:latin typeface="Calibri" panose="020F0502020204030204" pitchFamily="34" charset="0"/>
                <a:cs typeface="Calibri" panose="020F0502020204030204" pitchFamily="34" charset="0"/>
              </a:rPr>
              <a:t>The Fed is faced with a government running large budget deficits.</a:t>
            </a:r>
          </a:p>
          <a:p>
            <a:pPr marL="342900" indent="-342900">
              <a:buClr>
                <a:schemeClr val="bg1"/>
              </a:buClr>
              <a:buFont typeface="+mj-lt"/>
              <a:buAutoNum type="arabicPeriod"/>
            </a:pPr>
            <a:r>
              <a:rPr lang="en-US" sz="1800" dirty="0">
                <a:solidFill>
                  <a:schemeClr val="bg1"/>
                </a:solidFill>
                <a:latin typeface="Calibri" panose="020F0502020204030204" pitchFamily="34" charset="0"/>
                <a:cs typeface="Calibri" panose="020F0502020204030204" pitchFamily="34" charset="0"/>
              </a:rPr>
              <a:t>Inflation is not likely.</a:t>
            </a:r>
          </a:p>
          <a:p>
            <a:pPr marL="342900" indent="-342900">
              <a:buClr>
                <a:schemeClr val="bg1"/>
              </a:buClr>
              <a:buFont typeface="+mj-lt"/>
              <a:buAutoNum type="arabicPeriod"/>
            </a:pPr>
            <a:r>
              <a:rPr lang="en-US" sz="1800" dirty="0">
                <a:solidFill>
                  <a:schemeClr val="bg1"/>
                </a:solidFill>
                <a:latin typeface="Calibri" panose="020F0502020204030204" pitchFamily="34" charset="0"/>
                <a:cs typeface="Calibri" panose="020F0502020204030204" pitchFamily="34" charset="0"/>
              </a:rPr>
              <a:t>The Fed then reacts with expansionary monetary policy.</a:t>
            </a:r>
          </a:p>
          <a:p>
            <a:pPr marL="342900" indent="-342900">
              <a:buClr>
                <a:schemeClr val="bg1"/>
              </a:buClr>
              <a:buFont typeface="+mj-lt"/>
              <a:buAutoNum type="arabicPeriod"/>
            </a:pPr>
            <a:r>
              <a:rPr lang="en-US" sz="1800" dirty="0">
                <a:solidFill>
                  <a:schemeClr val="bg1"/>
                </a:solidFill>
                <a:latin typeface="Calibri" panose="020F0502020204030204" pitchFamily="34" charset="0"/>
                <a:cs typeface="Calibri" panose="020F0502020204030204" pitchFamily="34" charset="0"/>
              </a:rPr>
              <a:t>The interest rates cancel out, resulting in little crowding out of private investment.</a:t>
            </a:r>
            <a:endParaRPr lang="en-US" sz="1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822249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Monetary Policy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oogle Shape;154;p18" descr="In 2020, the economy experienced an abrupt downturn in response to the COVID-19 pandemic. The U.S. government responded swiftly, and the bipartisan CARES Act provided over $2 trillion in aid. The Federal Reserve also responded with expansionary monetary policy. Do you think these policies led to the crowding out of private investment? Why or why not?&#10;">
            <a:extLst>
              <a:ext uri="{FF2B5EF4-FFF2-40B4-BE49-F238E27FC236}">
                <a16:creationId xmlns:a16="http://schemas.microsoft.com/office/drawing/2014/main" id="{C37A557C-5CCA-44CB-B371-9F8AA674CCAF}"/>
              </a:ext>
            </a:extLst>
          </p:cNvPr>
          <p:cNvGrpSpPr/>
          <p:nvPr/>
        </p:nvGrpSpPr>
        <p:grpSpPr>
          <a:xfrm>
            <a:off x="2062839" y="1381304"/>
            <a:ext cx="8058300" cy="2047696"/>
            <a:chOff x="542923" y="1736761"/>
            <a:chExt cx="8058300" cy="807000"/>
          </a:xfrm>
        </p:grpSpPr>
        <p:sp>
          <p:nvSpPr>
            <p:cNvPr id="14" name="Google Shape;155;p18">
              <a:extLst>
                <a:ext uri="{FF2B5EF4-FFF2-40B4-BE49-F238E27FC236}">
                  <a16:creationId xmlns:a16="http://schemas.microsoft.com/office/drawing/2014/main" id="{C1E3718A-A4EB-45CC-89DA-71BD42D8BC29}"/>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5" name="Google Shape;156;p18">
              <a:extLst>
                <a:ext uri="{FF2B5EF4-FFF2-40B4-BE49-F238E27FC236}">
                  <a16:creationId xmlns:a16="http://schemas.microsoft.com/office/drawing/2014/main" id="{5C93BDBF-418D-4C8E-A498-B3B1975CF8D2}"/>
                </a:ext>
              </a:extLst>
            </p:cNvPr>
            <p:cNvSpPr txBox="1"/>
            <p:nvPr/>
          </p:nvSpPr>
          <p:spPr>
            <a:xfrm>
              <a:off x="542923" y="1765455"/>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In 2020, the economy experienced an abrupt downturn in response to the COVID-19 pandemic. The U.S. government responded swiftly, and the bipartisan CARES Act provided over $2 trillion in aid. The Federal Reserve also responded with expansionary monetary policy. Do you think these policies led to the crowding out of private investment? Why or why not?</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pic>
        <p:nvPicPr>
          <p:cNvPr id="8" name="Picture 7" descr="A closeup of a COVID-19 virus particle">
            <a:extLst>
              <a:ext uri="{FF2B5EF4-FFF2-40B4-BE49-F238E27FC236}">
                <a16:creationId xmlns:a16="http://schemas.microsoft.com/office/drawing/2014/main" id="{67C0598B-8060-4F0B-BD5F-C886BD886B6F}"/>
              </a:ext>
            </a:extLst>
          </p:cNvPr>
          <p:cNvPicPr>
            <a:picLocks noChangeAspect="1"/>
          </p:cNvPicPr>
          <p:nvPr/>
        </p:nvPicPr>
        <p:blipFill>
          <a:blip r:embed="rId3"/>
          <a:stretch>
            <a:fillRect/>
          </a:stretch>
        </p:blipFill>
        <p:spPr>
          <a:xfrm>
            <a:off x="3432609" y="3580518"/>
            <a:ext cx="5318760" cy="2991803"/>
          </a:xfrm>
          <a:prstGeom prst="rect">
            <a:avLst/>
          </a:prstGeom>
        </p:spPr>
      </p:pic>
    </p:spTree>
    <p:extLst>
      <p:ext uri="{BB962C8B-B14F-4D97-AF65-F5344CB8AC3E}">
        <p14:creationId xmlns:p14="http://schemas.microsoft.com/office/powerpoint/2010/main" val="40627872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Public Investment in Physical Capital</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he government will invest in physical capital directly.">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941083"/>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sym typeface="Calibri"/>
                </a:rPr>
                <a:t>The government will invest in physical capital directly. </a:t>
              </a:r>
            </a:p>
          </p:txBody>
        </p:sp>
      </p:grpSp>
      <p:grpSp>
        <p:nvGrpSpPr>
          <p:cNvPr id="17" name="Google Shape;157;p18" descr="Public physical capital investment can increase an economy's output and productivity.">
            <a:extLst>
              <a:ext uri="{FF2B5EF4-FFF2-40B4-BE49-F238E27FC236}">
                <a16:creationId xmlns:a16="http://schemas.microsoft.com/office/drawing/2014/main" id="{9539C497-B2E0-4BDD-84E8-45AFD211ECCD}"/>
              </a:ext>
            </a:extLst>
          </p:cNvPr>
          <p:cNvGrpSpPr/>
          <p:nvPr/>
        </p:nvGrpSpPr>
        <p:grpSpPr>
          <a:xfrm>
            <a:off x="2066792" y="2615649"/>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6920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Public physical capital investment can increase an economy's output and productivity.</a:t>
              </a:r>
            </a:p>
          </p:txBody>
        </p:sp>
      </p:grpSp>
      <p:grpSp>
        <p:nvGrpSpPr>
          <p:cNvPr id="20" name="Google Shape;157;p18" descr="It is hard to determine how much government investment in physical capital will benefit the economy.">
            <a:extLst>
              <a:ext uri="{FF2B5EF4-FFF2-40B4-BE49-F238E27FC236}">
                <a16:creationId xmlns:a16="http://schemas.microsoft.com/office/drawing/2014/main" id="{22D14B2A-682C-497B-B318-ED33E60AA45F}"/>
              </a:ext>
            </a:extLst>
          </p:cNvPr>
          <p:cNvGrpSpPr/>
          <p:nvPr/>
        </p:nvGrpSpPr>
        <p:grpSpPr>
          <a:xfrm>
            <a:off x="2066778" y="3782368"/>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9237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It is hard to determine how much government investment in physical capital will benefit the economy. </a:t>
              </a:r>
              <a:endParaRPr sz="2000" dirty="0">
                <a:solidFill>
                  <a:schemeClr val="lt1"/>
                </a:solidFill>
                <a:latin typeface="Calibri"/>
                <a:ea typeface="Calibri"/>
                <a:cs typeface="Calibri"/>
                <a:sym typeface="Calibri"/>
              </a:endParaRPr>
            </a:p>
          </p:txBody>
        </p:sp>
      </p:grpSp>
      <p:grpSp>
        <p:nvGrpSpPr>
          <p:cNvPr id="23" name="Google Shape;157;p18" descr="Governments respond to both political and economic incentives.">
            <a:extLst>
              <a:ext uri="{FF2B5EF4-FFF2-40B4-BE49-F238E27FC236}">
                <a16:creationId xmlns:a16="http://schemas.microsoft.com/office/drawing/2014/main" id="{D2677579-C37F-49EA-A538-F856A95F51B9}"/>
              </a:ext>
            </a:extLst>
          </p:cNvPr>
          <p:cNvGrpSpPr/>
          <p:nvPr/>
        </p:nvGrpSpPr>
        <p:grpSpPr>
          <a:xfrm>
            <a:off x="2066764" y="4935241"/>
            <a:ext cx="8058385" cy="1047325"/>
            <a:chOff x="542838" y="1736761"/>
            <a:chExt cx="8058385" cy="807000"/>
          </a:xfrm>
        </p:grpSpPr>
        <p:sp>
          <p:nvSpPr>
            <p:cNvPr id="24" name="Google Shape;158;p18">
              <a:extLst>
                <a:ext uri="{FF2B5EF4-FFF2-40B4-BE49-F238E27FC236}">
                  <a16:creationId xmlns:a16="http://schemas.microsoft.com/office/drawing/2014/main" id="{5F456904-DFD3-4939-9F26-25F30CCDD6D0}"/>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642D798E-9DD1-4C70-9F8A-314E67F6392D}"/>
                </a:ext>
              </a:extLst>
            </p:cNvPr>
            <p:cNvSpPr txBox="1"/>
            <p:nvPr/>
          </p:nvSpPr>
          <p:spPr>
            <a:xfrm>
              <a:off x="542838" y="194016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Governments respond to both political and economic incentives. </a:t>
              </a:r>
            </a:p>
          </p:txBody>
        </p:sp>
      </p:grpSp>
    </p:spTree>
    <p:extLst>
      <p:ext uri="{BB962C8B-B14F-4D97-AF65-F5344CB8AC3E}">
        <p14:creationId xmlns:p14="http://schemas.microsoft.com/office/powerpoint/2010/main" val="927793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Problems with Investment in Physical Capital</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Lawmakers focused on spending money in key politicians' districts may spend public money on investment in physical capital that is not economically justified.">
            <a:extLst>
              <a:ext uri="{FF2B5EF4-FFF2-40B4-BE49-F238E27FC236}">
                <a16:creationId xmlns:a16="http://schemas.microsoft.com/office/drawing/2014/main" id="{8F4E44DC-A241-4411-96F1-1C705D4D565F}"/>
              </a:ext>
            </a:extLst>
          </p:cNvPr>
          <p:cNvGrpSpPr/>
          <p:nvPr/>
        </p:nvGrpSpPr>
        <p:grpSpPr>
          <a:xfrm>
            <a:off x="2066764" y="1515243"/>
            <a:ext cx="8058467" cy="1164301"/>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68563"/>
              <a:ext cx="7963061"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sym typeface="Calibri"/>
                </a:rPr>
                <a:t>Lawmakers focused on spending money in key politicians' districts may spend public money on investment in physical capital that is not economically justified.</a:t>
              </a:r>
            </a:p>
          </p:txBody>
        </p:sp>
      </p:grpSp>
      <p:grpSp>
        <p:nvGrpSpPr>
          <p:cNvPr id="17" name="Google Shape;157;p18" descr="When projects are funded by higher taxes, consumers may bear the burden.">
            <a:extLst>
              <a:ext uri="{FF2B5EF4-FFF2-40B4-BE49-F238E27FC236}">
                <a16:creationId xmlns:a16="http://schemas.microsoft.com/office/drawing/2014/main" id="{9539C497-B2E0-4BDD-84E8-45AFD211ECCD}"/>
              </a:ext>
            </a:extLst>
          </p:cNvPr>
          <p:cNvGrpSpPr/>
          <p:nvPr/>
        </p:nvGrpSpPr>
        <p:grpSpPr>
          <a:xfrm>
            <a:off x="2066764" y="2774439"/>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4672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Decisions to spend on infrastructure need to make both economic and political sense.</a:t>
              </a:r>
            </a:p>
          </p:txBody>
        </p:sp>
      </p:grpSp>
      <p:grpSp>
        <p:nvGrpSpPr>
          <p:cNvPr id="20" name="Google Shape;157;p18" descr="When projects are funded by higher taxes, consumers may bear the burden.">
            <a:extLst>
              <a:ext uri="{FF2B5EF4-FFF2-40B4-BE49-F238E27FC236}">
                <a16:creationId xmlns:a16="http://schemas.microsoft.com/office/drawing/2014/main" id="{22D14B2A-682C-497B-B318-ED33E60AA45F}"/>
              </a:ext>
            </a:extLst>
          </p:cNvPr>
          <p:cNvGrpSpPr/>
          <p:nvPr/>
        </p:nvGrpSpPr>
        <p:grpSpPr>
          <a:xfrm>
            <a:off x="2066778" y="3922212"/>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5522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When projects are funded by higher taxes, consumers may bear the burden. </a:t>
              </a:r>
              <a:endParaRPr sz="2000" dirty="0">
                <a:solidFill>
                  <a:schemeClr val="lt1"/>
                </a:solidFill>
                <a:latin typeface="Calibri"/>
                <a:ea typeface="Calibri"/>
                <a:cs typeface="Calibri"/>
                <a:sym typeface="Calibri"/>
              </a:endParaRPr>
            </a:p>
          </p:txBody>
        </p:sp>
      </p:grpSp>
      <p:grpSp>
        <p:nvGrpSpPr>
          <p:cNvPr id="23" name="Google Shape;157;p18" descr="If the government finances an investment with borrowed money, it may increase interest rates and cause crowding out of productive private investment.">
            <a:extLst>
              <a:ext uri="{FF2B5EF4-FFF2-40B4-BE49-F238E27FC236}">
                <a16:creationId xmlns:a16="http://schemas.microsoft.com/office/drawing/2014/main" id="{D2677579-C37F-49EA-A538-F856A95F51B9}"/>
              </a:ext>
            </a:extLst>
          </p:cNvPr>
          <p:cNvGrpSpPr/>
          <p:nvPr/>
        </p:nvGrpSpPr>
        <p:grpSpPr>
          <a:xfrm>
            <a:off x="2066792" y="5080485"/>
            <a:ext cx="8058357" cy="1203618"/>
            <a:chOff x="542866" y="1736761"/>
            <a:chExt cx="8058357" cy="807000"/>
          </a:xfrm>
        </p:grpSpPr>
        <p:sp>
          <p:nvSpPr>
            <p:cNvPr id="24" name="Google Shape;158;p18">
              <a:extLst>
                <a:ext uri="{FF2B5EF4-FFF2-40B4-BE49-F238E27FC236}">
                  <a16:creationId xmlns:a16="http://schemas.microsoft.com/office/drawing/2014/main" id="{5F456904-DFD3-4939-9F26-25F30CCDD6D0}"/>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642D798E-9DD1-4C70-9F8A-314E67F6392D}"/>
                </a:ext>
              </a:extLst>
            </p:cNvPr>
            <p:cNvSpPr txBox="1"/>
            <p:nvPr/>
          </p:nvSpPr>
          <p:spPr>
            <a:xfrm>
              <a:off x="542866" y="177588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the government finances an investment with borrowed money, it may increase interest rates and cause crowding out of productive private investment.</a:t>
              </a:r>
            </a:p>
          </p:txBody>
        </p:sp>
      </p:grpSp>
    </p:spTree>
    <p:extLst>
      <p:ext uri="{BB962C8B-B14F-4D97-AF65-F5344CB8AC3E}">
        <p14:creationId xmlns:p14="http://schemas.microsoft.com/office/powerpoint/2010/main" val="19631655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Public Investment in Human Capital</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he government plays a large role in society's investment in human capital through the education system.">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67876"/>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sym typeface="Calibri"/>
                </a:rPr>
                <a:t>The government plays a large role in society's investment in human capital through the education system.</a:t>
              </a:r>
            </a:p>
          </p:txBody>
        </p:sp>
      </p:grpSp>
      <p:grpSp>
        <p:nvGrpSpPr>
          <p:cNvPr id="17" name="Google Shape;157;p18" descr="For low-income nations, additional investment i human capital seems likely to increase productivity and growth.">
            <a:extLst>
              <a:ext uri="{FF2B5EF4-FFF2-40B4-BE49-F238E27FC236}">
                <a16:creationId xmlns:a16="http://schemas.microsoft.com/office/drawing/2014/main" id="{9539C497-B2E0-4BDD-84E8-45AFD211ECCD}"/>
              </a:ext>
            </a:extLst>
          </p:cNvPr>
          <p:cNvGrpSpPr/>
          <p:nvPr/>
        </p:nvGrpSpPr>
        <p:grpSpPr>
          <a:xfrm>
            <a:off x="2066764" y="2633546"/>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6920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For low-income nations, additional investment in human capital seems likely to increase productivity and growth.</a:t>
              </a:r>
            </a:p>
          </p:txBody>
        </p:sp>
      </p:grpSp>
      <p:grpSp>
        <p:nvGrpSpPr>
          <p:cNvPr id="20" name="Google Shape;157;p18" descr="In the U.S., there is a question as to how much additional government spending on education will improve the actual level of education.">
            <a:extLst>
              <a:ext uri="{FF2B5EF4-FFF2-40B4-BE49-F238E27FC236}">
                <a16:creationId xmlns:a16="http://schemas.microsoft.com/office/drawing/2014/main" id="{22D14B2A-682C-497B-B318-ED33E60AA45F}"/>
              </a:ext>
            </a:extLst>
          </p:cNvPr>
          <p:cNvGrpSpPr/>
          <p:nvPr/>
        </p:nvGrpSpPr>
        <p:grpSpPr>
          <a:xfrm>
            <a:off x="2066777" y="3810375"/>
            <a:ext cx="8058386" cy="1047325"/>
            <a:chOff x="542837" y="1736761"/>
            <a:chExt cx="8058386"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7" y="1864002"/>
              <a:ext cx="7982097"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the U.S., there is a question as to how much additional government spending on education will improve the actual level of education. </a:t>
              </a:r>
              <a:endParaRPr sz="2000" dirty="0">
                <a:solidFill>
                  <a:schemeClr val="lt1"/>
                </a:solidFill>
                <a:latin typeface="Calibri"/>
                <a:ea typeface="Calibri"/>
                <a:cs typeface="Calibri"/>
                <a:sym typeface="Calibri"/>
              </a:endParaRPr>
            </a:p>
          </p:txBody>
        </p:sp>
      </p:grpSp>
      <p:grpSp>
        <p:nvGrpSpPr>
          <p:cNvPr id="23" name="Google Shape;157;p18" descr="For the U.S., the current focus is on how to get a bigger return from existing spending on education rather than dramatic increases in education spending.">
            <a:extLst>
              <a:ext uri="{FF2B5EF4-FFF2-40B4-BE49-F238E27FC236}">
                <a16:creationId xmlns:a16="http://schemas.microsoft.com/office/drawing/2014/main" id="{D2677579-C37F-49EA-A538-F856A95F51B9}"/>
              </a:ext>
            </a:extLst>
          </p:cNvPr>
          <p:cNvGrpSpPr/>
          <p:nvPr/>
        </p:nvGrpSpPr>
        <p:grpSpPr>
          <a:xfrm>
            <a:off x="2066764" y="4987204"/>
            <a:ext cx="8058385" cy="1164015"/>
            <a:chOff x="542838" y="1736761"/>
            <a:chExt cx="8058385" cy="807000"/>
          </a:xfrm>
        </p:grpSpPr>
        <p:sp>
          <p:nvSpPr>
            <p:cNvPr id="24" name="Google Shape;158;p18">
              <a:extLst>
                <a:ext uri="{FF2B5EF4-FFF2-40B4-BE49-F238E27FC236}">
                  <a16:creationId xmlns:a16="http://schemas.microsoft.com/office/drawing/2014/main" id="{5F456904-DFD3-4939-9F26-25F30CCDD6D0}"/>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642D798E-9DD1-4C70-9F8A-314E67F6392D}"/>
                </a:ext>
              </a:extLst>
            </p:cNvPr>
            <p:cNvSpPr txBox="1"/>
            <p:nvPr/>
          </p:nvSpPr>
          <p:spPr>
            <a:xfrm>
              <a:off x="542838" y="1784946"/>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For the U.S., the current focus is on how to get a bigger return from existing spending on education rather than dramatic increases in education spending.</a:t>
              </a:r>
            </a:p>
          </p:txBody>
        </p:sp>
      </p:grpSp>
    </p:spTree>
    <p:extLst>
      <p:ext uri="{BB962C8B-B14F-4D97-AF65-F5344CB8AC3E}">
        <p14:creationId xmlns:p14="http://schemas.microsoft.com/office/powerpoint/2010/main" val="449436443"/>
      </p:ext>
    </p:extLst>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E886CDC-AF72-4C39-A609-B7AADD3F5962}">
  <ds:schemaRefs>
    <ds:schemaRef ds:uri="http://purl.org/dc/elements/1.1/"/>
    <ds:schemaRef ds:uri="fdab59f7-c3a7-48e5-acd8-618ce834776e"/>
    <ds:schemaRef ds:uri="http://schemas.microsoft.com/office/2006/documentManagement/types"/>
    <ds:schemaRef ds:uri="http://purl.org/dc/terms/"/>
    <ds:schemaRef ds:uri="http://schemas.microsoft.com/office/2006/metadata/properties"/>
    <ds:schemaRef ds:uri="http://purl.org/dc/dcmitype/"/>
    <ds:schemaRef ds:uri="http://schemas.microsoft.com/office/infopath/2007/PartnerControls"/>
    <ds:schemaRef ds:uri="http://schemas.openxmlformats.org/package/2006/metadata/core-properties"/>
    <ds:schemaRef ds:uri="06d9c582-05c2-476b-83d2-72ab8b1380b2"/>
    <ds:schemaRef ds:uri="http://www.w3.org/XML/1998/namespace"/>
  </ds:schemaRefs>
</ds:datastoreItem>
</file>

<file path=customXml/itemProps2.xml><?xml version="1.0" encoding="utf-8"?>
<ds:datastoreItem xmlns:ds="http://schemas.openxmlformats.org/officeDocument/2006/customXml" ds:itemID="{E8322E12-C402-4AFC-8EF8-2AA8877CF29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4996BED-7A5D-4222-BB4E-C46F11394DB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1809</TotalTime>
  <Words>1491</Words>
  <Application>Microsoft Office PowerPoint</Application>
  <PresentationFormat>Widescreen</PresentationFormat>
  <Paragraphs>96</Paragraphs>
  <Slides>13</Slides>
  <Notes>12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Century Gothic</vt:lpstr>
      <vt:lpstr>Arial</vt:lpstr>
      <vt:lpstr>Calibri</vt:lpstr>
      <vt:lpstr>Office Theme</vt:lpstr>
      <vt:lpstr>Fiscal Policy, Investment, and Economic Growth</vt:lpstr>
      <vt:lpstr>Introduction</vt:lpstr>
      <vt:lpstr>Crowding Out</vt:lpstr>
      <vt:lpstr>The Interest Rate Connection</vt:lpstr>
      <vt:lpstr>Monetary Policy1</vt:lpstr>
      <vt:lpstr>Monetary Policy2</vt:lpstr>
      <vt:lpstr>Public Investment in Physical Capital</vt:lpstr>
      <vt:lpstr>Problems with Investment in Physical Capital</vt:lpstr>
      <vt:lpstr>Public Investment in Human Capital</vt:lpstr>
      <vt:lpstr>How Fiscal Policy Can Improve Technology</vt:lpstr>
      <vt:lpstr>On Your Own</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107</cp:revision>
  <dcterms:modified xsi:type="dcterms:W3CDTF">2026-02-04T14:42:59Z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