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4"/>
  </p:sldMasterIdLst>
  <p:notesMasterIdLst>
    <p:notesMasterId r:id="rId13"/>
  </p:notesMasterIdLst>
  <p:sldIdLst>
    <p:sldId id="447" r:id="rId5"/>
    <p:sldId id="448" r:id="rId6"/>
    <p:sldId id="449" r:id="rId7"/>
    <p:sldId id="450" r:id="rId8"/>
    <p:sldId id="451" r:id="rId9"/>
    <p:sldId id="452" r:id="rId10"/>
    <p:sldId id="453" r:id="rId11"/>
    <p:sldId id="275" r:id="rId12"/>
  </p:sldIdLst>
  <p:sldSz cx="12192000" cy="6858000"/>
  <p:notesSz cx="6858000" cy="9144000"/>
  <p:embeddedFontLst>
    <p:embeddedFont>
      <p:font typeface="Century Gothic" panose="020B0502020202020204" pitchFamily="34"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pqKudZmLSWKrr7AFFTErfzhMQc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itlin Edahl" initials="CE" lastIdx="15" clrIdx="0">
    <p:extLst>
      <p:ext uri="{19B8F6BF-5375-455C-9EA6-DF929625EA0E}">
        <p15:presenceInfo xmlns:p15="http://schemas.microsoft.com/office/powerpoint/2012/main" userId="S::cedahl@hawkeslearning.com::f9c8dab7-bc9e-4aed-a3a5-891b49192fba" providerId="AD"/>
      </p:ext>
    </p:extLst>
  </p:cmAuthor>
  <p:cmAuthor id="2" name="Nathan Mirmow" initials="NM" lastIdx="6" clrIdx="1">
    <p:extLst>
      <p:ext uri="{19B8F6BF-5375-455C-9EA6-DF929625EA0E}">
        <p15:presenceInfo xmlns:p15="http://schemas.microsoft.com/office/powerpoint/2012/main" userId="Nathan Mirmow" providerId="None"/>
      </p:ext>
    </p:extLst>
  </p:cmAuthor>
  <p:cmAuthor id="3" name="Caitlin Coleman" initials="CC" lastIdx="2" clrIdx="2">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44022A-3538-419A-A488-7F2A4D773016}" v="3" dt="2026-02-04T14:36:57.1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013" autoAdjust="0"/>
  </p:normalViewPr>
  <p:slideViewPr>
    <p:cSldViewPr snapToGrid="0">
      <p:cViewPr varScale="1">
        <p:scale>
          <a:sx n="93" d="100"/>
          <a:sy n="93" d="100"/>
        </p:scale>
        <p:origin x="115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4.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6.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1.fntdata"/><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3T21:19:22.947" v="5" actId="33553"/>
      <pc:docMkLst>
        <pc:docMk/>
      </pc:docMkLst>
      <pc:sldChg chg="modSp mod">
        <pc:chgData name="Annaleise Radchenko" userId="6249d1a9-d5dd-4793-b8df-98b5e6874abb" providerId="ADAL" clId="{4A5B4154-50F6-4F5B-A4D7-A9ED8C205C6B}" dt="2026-01-23T21:19:22.947" v="5" actId="33553"/>
        <pc:sldMkLst>
          <pc:docMk/>
          <pc:sldMk cId="0" sldId="275"/>
        </pc:sldMkLst>
        <pc:spChg chg="mod">
          <ac:chgData name="Annaleise Radchenko" userId="6249d1a9-d5dd-4793-b8df-98b5e6874abb" providerId="ADAL" clId="{4A5B4154-50F6-4F5B-A4D7-A9ED8C205C6B}" dt="2026-01-23T21:19:22.947" v="5" actId="33553"/>
          <ac:spMkLst>
            <pc:docMk/>
            <pc:sldMk cId="0" sldId="275"/>
            <ac:spMk id="349" creationId="{00000000-0000-0000-0000-000000000000}"/>
          </ac:spMkLst>
        </pc:spChg>
        <pc:cxnChg chg="mod">
          <ac:chgData name="Annaleise Radchenko" userId="6249d1a9-d5dd-4793-b8df-98b5e6874abb" providerId="ADAL" clId="{4A5B4154-50F6-4F5B-A4D7-A9ED8C205C6B}" dt="2026-01-23T21:19:17.499" v="4" actId="962"/>
          <ac:cxnSpMkLst>
            <pc:docMk/>
            <pc:sldMk cId="0" sldId="275"/>
            <ac:cxnSpMk id="348" creationId="{00000000-0000-0000-0000-000000000000}"/>
          </ac:cxnSpMkLst>
        </pc:cxnChg>
      </pc:sldChg>
      <pc:sldChg chg="add">
        <pc:chgData name="Annaleise Radchenko" userId="6249d1a9-d5dd-4793-b8df-98b5e6874abb" providerId="ADAL" clId="{4A5B4154-50F6-4F5B-A4D7-A9ED8C205C6B}" dt="2026-01-23T21:18:13.079" v="0"/>
        <pc:sldMkLst>
          <pc:docMk/>
          <pc:sldMk cId="0" sldId="447"/>
        </pc:sldMkLst>
      </pc:sldChg>
      <pc:sldChg chg="modSp add mod">
        <pc:chgData name="Annaleise Radchenko" userId="6249d1a9-d5dd-4793-b8df-98b5e6874abb" providerId="ADAL" clId="{4A5B4154-50F6-4F5B-A4D7-A9ED8C205C6B}" dt="2026-01-23T21:18:53.248" v="3" actId="6549"/>
        <pc:sldMkLst>
          <pc:docMk/>
          <pc:sldMk cId="3812911866" sldId="448"/>
        </pc:sldMkLst>
        <pc:spChg chg="mod">
          <ac:chgData name="Annaleise Radchenko" userId="6249d1a9-d5dd-4793-b8df-98b5e6874abb" providerId="ADAL" clId="{4A5B4154-50F6-4F5B-A4D7-A9ED8C205C6B}" dt="2026-01-23T21:18:53.248" v="3" actId="6549"/>
          <ac:spMkLst>
            <pc:docMk/>
            <pc:sldMk cId="3812911866" sldId="448"/>
            <ac:spMk id="26" creationId="{00000000-0000-0000-0000-000000000000}"/>
          </ac:spMkLst>
        </pc:spChg>
      </pc:sldChg>
      <pc:sldChg chg="add">
        <pc:chgData name="Annaleise Radchenko" userId="6249d1a9-d5dd-4793-b8df-98b5e6874abb" providerId="ADAL" clId="{4A5B4154-50F6-4F5B-A4D7-A9ED8C205C6B}" dt="2026-01-23T21:18:13.079" v="0"/>
        <pc:sldMkLst>
          <pc:docMk/>
          <pc:sldMk cId="2041952428" sldId="449"/>
        </pc:sldMkLst>
      </pc:sldChg>
      <pc:sldChg chg="add">
        <pc:chgData name="Annaleise Radchenko" userId="6249d1a9-d5dd-4793-b8df-98b5e6874abb" providerId="ADAL" clId="{4A5B4154-50F6-4F5B-A4D7-A9ED8C205C6B}" dt="2026-01-23T21:18:13.079" v="0"/>
        <pc:sldMkLst>
          <pc:docMk/>
          <pc:sldMk cId="3420898382" sldId="450"/>
        </pc:sldMkLst>
      </pc:sldChg>
      <pc:sldChg chg="add">
        <pc:chgData name="Annaleise Radchenko" userId="6249d1a9-d5dd-4793-b8df-98b5e6874abb" providerId="ADAL" clId="{4A5B4154-50F6-4F5B-A4D7-A9ED8C205C6B}" dt="2026-01-23T21:18:13.079" v="0"/>
        <pc:sldMkLst>
          <pc:docMk/>
          <pc:sldMk cId="3768103345" sldId="451"/>
        </pc:sldMkLst>
      </pc:sldChg>
      <pc:sldChg chg="add">
        <pc:chgData name="Annaleise Radchenko" userId="6249d1a9-d5dd-4793-b8df-98b5e6874abb" providerId="ADAL" clId="{4A5B4154-50F6-4F5B-A4D7-A9ED8C205C6B}" dt="2026-01-23T21:18:13.079" v="0"/>
        <pc:sldMkLst>
          <pc:docMk/>
          <pc:sldMk cId="3443138403" sldId="452"/>
        </pc:sldMkLst>
      </pc:sldChg>
      <pc:sldChg chg="modSp add mod">
        <pc:chgData name="Annaleise Radchenko" userId="6249d1a9-d5dd-4793-b8df-98b5e6874abb" providerId="ADAL" clId="{4A5B4154-50F6-4F5B-A4D7-A9ED8C205C6B}" dt="2026-01-23T21:18:30.659" v="2" actId="6549"/>
        <pc:sldMkLst>
          <pc:docMk/>
          <pc:sldMk cId="2447368204" sldId="453"/>
        </pc:sldMkLst>
        <pc:spChg chg="mod">
          <ac:chgData name="Annaleise Radchenko" userId="6249d1a9-d5dd-4793-b8df-98b5e6874abb" providerId="ADAL" clId="{4A5B4154-50F6-4F5B-A4D7-A9ED8C205C6B}" dt="2026-01-23T21:18:30.659" v="2" actId="6549"/>
          <ac:spMkLst>
            <pc:docMk/>
            <pc:sldMk cId="2447368204" sldId="453"/>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 name="Google Shape;4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Since the 1930s, various legislators have proposed that the U.S. government should balance its budget every year. In 1995, a proposed constitutional amendment that would require a balanced budget passed the U.S. House of Representatives but failed in the U.S. Senate by a single vote. Most economists view these proposals with bemusement because in the short term, they expect budget deficits and surpluses to fluctuate up and down with the economy and automatic stabilizers.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2</a:t>
            </a:fld>
            <a:endParaRPr lang="en-US" dirty="0"/>
          </a:p>
        </p:txBody>
      </p:sp>
    </p:spTree>
    <p:extLst>
      <p:ext uri="{BB962C8B-B14F-4D97-AF65-F5344CB8AC3E}">
        <p14:creationId xmlns:p14="http://schemas.microsoft.com/office/powerpoint/2010/main" val="31156680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Some supporters of a balanced budget argue that since households must balance their own budgets, the government should too. Households often borrow to buy things like houses or tuition, while the government has macroeconomic responsibilities. From a Keynesian viewpoint, the government should be spending when times are hard and saving when times are good for the sake of the overall economy.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3</a:t>
            </a:fld>
            <a:endParaRPr lang="en-US" dirty="0"/>
          </a:p>
        </p:txBody>
      </p:sp>
    </p:spTree>
    <p:extLst>
      <p:ext uri="{BB962C8B-B14F-4D97-AF65-F5344CB8AC3E}">
        <p14:creationId xmlns:p14="http://schemas.microsoft.com/office/powerpoint/2010/main" val="36432483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There is no particular reason why a government should balance its budget in the medium term of a few years. Running a large budget deficit could be necessary in making crucial long-term investments in human capital and physical infrastructure. As long as the percentage increases in debt are smaller than the percentage growth of GDP, the debt to GDP ratio will decline.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4</a:t>
            </a:fld>
            <a:endParaRPr lang="en-US" dirty="0"/>
          </a:p>
        </p:txBody>
      </p:sp>
    </p:spTree>
    <p:extLst>
      <p:ext uri="{BB962C8B-B14F-4D97-AF65-F5344CB8AC3E}">
        <p14:creationId xmlns:p14="http://schemas.microsoft.com/office/powerpoint/2010/main" val="3899314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Budget deficits are not always a wise policy. A government running a large budget deficit can increase aggregate demand substantially and trigger severe inflation. Unwise borrowing by a government can reduce national saving, hampering economic growth and leading to international financial crises. Despite this, requiring the federal budget to be balanced each calendar year is typically a misguided overreaction.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5</a:t>
            </a:fld>
            <a:endParaRPr lang="en-US" dirty="0"/>
          </a:p>
        </p:txBody>
      </p:sp>
    </p:spTree>
    <p:extLst>
      <p:ext uri="{BB962C8B-B14F-4D97-AF65-F5344CB8AC3E}">
        <p14:creationId xmlns:p14="http://schemas.microsoft.com/office/powerpoint/2010/main" val="3443838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To what extent have you balanced your budget? Is this a task you take seriously or something you rarely, if ever, think about?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6</a:t>
            </a:fld>
            <a:endParaRPr lang="en-US" dirty="0"/>
          </a:p>
        </p:txBody>
      </p:sp>
    </p:spTree>
    <p:extLst>
      <p:ext uri="{BB962C8B-B14F-4D97-AF65-F5344CB8AC3E}">
        <p14:creationId xmlns:p14="http://schemas.microsoft.com/office/powerpoint/2010/main" val="835680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66175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6" name="Google Shape;3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C4486-6D43-4764-BA27-6ADE7F1661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53795F-1EA0-4B96-8C4A-9AF699764F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8DC9AD-7681-4B36-8C3B-1CE63D5A189E}"/>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5" name="Footer Placeholder 4">
            <a:extLst>
              <a:ext uri="{FF2B5EF4-FFF2-40B4-BE49-F238E27FC236}">
                <a16:creationId xmlns:a16="http://schemas.microsoft.com/office/drawing/2014/main" id="{7A6D1DED-264F-400E-9AE1-AD30E276F8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5B937D-571C-49EC-944C-0FF34CEDBBB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197616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72C23-C4C3-4EF4-BDB6-9BEB78CD40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E87DAC-C753-4E1A-B95D-E5F8793D14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352E0E-0C09-4EB3-9F58-974C3D478B12}"/>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5" name="Footer Placeholder 4">
            <a:extLst>
              <a:ext uri="{FF2B5EF4-FFF2-40B4-BE49-F238E27FC236}">
                <a16:creationId xmlns:a16="http://schemas.microsoft.com/office/drawing/2014/main" id="{11793CA3-2386-4818-809B-D83B6B6893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887A34-D853-4A18-B741-5E7ED9FF08D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67105322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2628F0-2A94-4A43-A1D2-DA7FAE8A0EA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D2B643-236F-44B4-AA47-32B0A6E744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C03901-8B83-43AC-8971-44437705E5BC}"/>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5" name="Footer Placeholder 4">
            <a:extLst>
              <a:ext uri="{FF2B5EF4-FFF2-40B4-BE49-F238E27FC236}">
                <a16:creationId xmlns:a16="http://schemas.microsoft.com/office/drawing/2014/main" id="{A0DAF4E0-6118-45D6-99F5-CBE612F14B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28F158-FCBC-45AF-A563-22ACBD6BC57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228631158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8A88-3C00-48FE-8768-500921984F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F4BC6B-095E-43A0-83E0-347A43E27B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34016B-C1DD-439A-86FE-CD2A5CFC5A63}"/>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5" name="Footer Placeholder 4">
            <a:extLst>
              <a:ext uri="{FF2B5EF4-FFF2-40B4-BE49-F238E27FC236}">
                <a16:creationId xmlns:a16="http://schemas.microsoft.com/office/drawing/2014/main" id="{113BF505-5457-49D5-A98B-E5CD82161F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76B065-88D0-47AA-9F11-6783A5EF4C5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32476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0E81B-15CE-4989-8442-765CD27326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296590-D0BF-46E6-81EB-64F59ED41B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A0FCF57-D6CF-4546-BA40-968CF0A0EB90}"/>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5" name="Footer Placeholder 4">
            <a:extLst>
              <a:ext uri="{FF2B5EF4-FFF2-40B4-BE49-F238E27FC236}">
                <a16:creationId xmlns:a16="http://schemas.microsoft.com/office/drawing/2014/main" id="{3BF5E01C-FE15-4C95-8174-3794494745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412F36-13CB-4C27-BAA7-D3FA8D85EDF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2354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1EB03-AAE9-472A-A442-6CF0389BE1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55D56A-68CE-4B37-A250-44AA285CDF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8B8000-1A10-40BF-A44A-D2FF77ED662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A55928-317C-4AB9-A252-A5221DAFF880}"/>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6" name="Footer Placeholder 5">
            <a:extLst>
              <a:ext uri="{FF2B5EF4-FFF2-40B4-BE49-F238E27FC236}">
                <a16:creationId xmlns:a16="http://schemas.microsoft.com/office/drawing/2014/main" id="{0252DE4F-77D9-4418-86FC-8448691324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3A98FF-8588-4A5A-B8B3-F48F0E7B332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55992633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474D7-A986-4541-BDF5-55436EA4C1A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8860D6-9F95-4E9A-AC4D-4736C783F0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34928D-1536-4C0A-8F65-15E40E8035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A0D41B-4DE5-4229-A083-15FA8A2BC5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6024CC-B27A-457F-BB35-1509237C8A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EA3EAE-7845-4B42-9C4E-23C3B64CCFD4}"/>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8" name="Footer Placeholder 7">
            <a:extLst>
              <a:ext uri="{FF2B5EF4-FFF2-40B4-BE49-F238E27FC236}">
                <a16:creationId xmlns:a16="http://schemas.microsoft.com/office/drawing/2014/main" id="{A9EBCC37-1636-4F7B-8E82-77C0F4F46D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5C148C-E3E5-4626-B043-1725F15DACB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47285137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FA817-77C9-40CC-84B0-F98254C752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3F333B-3D25-4599-90D0-7EA42D442094}"/>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4" name="Footer Placeholder 3">
            <a:extLst>
              <a:ext uri="{FF2B5EF4-FFF2-40B4-BE49-F238E27FC236}">
                <a16:creationId xmlns:a16="http://schemas.microsoft.com/office/drawing/2014/main" id="{2DC5B05E-4B96-4FE6-A4FA-D5A77BD1B47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41898EE-D3E5-4326-8CC4-B8988E2879A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58467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FB976C-2EEC-4E53-A67A-A7886818AC4F}"/>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3" name="Footer Placeholder 2">
            <a:extLst>
              <a:ext uri="{FF2B5EF4-FFF2-40B4-BE49-F238E27FC236}">
                <a16:creationId xmlns:a16="http://schemas.microsoft.com/office/drawing/2014/main" id="{6A4FC74F-E029-49BF-A5F3-C50D0EE2AE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4C48EB-F118-4B72-81A1-078D9333673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26789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E777D-8ABB-4318-AF53-C5D098D3B6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A6622A-B26D-4761-84B4-423D2ADC99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D950A1-A9A2-4E63-8BB0-BDC69BC9C7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1C337F-4533-4E19-B80B-CBE432E7509C}"/>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6" name="Footer Placeholder 5">
            <a:extLst>
              <a:ext uri="{FF2B5EF4-FFF2-40B4-BE49-F238E27FC236}">
                <a16:creationId xmlns:a16="http://schemas.microsoft.com/office/drawing/2014/main" id="{DA4AA0B0-2FE0-4244-B83E-9C98B1D266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DABEC9-1769-487A-8430-FEA686A4170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17819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0BB9B-BBE5-4164-8E2F-0CDB4E1845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FF925F-216B-48DE-A586-B7BD8F4690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A1D768-509D-4517-B2CF-15D7A3F4A9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948401-2FF7-4E3A-902C-96A2072F5561}"/>
              </a:ext>
            </a:extLst>
          </p:cNvPr>
          <p:cNvSpPr>
            <a:spLocks noGrp="1"/>
          </p:cNvSpPr>
          <p:nvPr>
            <p:ph type="dt" sz="half" idx="10"/>
          </p:nvPr>
        </p:nvSpPr>
        <p:spPr/>
        <p:txBody>
          <a:bodyPr/>
          <a:lstStyle/>
          <a:p>
            <a:fld id="{1AF58BFD-1256-419B-A969-21F9B24C57A4}" type="datetimeFigureOut">
              <a:rPr lang="en-US" smtClean="0"/>
              <a:t>2/4/2026</a:t>
            </a:fld>
            <a:endParaRPr lang="en-US"/>
          </a:p>
        </p:txBody>
      </p:sp>
      <p:sp>
        <p:nvSpPr>
          <p:cNvPr id="6" name="Footer Placeholder 5">
            <a:extLst>
              <a:ext uri="{FF2B5EF4-FFF2-40B4-BE49-F238E27FC236}">
                <a16:creationId xmlns:a16="http://schemas.microsoft.com/office/drawing/2014/main" id="{A273EA10-0625-4234-A3E6-D9E3626FD8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05983D-AA71-41B7-83CA-63EF264118F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18272277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61EFB3-061C-424B-ACA2-05F4FBA962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7D270B-7B95-47C7-B655-C7F488F3E8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A1ADC6-4DF0-479D-8999-3010CCF3B9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F58BFD-1256-419B-A969-21F9B24C57A4}" type="datetimeFigureOut">
              <a:rPr lang="en-US" smtClean="0"/>
              <a:t>2/4/2026</a:t>
            </a:fld>
            <a:endParaRPr lang="en-US"/>
          </a:p>
        </p:txBody>
      </p:sp>
      <p:sp>
        <p:nvSpPr>
          <p:cNvPr id="5" name="Footer Placeholder 4">
            <a:extLst>
              <a:ext uri="{FF2B5EF4-FFF2-40B4-BE49-F238E27FC236}">
                <a16:creationId xmlns:a16="http://schemas.microsoft.com/office/drawing/2014/main" id="{F0714816-A7A6-4D19-A0C0-C90C402838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1AA31BC-A0EF-475C-8338-656F697F23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3015661721"/>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a:extLst>
              <a:ext uri="{C183D7F6-B498-43B3-948B-1728B52AA6E4}">
                <adec:decorative xmlns:adec="http://schemas.microsoft.com/office/drawing/2017/decorative" val="1"/>
              </a:ext>
            </a:extLst>
          </p:cNvPr>
          <p:cNvSpPr/>
          <p:nvPr/>
        </p:nvSpPr>
        <p:spPr>
          <a:xfrm>
            <a:off x="0" y="0"/>
            <a:ext cx="12192000" cy="1194957"/>
          </a:xfrm>
          <a:prstGeom prst="rect">
            <a:avLst/>
          </a:prstGeom>
          <a:solidFill>
            <a:srgbClr val="5A7E8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404040"/>
              </a:buClr>
              <a:buSzPts val="1800"/>
              <a:buFont typeface="Calibri"/>
              <a:buNone/>
            </a:pPr>
            <a:endParaRPr sz="1800" b="0" i="0" u="none" strike="noStrike" cap="none">
              <a:solidFill>
                <a:srgbClr val="404040"/>
              </a:solidFill>
              <a:latin typeface="Calibri"/>
              <a:ea typeface="Calibri"/>
              <a:cs typeface="Calibri"/>
              <a:sym typeface="Calibri"/>
            </a:endParaRPr>
          </a:p>
        </p:txBody>
      </p:sp>
      <p:sp>
        <p:nvSpPr>
          <p:cNvPr id="50" name="Google Shape;50;p1"/>
          <p:cNvSpPr txBox="1">
            <a:spLocks noGrp="1"/>
          </p:cNvSpPr>
          <p:nvPr>
            <p:ph type="title" idx="4294967295"/>
          </p:nvPr>
        </p:nvSpPr>
        <p:spPr>
          <a:xfrm>
            <a:off x="1569719" y="2081740"/>
            <a:ext cx="9052562" cy="1938952"/>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
                <a:srgbClr val="000000"/>
              </a:buClr>
              <a:buSzPts val="6000"/>
              <a:buFont typeface="Century Gothic"/>
              <a:buNone/>
              <a:tabLst/>
              <a:defRPr/>
            </a:pPr>
            <a:r>
              <a:rPr kumimoji="0" lang="en-US" sz="6000" b="0" i="0" u="none" strike="noStrike" kern="1200" cap="none" spc="0" normalizeH="0" baseline="0" noProof="0" dirty="0">
                <a:ln>
                  <a:noFill/>
                </a:ln>
                <a:solidFill>
                  <a:srgbClr val="000000"/>
                </a:solidFill>
                <a:effectLst/>
                <a:uLnTx/>
                <a:uFillTx/>
                <a:latin typeface="Century Gothic"/>
                <a:ea typeface="Century Gothic"/>
                <a:cs typeface="Century Gothic"/>
                <a:sym typeface="Century Gothic"/>
              </a:rPr>
              <a:t>The Question of a Balanced Budget</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1" name="Google Shape;51;p1">
            <a:extLst>
              <a:ext uri="{C183D7F6-B498-43B3-948B-1728B52AA6E4}">
                <adec:decorative xmlns:adec="http://schemas.microsoft.com/office/drawing/2017/decorative" val="1"/>
              </a:ext>
            </a:extLst>
          </p:cNvPr>
          <p:cNvCxnSpPr/>
          <p:nvPr/>
        </p:nvCxnSpPr>
        <p:spPr>
          <a:xfrm>
            <a:off x="3130060" y="4238095"/>
            <a:ext cx="5931879" cy="1"/>
          </a:xfrm>
          <a:prstGeom prst="straightConnector1">
            <a:avLst/>
          </a:prstGeom>
          <a:noFill/>
          <a:ln w="9525" cap="flat" cmpd="sng">
            <a:solidFill>
              <a:srgbClr val="000000"/>
            </a:solidFill>
            <a:prstDash val="solid"/>
            <a:miter lim="8000"/>
            <a:headEnd type="none" w="sm" len="sm"/>
            <a:tailEnd type="none" w="sm" len="sm"/>
          </a:ln>
        </p:spPr>
      </p:cxnSp>
      <p:sp>
        <p:nvSpPr>
          <p:cNvPr id="52" name="Google Shape;52;p1"/>
          <p:cNvSpPr txBox="1"/>
          <p:nvPr/>
        </p:nvSpPr>
        <p:spPr>
          <a:xfrm>
            <a:off x="481647" y="320477"/>
            <a:ext cx="3565363" cy="561341"/>
          </a:xfrm>
          <a:prstGeom prst="rect">
            <a:avLst/>
          </a:prstGeom>
          <a:solidFill>
            <a:srgbClr val="5A7E83"/>
          </a:solid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FFFFFF"/>
              </a:buClr>
              <a:buSzPts val="3000"/>
              <a:buFont typeface="Century Gothic"/>
              <a:buNone/>
            </a:pPr>
            <a:r>
              <a:rPr lang="en-US" sz="3000" b="1" i="0" u="none" strike="noStrike" cap="none">
                <a:solidFill>
                  <a:srgbClr val="FFFFFF"/>
                </a:solidFill>
                <a:latin typeface="Century Gothic"/>
                <a:ea typeface="Century Gothic"/>
                <a:cs typeface="Century Gothic"/>
                <a:sym typeface="Century Gothic"/>
              </a:rPr>
              <a:t>HAWKES</a:t>
            </a:r>
            <a:r>
              <a:rPr lang="en-US" sz="2800" b="0" i="0" u="none" strike="noStrike" cap="none">
                <a:solidFill>
                  <a:srgbClr val="FFFFFF"/>
                </a:solidFill>
                <a:latin typeface="Century Gothic"/>
                <a:ea typeface="Century Gothic"/>
                <a:cs typeface="Century Gothic"/>
                <a:sym typeface="Century Gothic"/>
              </a:rPr>
              <a:t> LEARNING</a:t>
            </a:r>
            <a:endParaRPr/>
          </a:p>
        </p:txBody>
      </p:sp>
      <p:cxnSp>
        <p:nvCxnSpPr>
          <p:cNvPr id="53" name="Google Shape;53;p1">
            <a:extLst>
              <a:ext uri="{C183D7F6-B498-43B3-948B-1728B52AA6E4}">
                <adec:decorative xmlns:adec="http://schemas.microsoft.com/office/drawing/2017/decorative" val="1"/>
              </a:ext>
            </a:extLst>
          </p:cNvPr>
          <p:cNvCxnSpPr/>
          <p:nvPr/>
        </p:nvCxnSpPr>
        <p:spPr>
          <a:xfrm>
            <a:off x="3071446" y="2091430"/>
            <a:ext cx="5931879" cy="1"/>
          </a:xfrm>
          <a:prstGeom prst="straightConnector1">
            <a:avLst/>
          </a:prstGeom>
          <a:noFill/>
          <a:ln w="9525" cap="flat" cmpd="sng">
            <a:solidFill>
              <a:srgbClr val="000000"/>
            </a:solidFill>
            <a:prstDash val="solid"/>
            <a:miter lim="8000"/>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ince the 1930s, various legislators have proposed that the U.S. government should balance its budget every year.">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Since the 1930s, various legislators have proposed that the U.S. government should balance its budget every year.</a:t>
              </a:r>
            </a:p>
          </p:txBody>
        </p:sp>
      </p:grpSp>
      <p:grpSp>
        <p:nvGrpSpPr>
          <p:cNvPr id="12" name="Group 11" descr="In 1995, a proposed constitutional amendment that would require a balanced budget passed the U.S. House of Representatives but failed in the U.S. Senate by a single vote.">
            <a:extLst>
              <a:ext uri="{FF2B5EF4-FFF2-40B4-BE49-F238E27FC236}">
                <a16:creationId xmlns:a16="http://schemas.microsoft.com/office/drawing/2014/main" id="{1FCE88C0-12B0-4BFD-B1EC-2AFE88155099}"/>
              </a:ext>
            </a:extLst>
          </p:cNvPr>
          <p:cNvGrpSpPr/>
          <p:nvPr/>
        </p:nvGrpSpPr>
        <p:grpSpPr>
          <a:xfrm>
            <a:off x="2066654" y="2495629"/>
            <a:ext cx="8055265" cy="1059923"/>
            <a:chOff x="539761" y="1736761"/>
            <a:chExt cx="8061316" cy="1059923"/>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105992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9761" y="1751946"/>
              <a:ext cx="8058422"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1995, a proposed constitutional amendment that would require a balanced budget passed the U.S. House of Representatives but failed in the U.S. Senate by a single vote.</a:t>
              </a:r>
            </a:p>
          </p:txBody>
        </p:sp>
      </p:grpSp>
      <p:grpSp>
        <p:nvGrpSpPr>
          <p:cNvPr id="18" name="Group 17" descr="Most economists view these proposals with bemusement because in the short term, they expect budget deficits and surpluses to fluctuate up and down with the economy and automatic stabilizers.">
            <a:extLst>
              <a:ext uri="{FF2B5EF4-FFF2-40B4-BE49-F238E27FC236}">
                <a16:creationId xmlns:a16="http://schemas.microsoft.com/office/drawing/2014/main" id="{E9D645EB-241F-4F9B-863D-C6DF2287895D}"/>
              </a:ext>
            </a:extLst>
          </p:cNvPr>
          <p:cNvGrpSpPr/>
          <p:nvPr/>
        </p:nvGrpSpPr>
        <p:grpSpPr>
          <a:xfrm>
            <a:off x="2072703" y="3659820"/>
            <a:ext cx="8052105" cy="1015663"/>
            <a:chOff x="542923" y="1735503"/>
            <a:chExt cx="8058154" cy="1015663"/>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35503"/>
              <a:ext cx="8055259"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Most economists view these proposals with bemusement because in the short term, they expect budget deficits and surpluses to fluctuate up and down with the economy and automatic stabilizers. </a:t>
              </a:r>
            </a:p>
          </p:txBody>
        </p:sp>
      </p:grpSp>
    </p:spTree>
    <p:extLst>
      <p:ext uri="{BB962C8B-B14F-4D97-AF65-F5344CB8AC3E}">
        <p14:creationId xmlns:p14="http://schemas.microsoft.com/office/powerpoint/2010/main" val="3812911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Household Budget vs. Government Budget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ome supporters of a balanced budget argue that since households must balance their own budgets, the government should too.">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Some supporters of a balanced budget argue that since households must balance their own budgets, the government should too.</a:t>
              </a:r>
            </a:p>
          </p:txBody>
        </p:sp>
      </p:grpSp>
      <p:grpSp>
        <p:nvGrpSpPr>
          <p:cNvPr id="12" name="Group 11" descr="Households often borrow to buy things like houses or tuition, while the government has macroeconomic responsibilities.">
            <a:extLst>
              <a:ext uri="{FF2B5EF4-FFF2-40B4-BE49-F238E27FC236}">
                <a16:creationId xmlns:a16="http://schemas.microsoft.com/office/drawing/2014/main" id="{1FCE88C0-12B0-4BFD-B1EC-2AFE88155099}"/>
              </a:ext>
            </a:extLst>
          </p:cNvPr>
          <p:cNvGrpSpPr/>
          <p:nvPr/>
        </p:nvGrpSpPr>
        <p:grpSpPr>
          <a:xfrm>
            <a:off x="2066654" y="2495629"/>
            <a:ext cx="8055265" cy="806935"/>
            <a:chOff x="539761" y="1736761"/>
            <a:chExt cx="8061316"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9761" y="1781021"/>
              <a:ext cx="8058422"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Households often borrow to buy things like houses or tuition, while the government has macroeconomic responsibilities.</a:t>
              </a:r>
            </a:p>
          </p:txBody>
        </p:sp>
      </p:grpSp>
      <p:grpSp>
        <p:nvGrpSpPr>
          <p:cNvPr id="18" name="Group 17" descr="From a Keynesian viewpoint, the government should be spending when times are hard and saving when times are good for the sake of the overall economy.">
            <a:extLst>
              <a:ext uri="{FF2B5EF4-FFF2-40B4-BE49-F238E27FC236}">
                <a16:creationId xmlns:a16="http://schemas.microsoft.com/office/drawing/2014/main" id="{E9D645EB-241F-4F9B-863D-C6DF2287895D}"/>
              </a:ext>
            </a:extLst>
          </p:cNvPr>
          <p:cNvGrpSpPr/>
          <p:nvPr/>
        </p:nvGrpSpPr>
        <p:grpSpPr>
          <a:xfrm>
            <a:off x="2066922" y="3399817"/>
            <a:ext cx="8052105" cy="1033655"/>
            <a:chOff x="542923" y="1736761"/>
            <a:chExt cx="8058154" cy="103365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54753"/>
              <a:ext cx="8055259"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From a Keynesian viewpoint, the government should be spending when times are hard and saving when times are good for the sake of the overall economy.</a:t>
              </a:r>
            </a:p>
          </p:txBody>
        </p:sp>
      </p:grpSp>
    </p:spTree>
    <p:extLst>
      <p:ext uri="{BB962C8B-B14F-4D97-AF65-F5344CB8AC3E}">
        <p14:creationId xmlns:p14="http://schemas.microsoft.com/office/powerpoint/2010/main" val="2041952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Arguments for a Budget Deficit</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re is no particular reason why a government should balance its budget in the medium term of a few years.">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There is no particular reason why a government should balance its budget in the medium term of a few years.</a:t>
              </a:r>
            </a:p>
          </p:txBody>
        </p:sp>
      </p:grpSp>
      <p:grpSp>
        <p:nvGrpSpPr>
          <p:cNvPr id="12" name="Group 11" descr="Running a large budget deficit could be necessary in making crucial long-term investments in human capital and physical infrastructure.">
            <a:extLst>
              <a:ext uri="{FF2B5EF4-FFF2-40B4-BE49-F238E27FC236}">
                <a16:creationId xmlns:a16="http://schemas.microsoft.com/office/drawing/2014/main" id="{1FCE88C0-12B0-4BFD-B1EC-2AFE88155099}"/>
              </a:ext>
            </a:extLst>
          </p:cNvPr>
          <p:cNvGrpSpPr/>
          <p:nvPr/>
        </p:nvGrpSpPr>
        <p:grpSpPr>
          <a:xfrm>
            <a:off x="2066654" y="2495629"/>
            <a:ext cx="8055265" cy="806935"/>
            <a:chOff x="539761" y="1736761"/>
            <a:chExt cx="8061316"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9761" y="1781021"/>
              <a:ext cx="8058422"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Running a large budget deficit could be necessary in making crucial long-term investments in human capital and physical infrastructure.</a:t>
              </a:r>
            </a:p>
          </p:txBody>
        </p:sp>
      </p:grpSp>
      <p:grpSp>
        <p:nvGrpSpPr>
          <p:cNvPr id="18" name="Group 17" descr="As long as the percentage increases in debt are smaller than the percentage growth of GDP, the debt-to-GDP ratio will decline.">
            <a:extLst>
              <a:ext uri="{FF2B5EF4-FFF2-40B4-BE49-F238E27FC236}">
                <a16:creationId xmlns:a16="http://schemas.microsoft.com/office/drawing/2014/main" id="{E9D645EB-241F-4F9B-863D-C6DF2287895D}"/>
              </a:ext>
            </a:extLst>
          </p:cNvPr>
          <p:cNvGrpSpPr/>
          <p:nvPr/>
        </p:nvGrpSpPr>
        <p:grpSpPr>
          <a:xfrm>
            <a:off x="2066922" y="3399817"/>
            <a:ext cx="8052105" cy="806935"/>
            <a:chOff x="542923" y="1736761"/>
            <a:chExt cx="8058154" cy="80693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54753"/>
              <a:ext cx="8055259"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As long as the percentage increases in debt are smaller than the percentage growth of GDP, the debt-to-GDP ratio will decline.</a:t>
              </a:r>
            </a:p>
          </p:txBody>
        </p:sp>
      </p:grpSp>
    </p:spTree>
    <p:extLst>
      <p:ext uri="{BB962C8B-B14F-4D97-AF65-F5344CB8AC3E}">
        <p14:creationId xmlns:p14="http://schemas.microsoft.com/office/powerpoint/2010/main" val="3420898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Argument Against a Budget Deficit</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Budget deficits are not always a wise policy.">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935096"/>
              <a:ext cx="8058154"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Budget deficits are not always a wise policy.</a:t>
              </a:r>
            </a:p>
          </p:txBody>
        </p:sp>
      </p:grpSp>
      <p:grpSp>
        <p:nvGrpSpPr>
          <p:cNvPr id="12" name="Group 11" descr="A government running a large budget deficit can increase aggregate demand substantially and trigger severe inflation.">
            <a:extLst>
              <a:ext uri="{FF2B5EF4-FFF2-40B4-BE49-F238E27FC236}">
                <a16:creationId xmlns:a16="http://schemas.microsoft.com/office/drawing/2014/main" id="{1FCE88C0-12B0-4BFD-B1EC-2AFE88155099}"/>
              </a:ext>
            </a:extLst>
          </p:cNvPr>
          <p:cNvGrpSpPr/>
          <p:nvPr/>
        </p:nvGrpSpPr>
        <p:grpSpPr>
          <a:xfrm>
            <a:off x="2066654" y="2495629"/>
            <a:ext cx="8055265" cy="806935"/>
            <a:chOff x="539761" y="1736761"/>
            <a:chExt cx="8061316"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9761" y="1781021"/>
              <a:ext cx="8058422"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government running a large budget deficit can increase aggregate demand substantially and trigger severe inflation.</a:t>
              </a:r>
            </a:p>
          </p:txBody>
        </p:sp>
      </p:grpSp>
      <p:grpSp>
        <p:nvGrpSpPr>
          <p:cNvPr id="18" name="Group 17" descr="Unwise borrowing by a government can reduce national saving, hampering economic growth and leading to international financial crises.">
            <a:extLst>
              <a:ext uri="{FF2B5EF4-FFF2-40B4-BE49-F238E27FC236}">
                <a16:creationId xmlns:a16="http://schemas.microsoft.com/office/drawing/2014/main" id="{E9D645EB-241F-4F9B-863D-C6DF2287895D}"/>
              </a:ext>
            </a:extLst>
          </p:cNvPr>
          <p:cNvGrpSpPr/>
          <p:nvPr/>
        </p:nvGrpSpPr>
        <p:grpSpPr>
          <a:xfrm>
            <a:off x="2066922" y="3399817"/>
            <a:ext cx="8052105" cy="1033655"/>
            <a:chOff x="542923" y="1736761"/>
            <a:chExt cx="8058154" cy="1033655"/>
          </a:xfrm>
          <a:solidFill>
            <a:srgbClr val="627981"/>
          </a:solidFill>
        </p:grpSpPr>
        <p:sp>
          <p:nvSpPr>
            <p:cNvPr id="19" name="Rectangle 18">
              <a:extLst>
                <a:ext uri="{FF2B5EF4-FFF2-40B4-BE49-F238E27FC236}">
                  <a16:creationId xmlns:a16="http://schemas.microsoft.com/office/drawing/2014/main" id="{0064E94E-7DE3-409B-9B55-7FCC37237B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2CCE435B-F549-4D2A-8C51-621D4B56099E}"/>
                </a:ext>
              </a:extLst>
            </p:cNvPr>
            <p:cNvSpPr txBox="1"/>
            <p:nvPr/>
          </p:nvSpPr>
          <p:spPr>
            <a:xfrm>
              <a:off x="542923" y="1754753"/>
              <a:ext cx="8055259"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Unwise borrowing by a government can reduce national saving, hampering economic growth and leading to international financial crises.</a:t>
              </a:r>
            </a:p>
          </p:txBody>
        </p:sp>
      </p:grpSp>
      <p:grpSp>
        <p:nvGrpSpPr>
          <p:cNvPr id="14" name="Group 13" descr="Despite this, requiring the federal budget to be balanced each calendar year is typically a misguided overreaction.">
            <a:extLst>
              <a:ext uri="{FF2B5EF4-FFF2-40B4-BE49-F238E27FC236}">
                <a16:creationId xmlns:a16="http://schemas.microsoft.com/office/drawing/2014/main" id="{AF6C8D42-0A20-4362-B135-A2AA6E7CF8D0}"/>
              </a:ext>
            </a:extLst>
          </p:cNvPr>
          <p:cNvGrpSpPr/>
          <p:nvPr/>
        </p:nvGrpSpPr>
        <p:grpSpPr>
          <a:xfrm>
            <a:off x="2066654" y="4547923"/>
            <a:ext cx="8052105" cy="806935"/>
            <a:chOff x="542923" y="1736761"/>
            <a:chExt cx="8058154" cy="806935"/>
          </a:xfrm>
          <a:solidFill>
            <a:srgbClr val="627981"/>
          </a:solidFill>
        </p:grpSpPr>
        <p:sp>
          <p:nvSpPr>
            <p:cNvPr id="16" name="Rectangle 15">
              <a:extLst>
                <a:ext uri="{FF2B5EF4-FFF2-40B4-BE49-F238E27FC236}">
                  <a16:creationId xmlns:a16="http://schemas.microsoft.com/office/drawing/2014/main" id="{9699B7C5-4F43-47B5-8216-813F92A3102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4CFB103D-4726-47A0-97F7-82AD8818B5EC}"/>
                </a:ext>
              </a:extLst>
            </p:cNvPr>
            <p:cNvSpPr txBox="1"/>
            <p:nvPr/>
          </p:nvSpPr>
          <p:spPr>
            <a:xfrm>
              <a:off x="542923" y="1754753"/>
              <a:ext cx="8055259"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Despite this, requiring the federal budget to be balanced each calendar year is typically a misguided overreaction.</a:t>
              </a:r>
            </a:p>
          </p:txBody>
        </p:sp>
      </p:grpSp>
    </p:spTree>
    <p:extLst>
      <p:ext uri="{BB962C8B-B14F-4D97-AF65-F5344CB8AC3E}">
        <p14:creationId xmlns:p14="http://schemas.microsoft.com/office/powerpoint/2010/main" val="3768103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702325" y="408619"/>
            <a:ext cx="878681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Argument Against a Budget Deficit</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o what extent have you balanced your budget? Is this a task you take seriously or something you rarely, if ever, think about?&#10;">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86285"/>
              <a:ext cx="8058154" cy="707886"/>
            </a:xfrm>
            <a:prstGeom prst="rect">
              <a:avLst/>
            </a:prstGeom>
            <a:grpFill/>
          </p:spPr>
          <p:txBody>
            <a:bodyPr wrap="square" rtlCol="0">
              <a:spAutoFit/>
            </a:bodyPr>
            <a:lstStyle/>
            <a:p>
              <a:pPr algn="ctr"/>
              <a:r>
                <a:rPr lang="en-US" sz="2000" dirty="0">
                  <a:solidFill>
                    <a:schemeClr val="bg1"/>
                  </a:solidFill>
                </a:rPr>
                <a:t>To what extent have you balanced your budget? Is this a task you take seriously or something you rarely, if ever, think about?</a:t>
              </a:r>
            </a:p>
          </p:txBody>
        </p:sp>
      </p:grpSp>
      <p:pic>
        <p:nvPicPr>
          <p:cNvPr id="3" name="Picture 2" descr="A calculator and pen on top of a sheet of paper with budget-like numbers">
            <a:extLst>
              <a:ext uri="{FF2B5EF4-FFF2-40B4-BE49-F238E27FC236}">
                <a16:creationId xmlns:a16="http://schemas.microsoft.com/office/drawing/2014/main" id="{9566BD88-3416-484C-9D1E-AD76F7B8F408}"/>
              </a:ext>
            </a:extLst>
          </p:cNvPr>
          <p:cNvPicPr>
            <a:picLocks noChangeAspect="1"/>
          </p:cNvPicPr>
          <p:nvPr/>
        </p:nvPicPr>
        <p:blipFill>
          <a:blip r:embed="rId3"/>
          <a:stretch>
            <a:fillRect/>
          </a:stretch>
        </p:blipFill>
        <p:spPr>
          <a:xfrm>
            <a:off x="3223458" y="2830850"/>
            <a:ext cx="5745084" cy="3384345"/>
          </a:xfrm>
          <a:prstGeom prst="rect">
            <a:avLst/>
          </a:prstGeom>
        </p:spPr>
      </p:pic>
    </p:spTree>
    <p:extLst>
      <p:ext uri="{BB962C8B-B14F-4D97-AF65-F5344CB8AC3E}">
        <p14:creationId xmlns:p14="http://schemas.microsoft.com/office/powerpoint/2010/main" val="3443138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8A47D3-2BAC-43BD-8E1E-40ABC02B20E6}"/>
              </a:ext>
              <a:ext uri="{C183D7F6-B498-43B3-948B-1728B52AA6E4}">
                <adec:decorative xmlns:adec="http://schemas.microsoft.com/office/drawing/2017/decorative" val="1"/>
              </a:ext>
            </a:extLst>
          </p:cNvPr>
          <p:cNvSpPr/>
          <p:nvPr/>
        </p:nvSpPr>
        <p:spPr>
          <a:xfrm>
            <a:off x="1881187" y="1439392"/>
            <a:ext cx="8429625" cy="3852922"/>
          </a:xfrm>
          <a:prstGeom prst="rect">
            <a:avLst/>
          </a:prstGeom>
          <a:solidFill>
            <a:srgbClr val="627981"/>
          </a:solidFill>
          <a:ln>
            <a:solidFill>
              <a:srgbClr val="6279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Google Shape;156;p18">
            <a:extLst>
              <a:ext uri="{FF2B5EF4-FFF2-40B4-BE49-F238E27FC236}">
                <a16:creationId xmlns:a16="http://schemas.microsoft.com/office/drawing/2014/main" id="{3601E3BA-053D-463A-9A46-79AA4CDD62A6}"/>
              </a:ext>
            </a:extLst>
          </p:cNvPr>
          <p:cNvSpPr txBox="1"/>
          <p:nvPr/>
        </p:nvSpPr>
        <p:spPr>
          <a:xfrm>
            <a:off x="2066769" y="1724226"/>
            <a:ext cx="7807500" cy="493367"/>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Balanced budget amendments are a popular political idea, but their economic validity is questionable.</a:t>
            </a:r>
          </a:p>
        </p:txBody>
      </p:sp>
      <p:sp>
        <p:nvSpPr>
          <p:cNvPr id="5" name="Google Shape;156;p18">
            <a:extLst>
              <a:ext uri="{FF2B5EF4-FFF2-40B4-BE49-F238E27FC236}">
                <a16:creationId xmlns:a16="http://schemas.microsoft.com/office/drawing/2014/main" id="{98DCA84F-02C1-4D23-96FA-1B1F1808BC71}"/>
              </a:ext>
            </a:extLst>
          </p:cNvPr>
          <p:cNvSpPr txBox="1"/>
          <p:nvPr/>
        </p:nvSpPr>
        <p:spPr>
          <a:xfrm>
            <a:off x="2066769" y="2684969"/>
            <a:ext cx="7807500" cy="493367"/>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Most economists accept that fiscal policy needs to be flexible enough to accommodate unforeseen expenditures, such as wars or recessions.</a:t>
            </a:r>
            <a:endParaRPr lang="en-US" dirty="0">
              <a:solidFill>
                <a:schemeClr val="bg1"/>
              </a:solidFill>
            </a:endParaRPr>
          </a:p>
        </p:txBody>
      </p:sp>
      <p:sp>
        <p:nvSpPr>
          <p:cNvPr id="6" name="Google Shape;156;p18">
            <a:extLst>
              <a:ext uri="{FF2B5EF4-FFF2-40B4-BE49-F238E27FC236}">
                <a16:creationId xmlns:a16="http://schemas.microsoft.com/office/drawing/2014/main" id="{3B169623-9FAE-4A0E-9B0E-C5251FCFA097}"/>
              </a:ext>
            </a:extLst>
          </p:cNvPr>
          <p:cNvSpPr txBox="1"/>
          <p:nvPr/>
        </p:nvSpPr>
        <p:spPr>
          <a:xfrm>
            <a:off x="2066769" y="3848670"/>
            <a:ext cx="7807500" cy="493367"/>
          </a:xfrm>
          <a:prstGeom prst="rect">
            <a:avLst/>
          </a:prstGeom>
          <a:solidFill>
            <a:srgbClr val="627981"/>
          </a:solidFill>
          <a:ln>
            <a:noFill/>
          </a:ln>
        </p:spPr>
        <p:txBody>
          <a:bodyPr spcFirstLastPara="1" wrap="square" lIns="91425" tIns="45700" rIns="91425" bIns="45700" anchor="t" anchorCtr="0">
            <a:noAutofit/>
          </a:bodyPr>
          <a:lstStyle/>
          <a:p>
            <a:pPr marL="457200" marR="0" lvl="0" indent="-355600" algn="l" rtl="0">
              <a:spcBef>
                <a:spcPts val="0"/>
              </a:spcBef>
              <a:spcAft>
                <a:spcPts val="0"/>
              </a:spcAft>
              <a:buClr>
                <a:schemeClr val="lt1"/>
              </a:buClr>
              <a:buSzPts val="2000"/>
              <a:buFont typeface="Arial" panose="020B0604020202020204" pitchFamily="34" charset="0"/>
              <a:buChar char="•"/>
            </a:pPr>
            <a:r>
              <a:rPr lang="en-US" sz="2000" dirty="0">
                <a:solidFill>
                  <a:schemeClr val="bg1"/>
                </a:solidFill>
                <a:latin typeface="Calibri" panose="020F0502020204030204" pitchFamily="34" charset="0"/>
                <a:cs typeface="Times New Roman" panose="02020603050405020304" pitchFamily="18" charset="0"/>
              </a:rPr>
              <a:t>While persistent, large budget deficits can indeed be a problem, a balanced federal budget would prevent even small, temporary deficits that may be necessary for overall economic health.</a:t>
            </a:r>
          </a:p>
        </p:txBody>
      </p:sp>
    </p:spTree>
    <p:extLst>
      <p:ext uri="{BB962C8B-B14F-4D97-AF65-F5344CB8AC3E}">
        <p14:creationId xmlns:p14="http://schemas.microsoft.com/office/powerpoint/2010/main" val="2447368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347"/>
        <p:cNvGrpSpPr/>
        <p:nvPr/>
      </p:nvGrpSpPr>
      <p:grpSpPr>
        <a:xfrm>
          <a:off x="0" y="0"/>
          <a:ext cx="0" cy="0"/>
          <a:chOff x="0" y="0"/>
          <a:chExt cx="0" cy="0"/>
        </a:xfrm>
      </p:grpSpPr>
      <p:cxnSp>
        <p:nvCxnSpPr>
          <p:cNvPr id="348" name="Google Shape;348;p20">
            <a:extLst>
              <a:ext uri="{C183D7F6-B498-43B3-948B-1728B52AA6E4}">
                <adec:decorative xmlns:adec="http://schemas.microsoft.com/office/drawing/2017/decorative" val="1"/>
              </a:ext>
            </a:extLst>
          </p:cNvPr>
          <p:cNvCxnSpPr/>
          <p:nvPr/>
        </p:nvCxnSpPr>
        <p:spPr>
          <a:xfrm>
            <a:off x="1859169" y="2729726"/>
            <a:ext cx="8429626" cy="1"/>
          </a:xfrm>
          <a:prstGeom prst="straightConnector1">
            <a:avLst/>
          </a:prstGeom>
          <a:noFill/>
          <a:ln w="12700" cap="flat" cmpd="sng">
            <a:solidFill>
              <a:srgbClr val="FFFFFF"/>
            </a:solidFill>
            <a:prstDash val="solid"/>
            <a:miter lim="8000"/>
            <a:headEnd type="none" w="sm" len="sm"/>
            <a:tailEnd type="none" w="sm" len="sm"/>
          </a:ln>
        </p:spPr>
      </p:cxnSp>
      <p:sp>
        <p:nvSpPr>
          <p:cNvPr id="349" name="Google Shape;349;p20"/>
          <p:cNvSpPr txBox="1">
            <a:spLocks noGrp="1"/>
          </p:cNvSpPr>
          <p:nvPr>
            <p:ph type="title" idx="4294967295"/>
          </p:nvPr>
        </p:nvSpPr>
        <p:spPr>
          <a:xfrm>
            <a:off x="1569719" y="1410227"/>
            <a:ext cx="9052562" cy="1209041"/>
          </a:xfrm>
          <a:prstGeom prst="rect">
            <a:avLst/>
          </a:prstGeom>
          <a:noFill/>
          <a:ln>
            <a:noFill/>
            <a:prstDash/>
          </a:ln>
          <a:effectLst/>
        </p:spPr>
        <p:txBody>
          <a:bodyPr rot="0" spcFirstLastPara="1" vertOverflow="overflow" horzOverflow="overflow" vert="horz" wrap="square" lIns="45700" tIns="45700" rIns="45700" bIns="4570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FFFFFF"/>
              </a:buClr>
              <a:buSzPts val="7200"/>
              <a:buFont typeface="Century Gothic"/>
              <a:buNone/>
              <a:tabLst/>
              <a:defRPr/>
            </a:pPr>
            <a:r>
              <a:rPr kumimoji="0" lang="en-US" sz="7200" b="1" i="0" u="none" strike="noStrike" kern="1200" cap="none" spc="0" normalizeH="0" baseline="0" noProof="0" dirty="0">
                <a:ln>
                  <a:noFill/>
                </a:ln>
                <a:solidFill>
                  <a:srgbClr val="FFFFFF"/>
                </a:solidFill>
                <a:effectLst/>
                <a:uLnTx/>
                <a:uFillTx/>
                <a:latin typeface="Century Gothic"/>
                <a:ea typeface="Century Gothic"/>
                <a:cs typeface="Century Gothic"/>
                <a:sym typeface="Century Gothic"/>
              </a:rPr>
              <a:t>HAWKES</a:t>
            </a:r>
            <a:r>
              <a:rPr kumimoji="0" lang="en-US" sz="7200" b="0" i="0" u="none" strike="noStrike" kern="1200" cap="none" spc="0" normalizeH="0" baseline="0" noProof="0" dirty="0">
                <a:ln>
                  <a:noFill/>
                </a:ln>
                <a:solidFill>
                  <a:srgbClr val="FFFFFF"/>
                </a:solidFill>
                <a:effectLst/>
                <a:uLnTx/>
                <a:uFillTx/>
                <a:latin typeface="Century Gothic"/>
                <a:ea typeface="Century Gothic"/>
                <a:cs typeface="Century Gothic"/>
                <a:sym typeface="Century Gothic"/>
              </a:rPr>
              <a:t> LEARNING</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350" name="Google Shape;350;p20" descr="Picture 5"/>
          <p:cNvPicPr preferRelativeResize="0"/>
          <p:nvPr/>
        </p:nvPicPr>
        <p:blipFill rotWithShape="1">
          <a:blip r:embed="rId3">
            <a:alphaModFix/>
          </a:blip>
          <a:srcRect/>
          <a:stretch/>
        </p:blipFill>
        <p:spPr>
          <a:xfrm>
            <a:off x="3281107" y="3050910"/>
            <a:ext cx="609601" cy="609601"/>
          </a:xfrm>
          <a:prstGeom prst="rect">
            <a:avLst/>
          </a:prstGeom>
          <a:noFill/>
          <a:ln>
            <a:noFill/>
          </a:ln>
        </p:spPr>
      </p:pic>
      <p:pic>
        <p:nvPicPr>
          <p:cNvPr id="351" name="Google Shape;351;p20" descr="Picture 6"/>
          <p:cNvPicPr preferRelativeResize="0"/>
          <p:nvPr/>
        </p:nvPicPr>
        <p:blipFill rotWithShape="1">
          <a:blip r:embed="rId4">
            <a:alphaModFix/>
          </a:blip>
          <a:srcRect/>
          <a:stretch/>
        </p:blipFill>
        <p:spPr>
          <a:xfrm>
            <a:off x="4666179" y="3050910"/>
            <a:ext cx="609601" cy="609601"/>
          </a:xfrm>
          <a:prstGeom prst="rect">
            <a:avLst/>
          </a:prstGeom>
          <a:noFill/>
          <a:ln>
            <a:noFill/>
          </a:ln>
        </p:spPr>
      </p:pic>
      <p:pic>
        <p:nvPicPr>
          <p:cNvPr id="352" name="Google Shape;352;p20" descr="Picture 7"/>
          <p:cNvPicPr preferRelativeResize="0"/>
          <p:nvPr/>
        </p:nvPicPr>
        <p:blipFill rotWithShape="1">
          <a:blip r:embed="rId5">
            <a:alphaModFix/>
          </a:blip>
          <a:srcRect/>
          <a:stretch/>
        </p:blipFill>
        <p:spPr>
          <a:xfrm>
            <a:off x="6217122" y="3050910"/>
            <a:ext cx="609601" cy="609601"/>
          </a:xfrm>
          <a:prstGeom prst="rect">
            <a:avLst/>
          </a:prstGeom>
          <a:noFill/>
          <a:ln>
            <a:noFill/>
          </a:ln>
        </p:spPr>
      </p:pic>
      <p:pic>
        <p:nvPicPr>
          <p:cNvPr id="353" name="Google Shape;353;p20" descr="Picture 8"/>
          <p:cNvPicPr preferRelativeResize="0"/>
          <p:nvPr/>
        </p:nvPicPr>
        <p:blipFill rotWithShape="1">
          <a:blip r:embed="rId6">
            <a:alphaModFix/>
          </a:blip>
          <a:srcRect/>
          <a:stretch/>
        </p:blipFill>
        <p:spPr>
          <a:xfrm>
            <a:off x="7768065" y="3050910"/>
            <a:ext cx="609601" cy="60960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51D6D63-02D9-4970-BB48-5DF5EEBA7F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58B1F99-9BCF-4EF6-BF40-9ED347A26E80}">
  <ds:schemaRefs>
    <ds:schemaRef ds:uri="http://schemas.microsoft.com/sharepoint/v3/contenttype/forms"/>
  </ds:schemaRefs>
</ds:datastoreItem>
</file>

<file path=customXml/itemProps3.xml><?xml version="1.0" encoding="utf-8"?>
<ds:datastoreItem xmlns:ds="http://schemas.openxmlformats.org/officeDocument/2006/customXml" ds:itemID="{295C1362-7115-4A44-AADA-E2C326DAC23F}">
  <ds:schemaRefs>
    <ds:schemaRef ds:uri="http://purl.org/dc/dcmitype/"/>
    <ds:schemaRef ds:uri="06d9c582-05c2-476b-83d2-72ab8b1380b2"/>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fdab59f7-c3a7-48e5-acd8-618ce834776e"/>
    <ds:schemaRef ds:uri="http://schemas.microsoft.com/office/2006/metadata/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764</TotalTime>
  <Words>734</Words>
  <Application>Microsoft Office PowerPoint</Application>
  <PresentationFormat>Widescreen</PresentationFormat>
  <Paragraphs>346</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Calibri Light</vt:lpstr>
      <vt:lpstr>Century Gothic</vt:lpstr>
      <vt:lpstr>Arial</vt:lpstr>
      <vt:lpstr>Calibri</vt:lpstr>
      <vt:lpstr>Office Theme</vt:lpstr>
      <vt:lpstr>The Question of a Balanced Budget</vt:lpstr>
      <vt:lpstr>Introduction</vt:lpstr>
      <vt:lpstr>Household Budget vs. Government Budget</vt:lpstr>
      <vt:lpstr>Arguments for a Budget Deficit</vt:lpstr>
      <vt:lpstr>Argument Against a Budget Deficit1</vt:lpstr>
      <vt:lpstr>Argument Against a Budget Deficit2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50</cp:revision>
  <dcterms:modified xsi:type="dcterms:W3CDTF">2026-02-04T14:37:06Z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