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16"/>
  </p:notesMasterIdLst>
  <p:sldIdLst>
    <p:sldId id="401" r:id="rId5"/>
    <p:sldId id="428" r:id="rId6"/>
    <p:sldId id="429" r:id="rId7"/>
    <p:sldId id="430" r:id="rId8"/>
    <p:sldId id="431" r:id="rId9"/>
    <p:sldId id="473" r:id="rId10"/>
    <p:sldId id="474" r:id="rId11"/>
    <p:sldId id="433" r:id="rId12"/>
    <p:sldId id="434" r:id="rId13"/>
    <p:sldId id="435" r:id="rId14"/>
    <p:sldId id="261"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2" clrIdx="0">
    <p:extLst>
      <p:ext uri="{19B8F6BF-5375-455C-9EA6-DF929625EA0E}">
        <p15:presenceInfo xmlns:p15="http://schemas.microsoft.com/office/powerpoint/2012/main" userId="Nathan Mirmow" providerId="None"/>
      </p:ext>
    </p:extLst>
  </p:cmAuthor>
  <p:cmAuthor id="2" name="Caitlin Coleman" initials="CC" lastIdx="3"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A4F07B-418D-449E-9868-25598C4F7123}" v="2" dt="2026-02-04T14:34:35.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16" autoAdjust="0"/>
  </p:normalViewPr>
  <p:slideViewPr>
    <p:cSldViewPr snapToGrid="0">
      <p:cViewPr varScale="1">
        <p:scale>
          <a:sx n="90" d="100"/>
          <a:sy n="90" d="100"/>
        </p:scale>
        <p:origin x="127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21:14:51.841" v="40" actId="13244"/>
      <pc:docMkLst>
        <pc:docMk/>
      </pc:docMkLst>
      <pc:sldChg chg="addSp modSp mod">
        <pc:chgData name="Annaleise Radchenko" userId="6249d1a9-d5dd-4793-b8df-98b5e6874abb" providerId="ADAL" clId="{4A5B4154-50F6-4F5B-A4D7-A9ED8C205C6B}" dt="2026-01-23T21:14:51.841" v="40" actId="13244"/>
        <pc:sldMkLst>
          <pc:docMk/>
          <pc:sldMk cId="0" sldId="261"/>
        </pc:sldMkLst>
        <pc:spChg chg="add mod ord">
          <ac:chgData name="Annaleise Radchenko" userId="6249d1a9-d5dd-4793-b8df-98b5e6874abb" providerId="ADAL" clId="{4A5B4154-50F6-4F5B-A4D7-A9ED8C205C6B}" dt="2026-01-23T21:14:51.841" v="40" actId="13244"/>
          <ac:spMkLst>
            <pc:docMk/>
            <pc:sldMk cId="0" sldId="261"/>
            <ac:spMk id="2" creationId="{E5877E87-8E55-140C-2F25-728A4DEA3631}"/>
          </ac:spMkLst>
        </pc:spChg>
        <pc:picChg chg="mod">
          <ac:chgData name="Annaleise Radchenko" userId="6249d1a9-d5dd-4793-b8df-98b5e6874abb" providerId="ADAL" clId="{4A5B4154-50F6-4F5B-A4D7-A9ED8C205C6B}" dt="2026-01-23T21:14:19.700" v="6" actId="962"/>
          <ac:picMkLst>
            <pc:docMk/>
            <pc:sldMk cId="0" sldId="261"/>
            <ac:picMk id="152" creationId="{00000000-0000-0000-0000-000000000000}"/>
          </ac:picMkLst>
        </pc:picChg>
        <pc:picChg chg="mod">
          <ac:chgData name="Annaleise Radchenko" userId="6249d1a9-d5dd-4793-b8df-98b5e6874abb" providerId="ADAL" clId="{4A5B4154-50F6-4F5B-A4D7-A9ED8C205C6B}" dt="2026-01-23T21:14:20.336" v="7" actId="962"/>
          <ac:picMkLst>
            <pc:docMk/>
            <pc:sldMk cId="0" sldId="261"/>
            <ac:picMk id="153" creationId="{00000000-0000-0000-0000-000000000000}"/>
          </ac:picMkLst>
        </pc:picChg>
        <pc:picChg chg="mod">
          <ac:chgData name="Annaleise Radchenko" userId="6249d1a9-d5dd-4793-b8df-98b5e6874abb" providerId="ADAL" clId="{4A5B4154-50F6-4F5B-A4D7-A9ED8C205C6B}" dt="2026-01-23T21:14:21.081" v="8" actId="962"/>
          <ac:picMkLst>
            <pc:docMk/>
            <pc:sldMk cId="0" sldId="261"/>
            <ac:picMk id="154" creationId="{00000000-0000-0000-0000-000000000000}"/>
          </ac:picMkLst>
        </pc:picChg>
        <pc:picChg chg="mod">
          <ac:chgData name="Annaleise Radchenko" userId="6249d1a9-d5dd-4793-b8df-98b5e6874abb" providerId="ADAL" clId="{4A5B4154-50F6-4F5B-A4D7-A9ED8C205C6B}" dt="2026-01-23T21:14:21.764" v="9" actId="962"/>
          <ac:picMkLst>
            <pc:docMk/>
            <pc:sldMk cId="0" sldId="261"/>
            <ac:picMk id="155" creationId="{00000000-0000-0000-0000-000000000000}"/>
          </ac:picMkLst>
        </pc:picChg>
        <pc:cxnChg chg="mod">
          <ac:chgData name="Annaleise Radchenko" userId="6249d1a9-d5dd-4793-b8df-98b5e6874abb" providerId="ADAL" clId="{4A5B4154-50F6-4F5B-A4D7-A9ED8C205C6B}" dt="2026-01-23T21:14:18.963" v="5" actId="962"/>
          <ac:cxnSpMkLst>
            <pc:docMk/>
            <pc:sldMk cId="0" sldId="261"/>
            <ac:cxnSpMk id="150" creationId="{00000000-0000-0000-0000-000000000000}"/>
          </ac:cxnSpMkLst>
        </pc:cxnChg>
      </pc:sldChg>
      <pc:sldChg chg="add">
        <pc:chgData name="Annaleise Radchenko" userId="6249d1a9-d5dd-4793-b8df-98b5e6874abb" providerId="ADAL" clId="{4A5B4154-50F6-4F5B-A4D7-A9ED8C205C6B}" dt="2026-01-23T21:13:05.430" v="0"/>
        <pc:sldMkLst>
          <pc:docMk/>
          <pc:sldMk cId="0" sldId="401"/>
        </pc:sldMkLst>
      </pc:sldChg>
      <pc:sldChg chg="modSp add mod">
        <pc:chgData name="Annaleise Radchenko" userId="6249d1a9-d5dd-4793-b8df-98b5e6874abb" providerId="ADAL" clId="{4A5B4154-50F6-4F5B-A4D7-A9ED8C205C6B}" dt="2026-01-23T21:13:32.439" v="3" actId="6549"/>
        <pc:sldMkLst>
          <pc:docMk/>
          <pc:sldMk cId="1057883831" sldId="428"/>
        </pc:sldMkLst>
        <pc:spChg chg="mod">
          <ac:chgData name="Annaleise Radchenko" userId="6249d1a9-d5dd-4793-b8df-98b5e6874abb" providerId="ADAL" clId="{4A5B4154-50F6-4F5B-A4D7-A9ED8C205C6B}" dt="2026-01-23T21:13:32.439" v="3" actId="6549"/>
          <ac:spMkLst>
            <pc:docMk/>
            <pc:sldMk cId="1057883831" sldId="428"/>
            <ac:spMk id="26" creationId="{00000000-0000-0000-0000-000000000000}"/>
          </ac:spMkLst>
        </pc:spChg>
      </pc:sldChg>
      <pc:sldChg chg="add">
        <pc:chgData name="Annaleise Radchenko" userId="6249d1a9-d5dd-4793-b8df-98b5e6874abb" providerId="ADAL" clId="{4A5B4154-50F6-4F5B-A4D7-A9ED8C205C6B}" dt="2026-01-23T21:13:05.430" v="0"/>
        <pc:sldMkLst>
          <pc:docMk/>
          <pc:sldMk cId="0" sldId="429"/>
        </pc:sldMkLst>
      </pc:sldChg>
      <pc:sldChg chg="add">
        <pc:chgData name="Annaleise Radchenko" userId="6249d1a9-d5dd-4793-b8df-98b5e6874abb" providerId="ADAL" clId="{4A5B4154-50F6-4F5B-A4D7-A9ED8C205C6B}" dt="2026-01-23T21:13:05.430" v="0"/>
        <pc:sldMkLst>
          <pc:docMk/>
          <pc:sldMk cId="4235959664" sldId="430"/>
        </pc:sldMkLst>
      </pc:sldChg>
      <pc:sldChg chg="add">
        <pc:chgData name="Annaleise Radchenko" userId="6249d1a9-d5dd-4793-b8df-98b5e6874abb" providerId="ADAL" clId="{4A5B4154-50F6-4F5B-A4D7-A9ED8C205C6B}" dt="2026-01-23T21:13:05.430" v="0"/>
        <pc:sldMkLst>
          <pc:docMk/>
          <pc:sldMk cId="2523143869" sldId="431"/>
        </pc:sldMkLst>
      </pc:sldChg>
      <pc:sldChg chg="add">
        <pc:chgData name="Annaleise Radchenko" userId="6249d1a9-d5dd-4793-b8df-98b5e6874abb" providerId="ADAL" clId="{4A5B4154-50F6-4F5B-A4D7-A9ED8C205C6B}" dt="2026-01-23T21:13:05.430" v="0"/>
        <pc:sldMkLst>
          <pc:docMk/>
          <pc:sldMk cId="2487075649" sldId="433"/>
        </pc:sldMkLst>
      </pc:sldChg>
      <pc:sldChg chg="modSp add mod">
        <pc:chgData name="Annaleise Radchenko" userId="6249d1a9-d5dd-4793-b8df-98b5e6874abb" providerId="ADAL" clId="{4A5B4154-50F6-4F5B-A4D7-A9ED8C205C6B}" dt="2026-01-23T21:13:49.282" v="4" actId="20577"/>
        <pc:sldMkLst>
          <pc:docMk/>
          <pc:sldMk cId="1207738658" sldId="434"/>
        </pc:sldMkLst>
        <pc:spChg chg="mod">
          <ac:chgData name="Annaleise Radchenko" userId="6249d1a9-d5dd-4793-b8df-98b5e6874abb" providerId="ADAL" clId="{4A5B4154-50F6-4F5B-A4D7-A9ED8C205C6B}" dt="2026-01-23T21:13:49.282" v="4" actId="20577"/>
          <ac:spMkLst>
            <pc:docMk/>
            <pc:sldMk cId="1207738658" sldId="434"/>
            <ac:spMk id="103" creationId="{00000000-0000-0000-0000-000000000000}"/>
          </ac:spMkLst>
        </pc:spChg>
      </pc:sldChg>
      <pc:sldChg chg="modSp add mod">
        <pc:chgData name="Annaleise Radchenko" userId="6249d1a9-d5dd-4793-b8df-98b5e6874abb" providerId="ADAL" clId="{4A5B4154-50F6-4F5B-A4D7-A9ED8C205C6B}" dt="2026-01-23T21:13:25.432" v="2" actId="6549"/>
        <pc:sldMkLst>
          <pc:docMk/>
          <pc:sldMk cId="1544590552" sldId="435"/>
        </pc:sldMkLst>
        <pc:spChg chg="mod">
          <ac:chgData name="Annaleise Radchenko" userId="6249d1a9-d5dd-4793-b8df-98b5e6874abb" providerId="ADAL" clId="{4A5B4154-50F6-4F5B-A4D7-A9ED8C205C6B}" dt="2026-01-23T21:13:25.432" v="2" actId="6549"/>
          <ac:spMkLst>
            <pc:docMk/>
            <pc:sldMk cId="1544590552" sldId="435"/>
            <ac:spMk id="26" creationId="{00000000-0000-0000-0000-000000000000}"/>
          </ac:spMkLst>
        </pc:spChg>
      </pc:sldChg>
      <pc:sldChg chg="add">
        <pc:chgData name="Annaleise Radchenko" userId="6249d1a9-d5dd-4793-b8df-98b5e6874abb" providerId="ADAL" clId="{4A5B4154-50F6-4F5B-A4D7-A9ED8C205C6B}" dt="2026-01-23T21:13:05.430" v="0"/>
        <pc:sldMkLst>
          <pc:docMk/>
          <pc:sldMk cId="2540210132" sldId="473"/>
        </pc:sldMkLst>
      </pc:sldChg>
      <pc:sldChg chg="add">
        <pc:chgData name="Annaleise Radchenko" userId="6249d1a9-d5dd-4793-b8df-98b5e6874abb" providerId="ADAL" clId="{4A5B4154-50F6-4F5B-A4D7-A9ED8C205C6B}" dt="2026-01-23T21:13:05.430" v="0"/>
        <pc:sldMkLst>
          <pc:docMk/>
          <pc:sldMk cId="1803267397" sldId="4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2009, or 2020,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C439-A4F4-4964-BDEB-24AC76594E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98264B-321D-420E-A582-881C7A4DD7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E06F09-B60D-4BB5-A6EB-5A27A4B60FD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FF537C9-4D38-446A-8474-B2DB9DE1F5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8938A-14A0-4D5D-B199-35058E99B8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37323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6B11-5CB0-41F2-8C04-FA929E8EC3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39BE5-E4FD-435D-A2F0-EDED6311E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9814D-9B87-4B58-9562-B2FC2B1DD79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FDFC9A-DF80-4993-9680-1CC8B3D96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2080F-84D0-4881-B707-29055733ADF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21251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A6F8F4-4DF8-46AE-BAD7-B56C49823A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788B83-0600-4F26-8359-775FDB665C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A5F8C-ACD6-4362-9E25-4B18C40125C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3E62EB9-F185-4BA0-B050-6BE5828AA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742D7-51D5-4AC4-AF52-0D335140C22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87228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D90F2-AF8D-4B4C-9D33-2B2E42FD07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506668-B5BE-4CE2-A1C2-7173B56E38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02747-AC8E-43B5-81E2-FC62C990321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9C794D8-BCAF-4FF4-81E1-8F21DF43E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1AEAF5-41CC-4023-A72D-98708622D00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65056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2A94E-BD6B-40BB-9C88-E9A9C212AE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98BE94-1540-4D3E-9BCB-86594F7A00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5B1DAE-4146-4544-B61B-57ECA01807B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2AEF40E-9020-4D2C-A3DD-5A22D9471A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454A8-0908-4540-B88D-01BE915DCC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3807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EC00-4D48-41E7-8CA5-0B89318752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C39D8A-5D33-4161-9D0A-98E7073AF7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FFB269-6817-43C7-A6EC-5F440C49EF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5D070D-7175-47D0-A5C3-7155E135B35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EAC34B8-3087-4231-850B-93468EA8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E95D6A-82DA-4647-8840-2C80E9A1D91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61475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E12E0-15E2-4FDA-A680-82D8E035A3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EC337E-498A-4E8F-8081-AA96B762DC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1A0A76-E9D3-4955-B9F6-F4B4855DC7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0AC233-062C-4474-B956-8F70698DF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21D630-61A1-42C5-BE25-C86D93E41F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3260C1-69F6-4634-BD1C-190875936ADA}"/>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567B5B79-CBA4-40D9-8917-FAAF6260F9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243960-BB3D-475C-B02E-4A49A21149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69699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2336-E1BB-4BA3-95D8-DB8FC3B1C9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362628-CF58-48D1-9521-203E0758CA3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C5BF7CD-799E-4AE8-BD63-D727BA046F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9AF5E4-613E-42FC-9082-BCC69787FAE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7467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A7B23-CEC4-4B64-997B-83399603FB0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7609BCC1-7697-4432-AFAA-714639DF3B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17E49C-70A4-4055-9B1B-DCE8944E88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2288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54E5-CC10-40B5-BD7A-55B32A2972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0569FD-7704-48EA-A92D-C2A8A9191B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044F94-6D43-4323-9B56-65BA9F7DE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135334-B6A1-48E0-A641-54950AACC45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63A4F93-BD21-438B-BF76-6A5509EA35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F7EE1F-7FD7-435A-9042-AEA8F190513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877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DEBD9-F907-4755-A91B-2FE55F65ED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77C2F6-DB9E-4925-A747-0F29625C82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AE77C4-9AC0-4408-9EA3-8F108F21F7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29DC2D-3F4E-4F9C-AFFD-D08648CCD66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A85FF254-5E2F-4908-B1F7-7351C74A4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E10615-0017-4CB3-8F7E-906EA6B3394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42030660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8F323-19FD-4EE6-BE82-0B7485BE1B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D542B0-2F77-4D93-8D02-9BF0775B15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21B98D-EF03-42BD-A3F5-4E381DD640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392F683-F725-4073-A294-462CED74A3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AB878A-E176-454B-B4C4-B0124BD33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47929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Automatic Stabilizers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cyclically adjusted budget is the calculation of what the budget deficit or budget surplus would have been in a given year if the economy had been producing at its potential GDP.</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1544590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149"/>
        <p:cNvGrpSpPr/>
        <p:nvPr/>
      </p:nvGrpSpPr>
      <p:grpSpPr>
        <a:xfrm>
          <a:off x="0" y="0"/>
          <a:ext cx="0" cy="0"/>
          <a:chOff x="0" y="0"/>
          <a:chExt cx="0" cy="0"/>
        </a:xfrm>
      </p:grpSpPr>
      <p:cxnSp>
        <p:nvCxnSpPr>
          <p:cNvPr id="150" name="Google Shape;150;p18">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 name="Title 1">
            <a:extLst>
              <a:ext uri="{FF2B5EF4-FFF2-40B4-BE49-F238E27FC236}">
                <a16:creationId xmlns:a16="http://schemas.microsoft.com/office/drawing/2014/main" id="{E5877E87-8E55-140C-2F25-728A4DEA363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151" name="Google Shape;151;p18"/>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152" name="Google Shape;152;p18">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153" name="Google Shape;153;p18">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154" name="Google Shape;154;p18">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155" name="Google Shape;155;p18">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fiscal policy includes discretionary fiscal policy, when the government passes a law that explicitly changes tax or spending level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fiscal policy includes </a:t>
              </a:r>
              <a:r>
                <a:rPr lang="en-US" sz="2000" b="1" dirty="0">
                  <a:solidFill>
                    <a:schemeClr val="bg1"/>
                  </a:solidFill>
                </a:rPr>
                <a:t>discretionary fiscal policy</a:t>
              </a:r>
              <a:r>
                <a:rPr lang="en-US" sz="2000" dirty="0">
                  <a:solidFill>
                    <a:schemeClr val="bg1"/>
                  </a:solidFill>
                </a:rPr>
                <a:t>, when the government passes a law that explicitly changes tax or spending levels.</a:t>
              </a:r>
            </a:p>
          </p:txBody>
        </p:sp>
      </p:grpSp>
      <p:grpSp>
        <p:nvGrpSpPr>
          <p:cNvPr id="12" name="Group 11" descr="Changes in tax and spending levels can also occur automatically due to automatic stabilizers.&#10;">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tax and spending levels can also occur automatically due to automatic stabilizers.</a:t>
              </a:r>
            </a:p>
          </p:txBody>
        </p:sp>
      </p:grpSp>
      <p:grpSp>
        <p:nvGrpSpPr>
          <p:cNvPr id="18" name="Group 17" descr="Automatic stabilizers are programs that are already laws that stimulate aggregate demand (AD) in a recession and hold down AD in a potentially inflationary boom, like unemployment insurance or food stamps.&#10;">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Automatic stabilizers </a:t>
              </a:r>
              <a:r>
                <a:rPr lang="en-US" sz="2000" dirty="0">
                  <a:solidFill>
                    <a:schemeClr val="bg1"/>
                  </a:solidFill>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1057883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an Economic Boom</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D can rise sharply, causing the equilibrium to occur at an output level above potential GDP, causing inflationary pressures.&#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can rise sharply, causing the equilibrium to occur at an output level above potential GDP, causing inflationary pressures.</a:t>
              </a:r>
            </a:p>
          </p:txBody>
        </p:sp>
      </p:grpSp>
      <p:grpSp>
        <p:nvGrpSpPr>
          <p:cNvPr id="21" name="Group 20" descr="The policy prescription in this setting would be a dose of contractionary fiscal policy, implemented through some combination of higher taxes and lower spending.&#1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policy prescription in this setting would be a dose of </a:t>
              </a:r>
              <a:r>
                <a:rPr lang="en-US" sz="2000" b="1" dirty="0">
                  <a:solidFill>
                    <a:schemeClr val="bg1"/>
                  </a:solidFill>
                </a:rPr>
                <a:t>contractionary fiscal policy</a:t>
              </a:r>
              <a:r>
                <a:rPr lang="en-US" sz="2000" dirty="0">
                  <a:solidFill>
                    <a:schemeClr val="bg1"/>
                  </a:solidFill>
                </a:rPr>
                <a:t>, implemented through some combination of higher taxes and lower spending.</a:t>
              </a:r>
              <a:endParaRPr lang="en-US" sz="2000" b="1" dirty="0">
                <a:solidFill>
                  <a:schemeClr val="bg1"/>
                </a:solidFill>
              </a:endParaRPr>
            </a:p>
          </p:txBody>
        </p:sp>
      </p:grpSp>
      <p:grpSp>
        <p:nvGrpSpPr>
          <p:cNvPr id="24" name="Group 23" descr="To some extent, both changes happen automatically.&#10;">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some extent, both changes happen automatically.</a:t>
              </a:r>
            </a:p>
          </p:txBody>
        </p:sp>
      </p:grpSp>
      <p:grpSp>
        <p:nvGrpSpPr>
          <p:cNvPr id="27" name="Group 26" descr="On the tax side, a rise in AD means that workers and firms earn more, increasing tax payments.&#10;">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tax side, a rise in AD means that workers and firms earn more, increasing tax payments.</a:t>
              </a:r>
            </a:p>
          </p:txBody>
        </p:sp>
      </p:grpSp>
      <p:grpSp>
        <p:nvGrpSpPr>
          <p:cNvPr id="30" name="Group 29" descr="On the spending side, a rise in AD means lower unemployment and fewer layoffs, meaning there will be a less need for unemployment benefits, welfare, and other programs in the social safety net.&#10;">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 Recession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f AD were to fall sharply so that a recession occurs, the prescription would be for expansionary fiscal policy: some mix of tax cuts and spending increases.&#10;">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AD were to fall sharply so that a recession occurs, the prescription would be for </a:t>
              </a:r>
              <a:r>
                <a:rPr lang="en-US" sz="2000" b="1" dirty="0">
                  <a:solidFill>
                    <a:schemeClr val="bg1"/>
                  </a:solidFill>
                </a:rPr>
                <a:t>expansionary fiscal policy</a:t>
              </a:r>
              <a:r>
                <a:rPr lang="en-US" sz="2000" dirty="0">
                  <a:solidFill>
                    <a:schemeClr val="bg1"/>
                  </a:solidFill>
                </a:rPr>
                <a:t>: some mix of tax cuts and spending increases.</a:t>
              </a:r>
            </a:p>
          </p:txBody>
        </p:sp>
      </p:grpSp>
      <p:grpSp>
        <p:nvGrpSpPr>
          <p:cNvPr id="21" name="Group 20" descr="Higher unemployment and a weaker economy overall would cause the government to increase spending on social safety net programs.&#1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and a weaker economy overall would cause the government to increase spending on social safety net programs.</a:t>
              </a:r>
              <a:endParaRPr lang="en-US" sz="2000" b="1" dirty="0">
                <a:solidFill>
                  <a:schemeClr val="bg1"/>
                </a:solidFill>
              </a:endParaRPr>
            </a:p>
          </p:txBody>
        </p:sp>
      </p:grpSp>
      <p:grpSp>
        <p:nvGrpSpPr>
          <p:cNvPr id="24" name="Group 23" descr="For example, in 2009 and 2020, the stimulus packages included extensions in the time allowed to collect unemployment insurance.&#10;">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and 2020, the stimulus packages included extensions in the time allowed to collect unemployment insurance.</a:t>
              </a:r>
            </a:p>
          </p:txBody>
        </p:sp>
      </p:grpSp>
      <p:grpSp>
        <p:nvGrpSpPr>
          <p:cNvPr id="27" name="Group 26" descr="The automatic stabilizers react to a weakening of AD with expansionary fiscal policy and a strengthening of aggregate demand with contractionary fiscal policy, just as the AD/AS analysis suggests.&#10;">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423595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00053" y="347331"/>
            <a:ext cx="93834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Each year, the nonpartisan Congressional Budget Office calculates the cyclically adjusted budget (or the standardized employment budget).&#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nonpartisan Congressional Budget Office calculates the </a:t>
              </a:r>
              <a:r>
                <a:rPr lang="en-US" sz="2000" b="1" dirty="0">
                  <a:solidFill>
                    <a:schemeClr val="bg1"/>
                  </a:solidFill>
                </a:rPr>
                <a:t>cyclically adjusted budget </a:t>
              </a:r>
              <a:r>
                <a:rPr lang="en-US" sz="2000" dirty="0">
                  <a:solidFill>
                    <a:schemeClr val="bg1"/>
                  </a:solidFill>
                </a:rPr>
                <a:t>(or the standardized employment budget).</a:t>
              </a:r>
            </a:p>
          </p:txBody>
        </p:sp>
      </p:grpSp>
      <p:grpSp>
        <p:nvGrpSpPr>
          <p:cNvPr id="21" name="Group 20" descr="This budget is what the budget deficit or surplus would be if the economy were producing at potential GDP. &#1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budget is what the budget deficit or surplus would be if the economy were producing at potential GDP. </a:t>
              </a:r>
              <a:endParaRPr lang="en-US" sz="2000" b="1" dirty="0">
                <a:solidFill>
                  <a:schemeClr val="bg1"/>
                </a:solidFill>
              </a:endParaRPr>
            </a:p>
          </p:txBody>
        </p:sp>
      </p:grpSp>
      <p:grpSp>
        <p:nvGrpSpPr>
          <p:cNvPr id="24" name="Group 23" descr="At potential GDP, people who look for work find jobs in a reasonable period of time, and businesses make normal profits, with the result that both workers and businesses earn more and pay more taxes.&#10;">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people who look for work find jobs in a reasonable period of time, and businesses make normal profits, with the result that both workers and businesses earn more and pay more taxes.</a:t>
              </a:r>
            </a:p>
          </p:txBody>
        </p:sp>
      </p:grpSp>
      <p:grpSp>
        <p:nvGrpSpPr>
          <p:cNvPr id="27" name="Group 26" descr="In effect, the cyclically adjusted budget deficit eliminates the impact of the automatic stabilizers.&#10;">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the cyclically adjusted budget deficit eliminates the impact of the automatic stabilizers.</a:t>
              </a:r>
            </a:p>
          </p:txBody>
        </p:sp>
      </p:grpSp>
    </p:spTree>
    <p:extLst>
      <p:ext uri="{BB962C8B-B14F-4D97-AF65-F5344CB8AC3E}">
        <p14:creationId xmlns:p14="http://schemas.microsoft.com/office/powerpoint/2010/main" val="2523143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39309" y="379940"/>
            <a:ext cx="947057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3" name="Picture 2" descr="A line graph that compares the actual budget deficit or surplus with the cyclically adjusted budget deficit or surplus over time.">
            <a:extLst>
              <a:ext uri="{FF2B5EF4-FFF2-40B4-BE49-F238E27FC236}">
                <a16:creationId xmlns:a16="http://schemas.microsoft.com/office/drawing/2014/main" id="{A73A8748-5761-18B4-420A-04D85D5EFBC8}"/>
              </a:ext>
            </a:extLst>
          </p:cNvPr>
          <p:cNvPicPr>
            <a:picLocks noChangeAspect="1"/>
          </p:cNvPicPr>
          <p:nvPr/>
        </p:nvPicPr>
        <p:blipFill>
          <a:blip r:embed="rId3"/>
          <a:stretch>
            <a:fillRect/>
          </a:stretch>
        </p:blipFill>
        <p:spPr>
          <a:xfrm>
            <a:off x="3303395" y="1296142"/>
            <a:ext cx="5585209" cy="3474550"/>
          </a:xfrm>
          <a:prstGeom prst="rect">
            <a:avLst/>
          </a:prstGeom>
        </p:spPr>
      </p:pic>
      <p:sp>
        <p:nvSpPr>
          <p:cNvPr id="29" name="TextBox 28" descr="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10;">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spTree>
    <p:extLst>
      <p:ext uri="{BB962C8B-B14F-4D97-AF65-F5344CB8AC3E}">
        <p14:creationId xmlns:p14="http://schemas.microsoft.com/office/powerpoint/2010/main" val="2540210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80457" y="338445"/>
            <a:ext cx="92310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n recession years, like the early 1990s, 2001, 2009, or 2020, the cyclically adjusted budget deficit is smaller than the actual deficit.">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recession years, like the early 1990s, 2001, 2009, or 2020, the cyclically adjusted budget deficit is smaller than the actual deficit.</a:t>
              </a:r>
            </a:p>
          </p:txBody>
        </p:sp>
      </p:grpSp>
      <p:grpSp>
        <p:nvGrpSpPr>
          <p:cNvPr id="21" name="Group 20" descr="During recessions, the automatic stabilizers tend to increase the budget deficit, so if the economy was instead at full employment, the deficit would be reduced by cutting taxes or increasing government spending.">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the automatic stabilizers tend to increase the budget deficit, so if the economy was instead at full employment, the deficit would be reduced by cutting taxes or increasing government spending.</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In the late 1990s, the cyclically adjusted budget surplus was lower than the actual budget surplus.">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late 1990s, the cyclically adjusted budget surplus was lower than the actual budget surplus.</a:t>
              </a:r>
            </a:p>
          </p:txBody>
        </p:sp>
      </p:grpSp>
      <p:grpSp>
        <p:nvGrpSpPr>
          <p:cNvPr id="27" name="Group 26" descr="The gap between the cyclically adjusted budget deficit or surplus and the actual budget deficit or surplus shows the impact of the automatic stabilizers.">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1803267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Automatic Stabilizers</a:t>
            </a:r>
            <a:r>
              <a:rPr kumimoji="0" lang="en-US" sz="3000" b="0" i="0" u="none" strike="noStrike" kern="1200" cap="none" spc="0" normalizeH="0" baseline="-25000" noProof="0" dirty="0">
                <a:ln>
                  <a:noFill/>
                </a:ln>
                <a:solidFill>
                  <a:schemeClr val="dk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utomatic stabilizers occur quickly.">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occur quickly.</a:t>
              </a:r>
            </a:p>
          </p:txBody>
        </p:sp>
      </p:grpSp>
      <p:grpSp>
        <p:nvGrpSpPr>
          <p:cNvPr id="21" name="Group 20" descr="Lower wages mean that a lower amount of taxes is withheld from paychecks right away.">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wages mean that a lower amount of taxes is withheld from paychecks right away.</a:t>
              </a:r>
              <a:endParaRPr lang="en-US" sz="2000" b="1" dirty="0">
                <a:solidFill>
                  <a:schemeClr val="bg1"/>
                </a:solidFill>
              </a:endParaRPr>
            </a:p>
          </p:txBody>
        </p:sp>
      </p:grpSp>
      <p:grpSp>
        <p:nvGrpSpPr>
          <p:cNvPr id="24" name="Group 23" descr="Higher unemployment or poverty means that government spending in those areas rises as quickly as people apply for benefits.">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or poverty means that government spending in those areas rises as quickly as people apply for benefits.</a:t>
              </a:r>
            </a:p>
          </p:txBody>
        </p:sp>
      </p:grpSp>
      <p:grpSp>
        <p:nvGrpSpPr>
          <p:cNvPr id="27" name="Group 26" descr="However, while the automatic stabilizers offset some shifts in aggregate demand, they do not offset all or even most of them.">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while the automatic stabilizers offset some shifts in aggregate demand, they do not offset all or even most of them.</a:t>
              </a:r>
            </a:p>
          </p:txBody>
        </p:sp>
      </p:grpSp>
      <p:grpSp>
        <p:nvGrpSpPr>
          <p:cNvPr id="30" name="Group 29" descr="Automatic stabilizers, like shock absorbers in a car, can be useful if they reduce the impact of the worst bumps, even if they do not eliminate the bumps altogether.">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2487075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On Your Own</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Chances are you will be or are currently paying taxes. How do you feel knowing that your tax contributions will increase during times of recession? Are you happy to help aid the country in this way or do you find it frustrating?&#10;">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algn="ctr"/>
              <a:r>
                <a:rPr lang="en-US" sz="2000" dirty="0">
                  <a:solidFill>
                    <a:schemeClr val="bg1"/>
                  </a:solidFill>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12077386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84AC75-4721-4C0F-82B1-63F153E4DF74}">
  <ds:schemaRefs>
    <ds:schemaRef ds:uri="http://www.w3.org/XML/1998/namespace"/>
    <ds:schemaRef ds:uri="http://purl.org/dc/dcmitype/"/>
    <ds:schemaRef ds:uri="http://schemas.microsoft.com/office/2006/documentManagement/types"/>
    <ds:schemaRef ds:uri="06d9c582-05c2-476b-83d2-72ab8b1380b2"/>
    <ds:schemaRef ds:uri="http://schemas.microsoft.com/office/infopath/2007/PartnerControls"/>
    <ds:schemaRef ds:uri="http://purl.org/dc/terms/"/>
    <ds:schemaRef ds:uri="http://schemas.openxmlformats.org/package/2006/metadata/core-properties"/>
    <ds:schemaRef ds:uri="fdab59f7-c3a7-48e5-acd8-618ce834776e"/>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29FB4320-0080-4F0B-97A6-8F3C3F544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DB864D-1F38-42B9-92A5-FFD453DB84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296</TotalTime>
  <Words>1616</Words>
  <Application>Microsoft Office PowerPoint</Application>
  <PresentationFormat>Widescreen</PresentationFormat>
  <Paragraphs>181</Paragraphs>
  <Slides>11</Slides>
  <Notes>10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7" baseType="lpstr">
      <vt:lpstr>Calibri Light</vt:lpstr>
      <vt:lpstr>Century Gothic</vt:lpstr>
      <vt:lpstr>Arial</vt:lpstr>
      <vt:lpstr>Calibri</vt:lpstr>
      <vt:lpstr>Office Theme</vt:lpstr>
      <vt:lpstr>Equation</vt:lpstr>
      <vt:lpstr>Automatic Stabilizers</vt:lpstr>
      <vt:lpstr>Introduction</vt:lpstr>
      <vt:lpstr>Counterbalancing an Economic Boom</vt:lpstr>
      <vt:lpstr>Counterbalancing a Recession</vt:lpstr>
      <vt:lpstr>The Cyclically Adjusted Budget Deficit or Surplus1</vt:lpstr>
      <vt:lpstr>The Cyclically Adjusted Budget Deficit or Surplus2</vt:lpstr>
      <vt:lpstr>The Cyclically Adjusted Budget Deficit or Surplus3</vt:lpstr>
      <vt:lpstr>Automatic Stabilizers1</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18</cp:revision>
  <dcterms:modified xsi:type="dcterms:W3CDTF">2026-02-04T14:34:44Z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