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 id="2147483738" r:id="rId5"/>
  </p:sldMasterIdLst>
  <p:notesMasterIdLst>
    <p:notesMasterId r:id="rId80"/>
  </p:notesMasterIdLst>
  <p:sldIdLst>
    <p:sldId id="475" r:id="rId6"/>
    <p:sldId id="476" r:id="rId7"/>
    <p:sldId id="477" r:id="rId8"/>
    <p:sldId id="478" r:id="rId9"/>
    <p:sldId id="479" r:id="rId10"/>
    <p:sldId id="480" r:id="rId11"/>
    <p:sldId id="481" r:id="rId12"/>
    <p:sldId id="482" r:id="rId13"/>
    <p:sldId id="483" r:id="rId14"/>
    <p:sldId id="484" r:id="rId15"/>
    <p:sldId id="485" r:id="rId16"/>
    <p:sldId id="486" r:id="rId17"/>
    <p:sldId id="487" r:id="rId18"/>
    <p:sldId id="488" r:id="rId19"/>
    <p:sldId id="489" r:id="rId20"/>
    <p:sldId id="490" r:id="rId21"/>
    <p:sldId id="491" r:id="rId22"/>
    <p:sldId id="492" r:id="rId23"/>
    <p:sldId id="493" r:id="rId24"/>
    <p:sldId id="494" r:id="rId25"/>
    <p:sldId id="495" r:id="rId26"/>
    <p:sldId id="496" r:id="rId27"/>
    <p:sldId id="497" r:id="rId28"/>
    <p:sldId id="498" r:id="rId29"/>
    <p:sldId id="499" r:id="rId30"/>
    <p:sldId id="500" r:id="rId31"/>
    <p:sldId id="501" r:id="rId32"/>
    <p:sldId id="502" r:id="rId33"/>
    <p:sldId id="503" r:id="rId34"/>
    <p:sldId id="504" r:id="rId35"/>
    <p:sldId id="505" r:id="rId36"/>
    <p:sldId id="506" r:id="rId37"/>
    <p:sldId id="507" r:id="rId38"/>
    <p:sldId id="508" r:id="rId39"/>
    <p:sldId id="509" r:id="rId40"/>
    <p:sldId id="510" r:id="rId41"/>
    <p:sldId id="511" r:id="rId42"/>
    <p:sldId id="512" r:id="rId43"/>
    <p:sldId id="513" r:id="rId44"/>
    <p:sldId id="514" r:id="rId45"/>
    <p:sldId id="515" r:id="rId46"/>
    <p:sldId id="516" r:id="rId47"/>
    <p:sldId id="517" r:id="rId48"/>
    <p:sldId id="518" r:id="rId49"/>
    <p:sldId id="519" r:id="rId50"/>
    <p:sldId id="520" r:id="rId51"/>
    <p:sldId id="521" r:id="rId52"/>
    <p:sldId id="522" r:id="rId53"/>
    <p:sldId id="523" r:id="rId54"/>
    <p:sldId id="524" r:id="rId55"/>
    <p:sldId id="525" r:id="rId56"/>
    <p:sldId id="526" r:id="rId57"/>
    <p:sldId id="527" r:id="rId58"/>
    <p:sldId id="528" r:id="rId59"/>
    <p:sldId id="529" r:id="rId60"/>
    <p:sldId id="530" r:id="rId61"/>
    <p:sldId id="531" r:id="rId62"/>
    <p:sldId id="532" r:id="rId63"/>
    <p:sldId id="533" r:id="rId64"/>
    <p:sldId id="534" r:id="rId65"/>
    <p:sldId id="535" r:id="rId66"/>
    <p:sldId id="536" r:id="rId67"/>
    <p:sldId id="537" r:id="rId68"/>
    <p:sldId id="538" r:id="rId69"/>
    <p:sldId id="539" r:id="rId70"/>
    <p:sldId id="540" r:id="rId71"/>
    <p:sldId id="541" r:id="rId72"/>
    <p:sldId id="542" r:id="rId73"/>
    <p:sldId id="543" r:id="rId74"/>
    <p:sldId id="544" r:id="rId75"/>
    <p:sldId id="545" r:id="rId76"/>
    <p:sldId id="546" r:id="rId77"/>
    <p:sldId id="547" r:id="rId78"/>
    <p:sldId id="548" r:id="rId7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4"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6546"/>
    <a:srgbClr val="627981"/>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DEC6C7-3F88-4B3F-B75C-EB7ECD2C32F0}" v="4" dt="2026-02-04T14:00:07.7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0" autoAdjust="0"/>
    <p:restoredTop sz="84972" autoAdjust="0"/>
  </p:normalViewPr>
  <p:slideViewPr>
    <p:cSldViewPr snapToGrid="0">
      <p:cViewPr varScale="1">
        <p:scale>
          <a:sx n="90" d="100"/>
          <a:sy n="90" d="100"/>
        </p:scale>
        <p:origin x="1080"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theme" Target="theme/theme1.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commentAuthors" Target="commentAuthors.xml"/><Relationship Id="rId86"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microsoft.com/office/2015/10/relationships/revisionInfo" Target="revisionInfo.xml"/><Relationship Id="rId61" Type="http://schemas.openxmlformats.org/officeDocument/2006/relationships/slide" Target="slides/slide56.xml"/><Relationship Id="rId8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2-04T13:58:56.803" v="1" actId="47"/>
      <pc:docMkLst>
        <pc:docMk/>
      </pc:docMkLst>
      <pc:sldChg chg="del">
        <pc:chgData name="Caitlin Coleman" userId="96f87ca1-0e64-4ae8-8d77-98757b85df0b" providerId="ADAL" clId="{DDA6BCD5-DC0D-434C-93A0-51E2BCD25B34}" dt="2026-02-04T13:58:56.803" v="1" actId="47"/>
        <pc:sldMkLst>
          <pc:docMk/>
          <pc:sldMk cId="0" sldId="256"/>
        </pc:sldMkLst>
      </pc:sldChg>
      <pc:sldChg chg="del">
        <pc:chgData name="Caitlin Coleman" userId="96f87ca1-0e64-4ae8-8d77-98757b85df0b" providerId="ADAL" clId="{DDA6BCD5-DC0D-434C-93A0-51E2BCD25B34}" dt="2026-02-04T13:58:56.803" v="1" actId="47"/>
        <pc:sldMkLst>
          <pc:docMk/>
          <pc:sldMk cId="0" sldId="258"/>
        </pc:sldMkLst>
      </pc:sldChg>
      <pc:sldChg chg="del">
        <pc:chgData name="Caitlin Coleman" userId="96f87ca1-0e64-4ae8-8d77-98757b85df0b" providerId="ADAL" clId="{DDA6BCD5-DC0D-434C-93A0-51E2BCD25B34}" dt="2026-02-04T13:58:56.803" v="1" actId="47"/>
        <pc:sldMkLst>
          <pc:docMk/>
          <pc:sldMk cId="0" sldId="264"/>
        </pc:sldMkLst>
      </pc:sldChg>
      <pc:sldChg chg="del">
        <pc:chgData name="Caitlin Coleman" userId="96f87ca1-0e64-4ae8-8d77-98757b85df0b" providerId="ADAL" clId="{DDA6BCD5-DC0D-434C-93A0-51E2BCD25B34}" dt="2026-02-04T13:58:56.803" v="1" actId="47"/>
        <pc:sldMkLst>
          <pc:docMk/>
          <pc:sldMk cId="561987701" sldId="293"/>
        </pc:sldMkLst>
      </pc:sldChg>
      <pc:sldChg chg="del">
        <pc:chgData name="Caitlin Coleman" userId="96f87ca1-0e64-4ae8-8d77-98757b85df0b" providerId="ADAL" clId="{DDA6BCD5-DC0D-434C-93A0-51E2BCD25B34}" dt="2026-02-04T13:58:56.803" v="1" actId="47"/>
        <pc:sldMkLst>
          <pc:docMk/>
          <pc:sldMk cId="2699779486" sldId="329"/>
        </pc:sldMkLst>
      </pc:sldChg>
      <pc:sldChg chg="del">
        <pc:chgData name="Caitlin Coleman" userId="96f87ca1-0e64-4ae8-8d77-98757b85df0b" providerId="ADAL" clId="{DDA6BCD5-DC0D-434C-93A0-51E2BCD25B34}" dt="2026-02-04T13:58:56.803" v="1" actId="47"/>
        <pc:sldMkLst>
          <pc:docMk/>
          <pc:sldMk cId="1693029773" sldId="340"/>
        </pc:sldMkLst>
      </pc:sldChg>
      <pc:sldChg chg="del">
        <pc:chgData name="Caitlin Coleman" userId="96f87ca1-0e64-4ae8-8d77-98757b85df0b" providerId="ADAL" clId="{DDA6BCD5-DC0D-434C-93A0-51E2BCD25B34}" dt="2026-02-04T13:58:56.803" v="1" actId="47"/>
        <pc:sldMkLst>
          <pc:docMk/>
          <pc:sldMk cId="1744979055" sldId="364"/>
        </pc:sldMkLst>
      </pc:sldChg>
      <pc:sldChg chg="del">
        <pc:chgData name="Caitlin Coleman" userId="96f87ca1-0e64-4ae8-8d77-98757b85df0b" providerId="ADAL" clId="{DDA6BCD5-DC0D-434C-93A0-51E2BCD25B34}" dt="2026-02-04T13:58:56.803" v="1" actId="47"/>
        <pc:sldMkLst>
          <pc:docMk/>
          <pc:sldMk cId="932547792" sldId="369"/>
        </pc:sldMkLst>
      </pc:sldChg>
      <pc:sldChg chg="del">
        <pc:chgData name="Caitlin Coleman" userId="96f87ca1-0e64-4ae8-8d77-98757b85df0b" providerId="ADAL" clId="{DDA6BCD5-DC0D-434C-93A0-51E2BCD25B34}" dt="2026-02-04T13:58:56.803" v="1" actId="47"/>
        <pc:sldMkLst>
          <pc:docMk/>
          <pc:sldMk cId="2945070144" sldId="372"/>
        </pc:sldMkLst>
      </pc:sldChg>
      <pc:sldChg chg="del">
        <pc:chgData name="Caitlin Coleman" userId="96f87ca1-0e64-4ae8-8d77-98757b85df0b" providerId="ADAL" clId="{DDA6BCD5-DC0D-434C-93A0-51E2BCD25B34}" dt="2026-02-04T13:58:56.803" v="1" actId="47"/>
        <pc:sldMkLst>
          <pc:docMk/>
          <pc:sldMk cId="307744777" sldId="389"/>
        </pc:sldMkLst>
      </pc:sldChg>
      <pc:sldChg chg="del">
        <pc:chgData name="Caitlin Coleman" userId="96f87ca1-0e64-4ae8-8d77-98757b85df0b" providerId="ADAL" clId="{DDA6BCD5-DC0D-434C-93A0-51E2BCD25B34}" dt="2026-02-04T13:58:56.803" v="1" actId="47"/>
        <pc:sldMkLst>
          <pc:docMk/>
          <pc:sldMk cId="3842696606" sldId="390"/>
        </pc:sldMkLst>
      </pc:sldChg>
      <pc:sldChg chg="del">
        <pc:chgData name="Caitlin Coleman" userId="96f87ca1-0e64-4ae8-8d77-98757b85df0b" providerId="ADAL" clId="{DDA6BCD5-DC0D-434C-93A0-51E2BCD25B34}" dt="2026-02-04T13:58:56.803" v="1" actId="47"/>
        <pc:sldMkLst>
          <pc:docMk/>
          <pc:sldMk cId="3186517234" sldId="391"/>
        </pc:sldMkLst>
      </pc:sldChg>
      <pc:sldChg chg="del">
        <pc:chgData name="Caitlin Coleman" userId="96f87ca1-0e64-4ae8-8d77-98757b85df0b" providerId="ADAL" clId="{DDA6BCD5-DC0D-434C-93A0-51E2BCD25B34}" dt="2026-02-04T13:58:56.803" v="1" actId="47"/>
        <pc:sldMkLst>
          <pc:docMk/>
          <pc:sldMk cId="3534555571" sldId="392"/>
        </pc:sldMkLst>
      </pc:sldChg>
      <pc:sldChg chg="del">
        <pc:chgData name="Caitlin Coleman" userId="96f87ca1-0e64-4ae8-8d77-98757b85df0b" providerId="ADAL" clId="{DDA6BCD5-DC0D-434C-93A0-51E2BCD25B34}" dt="2026-02-04T13:58:56.803" v="1" actId="47"/>
        <pc:sldMkLst>
          <pc:docMk/>
          <pc:sldMk cId="2745055971" sldId="393"/>
        </pc:sldMkLst>
      </pc:sldChg>
      <pc:sldChg chg="del">
        <pc:chgData name="Caitlin Coleman" userId="96f87ca1-0e64-4ae8-8d77-98757b85df0b" providerId="ADAL" clId="{DDA6BCD5-DC0D-434C-93A0-51E2BCD25B34}" dt="2026-02-04T13:58:56.803" v="1" actId="47"/>
        <pc:sldMkLst>
          <pc:docMk/>
          <pc:sldMk cId="244130684" sldId="394"/>
        </pc:sldMkLst>
      </pc:sldChg>
      <pc:sldChg chg="del">
        <pc:chgData name="Caitlin Coleman" userId="96f87ca1-0e64-4ae8-8d77-98757b85df0b" providerId="ADAL" clId="{DDA6BCD5-DC0D-434C-93A0-51E2BCD25B34}" dt="2026-02-04T13:58:56.803" v="1" actId="47"/>
        <pc:sldMkLst>
          <pc:docMk/>
          <pc:sldMk cId="2863488809" sldId="395"/>
        </pc:sldMkLst>
      </pc:sldChg>
      <pc:sldChg chg="del">
        <pc:chgData name="Caitlin Coleman" userId="96f87ca1-0e64-4ae8-8d77-98757b85df0b" providerId="ADAL" clId="{DDA6BCD5-DC0D-434C-93A0-51E2BCD25B34}" dt="2026-02-04T13:58:56.803" v="1" actId="47"/>
        <pc:sldMkLst>
          <pc:docMk/>
          <pc:sldMk cId="2627850255" sldId="396"/>
        </pc:sldMkLst>
      </pc:sldChg>
      <pc:sldChg chg="del">
        <pc:chgData name="Caitlin Coleman" userId="96f87ca1-0e64-4ae8-8d77-98757b85df0b" providerId="ADAL" clId="{DDA6BCD5-DC0D-434C-93A0-51E2BCD25B34}" dt="2026-02-04T13:58:56.803" v="1" actId="47"/>
        <pc:sldMkLst>
          <pc:docMk/>
          <pc:sldMk cId="523689610" sldId="397"/>
        </pc:sldMkLst>
      </pc:sldChg>
      <pc:sldChg chg="del">
        <pc:chgData name="Caitlin Coleman" userId="96f87ca1-0e64-4ae8-8d77-98757b85df0b" providerId="ADAL" clId="{DDA6BCD5-DC0D-434C-93A0-51E2BCD25B34}" dt="2026-02-04T13:58:56.803" v="1" actId="47"/>
        <pc:sldMkLst>
          <pc:docMk/>
          <pc:sldMk cId="3891415279" sldId="398"/>
        </pc:sldMkLst>
      </pc:sldChg>
      <pc:sldChg chg="del">
        <pc:chgData name="Caitlin Coleman" userId="96f87ca1-0e64-4ae8-8d77-98757b85df0b" providerId="ADAL" clId="{DDA6BCD5-DC0D-434C-93A0-51E2BCD25B34}" dt="2026-02-04T13:58:56.803" v="1" actId="47"/>
        <pc:sldMkLst>
          <pc:docMk/>
          <pc:sldMk cId="1921353098" sldId="399"/>
        </pc:sldMkLst>
      </pc:sldChg>
      <pc:sldChg chg="del">
        <pc:chgData name="Caitlin Coleman" userId="96f87ca1-0e64-4ae8-8d77-98757b85df0b" providerId="ADAL" clId="{DDA6BCD5-DC0D-434C-93A0-51E2BCD25B34}" dt="2026-02-04T13:58:56.803" v="1" actId="47"/>
        <pc:sldMkLst>
          <pc:docMk/>
          <pc:sldMk cId="3104033556" sldId="400"/>
        </pc:sldMkLst>
      </pc:sldChg>
      <pc:sldChg chg="del">
        <pc:chgData name="Caitlin Coleman" userId="96f87ca1-0e64-4ae8-8d77-98757b85df0b" providerId="ADAL" clId="{DDA6BCD5-DC0D-434C-93A0-51E2BCD25B34}" dt="2026-02-04T13:58:56.803" v="1" actId="47"/>
        <pc:sldMkLst>
          <pc:docMk/>
          <pc:sldMk cId="1273238016" sldId="410"/>
        </pc:sldMkLst>
      </pc:sldChg>
      <pc:sldChg chg="del">
        <pc:chgData name="Caitlin Coleman" userId="96f87ca1-0e64-4ae8-8d77-98757b85df0b" providerId="ADAL" clId="{DDA6BCD5-DC0D-434C-93A0-51E2BCD25B34}" dt="2026-02-04T13:58:56.803" v="1" actId="47"/>
        <pc:sldMkLst>
          <pc:docMk/>
          <pc:sldMk cId="2277726626" sldId="420"/>
        </pc:sldMkLst>
      </pc:sldChg>
      <pc:sldChg chg="del">
        <pc:chgData name="Caitlin Coleman" userId="96f87ca1-0e64-4ae8-8d77-98757b85df0b" providerId="ADAL" clId="{DDA6BCD5-DC0D-434C-93A0-51E2BCD25B34}" dt="2026-02-04T13:58:56.803" v="1" actId="47"/>
        <pc:sldMkLst>
          <pc:docMk/>
          <pc:sldMk cId="1002546065" sldId="421"/>
        </pc:sldMkLst>
      </pc:sldChg>
      <pc:sldChg chg="del">
        <pc:chgData name="Caitlin Coleman" userId="96f87ca1-0e64-4ae8-8d77-98757b85df0b" providerId="ADAL" clId="{DDA6BCD5-DC0D-434C-93A0-51E2BCD25B34}" dt="2026-02-04T13:58:56.803" v="1" actId="47"/>
        <pc:sldMkLst>
          <pc:docMk/>
          <pc:sldMk cId="1931891318" sldId="422"/>
        </pc:sldMkLst>
      </pc:sldChg>
      <pc:sldChg chg="del">
        <pc:chgData name="Caitlin Coleman" userId="96f87ca1-0e64-4ae8-8d77-98757b85df0b" providerId="ADAL" clId="{DDA6BCD5-DC0D-434C-93A0-51E2BCD25B34}" dt="2026-02-04T13:58:56.803" v="1" actId="47"/>
        <pc:sldMkLst>
          <pc:docMk/>
          <pc:sldMk cId="1263779493" sldId="423"/>
        </pc:sldMkLst>
      </pc:sldChg>
      <pc:sldChg chg="del">
        <pc:chgData name="Caitlin Coleman" userId="96f87ca1-0e64-4ae8-8d77-98757b85df0b" providerId="ADAL" clId="{DDA6BCD5-DC0D-434C-93A0-51E2BCD25B34}" dt="2026-02-04T13:58:56.803" v="1" actId="47"/>
        <pc:sldMkLst>
          <pc:docMk/>
          <pc:sldMk cId="4209218410" sldId="424"/>
        </pc:sldMkLst>
      </pc:sldChg>
      <pc:sldChg chg="del">
        <pc:chgData name="Caitlin Coleman" userId="96f87ca1-0e64-4ae8-8d77-98757b85df0b" providerId="ADAL" clId="{DDA6BCD5-DC0D-434C-93A0-51E2BCD25B34}" dt="2026-02-04T13:58:56.803" v="1" actId="47"/>
        <pc:sldMkLst>
          <pc:docMk/>
          <pc:sldMk cId="2415069732" sldId="426"/>
        </pc:sldMkLst>
      </pc:sldChg>
      <pc:sldChg chg="del">
        <pc:chgData name="Caitlin Coleman" userId="96f87ca1-0e64-4ae8-8d77-98757b85df0b" providerId="ADAL" clId="{DDA6BCD5-DC0D-434C-93A0-51E2BCD25B34}" dt="2026-02-04T13:58:56.803" v="1" actId="47"/>
        <pc:sldMkLst>
          <pc:docMk/>
          <pc:sldMk cId="3476442764" sldId="427"/>
        </pc:sldMkLst>
      </pc:sldChg>
      <pc:sldChg chg="del">
        <pc:chgData name="Caitlin Coleman" userId="96f87ca1-0e64-4ae8-8d77-98757b85df0b" providerId="ADAL" clId="{DDA6BCD5-DC0D-434C-93A0-51E2BCD25B34}" dt="2026-02-04T13:58:56.803" v="1" actId="47"/>
        <pc:sldMkLst>
          <pc:docMk/>
          <pc:sldMk cId="1057883831" sldId="428"/>
        </pc:sldMkLst>
      </pc:sldChg>
      <pc:sldChg chg="del">
        <pc:chgData name="Caitlin Coleman" userId="96f87ca1-0e64-4ae8-8d77-98757b85df0b" providerId="ADAL" clId="{DDA6BCD5-DC0D-434C-93A0-51E2BCD25B34}" dt="2026-02-04T13:58:56.803" v="1" actId="47"/>
        <pc:sldMkLst>
          <pc:docMk/>
          <pc:sldMk cId="71684087" sldId="429"/>
        </pc:sldMkLst>
      </pc:sldChg>
      <pc:sldChg chg="del">
        <pc:chgData name="Caitlin Coleman" userId="96f87ca1-0e64-4ae8-8d77-98757b85df0b" providerId="ADAL" clId="{DDA6BCD5-DC0D-434C-93A0-51E2BCD25B34}" dt="2026-02-04T13:58:56.803" v="1" actId="47"/>
        <pc:sldMkLst>
          <pc:docMk/>
          <pc:sldMk cId="1051241520" sldId="430"/>
        </pc:sldMkLst>
      </pc:sldChg>
      <pc:sldChg chg="del">
        <pc:chgData name="Caitlin Coleman" userId="96f87ca1-0e64-4ae8-8d77-98757b85df0b" providerId="ADAL" clId="{DDA6BCD5-DC0D-434C-93A0-51E2BCD25B34}" dt="2026-02-04T13:58:56.803" v="1" actId="47"/>
        <pc:sldMkLst>
          <pc:docMk/>
          <pc:sldMk cId="2306452450" sldId="433"/>
        </pc:sldMkLst>
      </pc:sldChg>
      <pc:sldChg chg="del">
        <pc:chgData name="Caitlin Coleman" userId="96f87ca1-0e64-4ae8-8d77-98757b85df0b" providerId="ADAL" clId="{DDA6BCD5-DC0D-434C-93A0-51E2BCD25B34}" dt="2026-02-04T13:58:56.803" v="1" actId="47"/>
        <pc:sldMkLst>
          <pc:docMk/>
          <pc:sldMk cId="398424585" sldId="434"/>
        </pc:sldMkLst>
      </pc:sldChg>
      <pc:sldChg chg="del">
        <pc:chgData name="Caitlin Coleman" userId="96f87ca1-0e64-4ae8-8d77-98757b85df0b" providerId="ADAL" clId="{DDA6BCD5-DC0D-434C-93A0-51E2BCD25B34}" dt="2026-02-04T13:58:56.803" v="1" actId="47"/>
        <pc:sldMkLst>
          <pc:docMk/>
          <pc:sldMk cId="1544590552" sldId="435"/>
        </pc:sldMkLst>
      </pc:sldChg>
      <pc:sldChg chg="del">
        <pc:chgData name="Caitlin Coleman" userId="96f87ca1-0e64-4ae8-8d77-98757b85df0b" providerId="ADAL" clId="{DDA6BCD5-DC0D-434C-93A0-51E2BCD25B34}" dt="2026-02-04T13:58:56.803" v="1" actId="47"/>
        <pc:sldMkLst>
          <pc:docMk/>
          <pc:sldMk cId="0" sldId="436"/>
        </pc:sldMkLst>
      </pc:sldChg>
      <pc:sldChg chg="del">
        <pc:chgData name="Caitlin Coleman" userId="96f87ca1-0e64-4ae8-8d77-98757b85df0b" providerId="ADAL" clId="{DDA6BCD5-DC0D-434C-93A0-51E2BCD25B34}" dt="2026-02-04T13:58:56.803" v="1" actId="47"/>
        <pc:sldMkLst>
          <pc:docMk/>
          <pc:sldMk cId="3291198259" sldId="437"/>
        </pc:sldMkLst>
      </pc:sldChg>
      <pc:sldChg chg="del">
        <pc:chgData name="Caitlin Coleman" userId="96f87ca1-0e64-4ae8-8d77-98757b85df0b" providerId="ADAL" clId="{DDA6BCD5-DC0D-434C-93A0-51E2BCD25B34}" dt="2026-02-04T13:58:56.803" v="1" actId="47"/>
        <pc:sldMkLst>
          <pc:docMk/>
          <pc:sldMk cId="0" sldId="438"/>
        </pc:sldMkLst>
      </pc:sldChg>
      <pc:sldChg chg="del">
        <pc:chgData name="Caitlin Coleman" userId="96f87ca1-0e64-4ae8-8d77-98757b85df0b" providerId="ADAL" clId="{DDA6BCD5-DC0D-434C-93A0-51E2BCD25B34}" dt="2026-02-04T13:58:56.803" v="1" actId="47"/>
        <pc:sldMkLst>
          <pc:docMk/>
          <pc:sldMk cId="2785959786" sldId="439"/>
        </pc:sldMkLst>
      </pc:sldChg>
      <pc:sldChg chg="del">
        <pc:chgData name="Caitlin Coleman" userId="96f87ca1-0e64-4ae8-8d77-98757b85df0b" providerId="ADAL" clId="{DDA6BCD5-DC0D-434C-93A0-51E2BCD25B34}" dt="2026-02-04T13:58:56.803" v="1" actId="47"/>
        <pc:sldMkLst>
          <pc:docMk/>
          <pc:sldMk cId="2336260528" sldId="440"/>
        </pc:sldMkLst>
      </pc:sldChg>
      <pc:sldChg chg="del">
        <pc:chgData name="Caitlin Coleman" userId="96f87ca1-0e64-4ae8-8d77-98757b85df0b" providerId="ADAL" clId="{DDA6BCD5-DC0D-434C-93A0-51E2BCD25B34}" dt="2026-02-04T13:58:56.803" v="1" actId="47"/>
        <pc:sldMkLst>
          <pc:docMk/>
          <pc:sldMk cId="710936285" sldId="441"/>
        </pc:sldMkLst>
      </pc:sldChg>
      <pc:sldChg chg="del">
        <pc:chgData name="Caitlin Coleman" userId="96f87ca1-0e64-4ae8-8d77-98757b85df0b" providerId="ADAL" clId="{DDA6BCD5-DC0D-434C-93A0-51E2BCD25B34}" dt="2026-02-04T13:58:56.803" v="1" actId="47"/>
        <pc:sldMkLst>
          <pc:docMk/>
          <pc:sldMk cId="407321673" sldId="442"/>
        </pc:sldMkLst>
      </pc:sldChg>
      <pc:sldChg chg="del">
        <pc:chgData name="Caitlin Coleman" userId="96f87ca1-0e64-4ae8-8d77-98757b85df0b" providerId="ADAL" clId="{DDA6BCD5-DC0D-434C-93A0-51E2BCD25B34}" dt="2026-02-04T13:58:56.803" v="1" actId="47"/>
        <pc:sldMkLst>
          <pc:docMk/>
          <pc:sldMk cId="4249047185" sldId="443"/>
        </pc:sldMkLst>
      </pc:sldChg>
      <pc:sldChg chg="del">
        <pc:chgData name="Caitlin Coleman" userId="96f87ca1-0e64-4ae8-8d77-98757b85df0b" providerId="ADAL" clId="{DDA6BCD5-DC0D-434C-93A0-51E2BCD25B34}" dt="2026-02-04T13:58:56.803" v="1" actId="47"/>
        <pc:sldMkLst>
          <pc:docMk/>
          <pc:sldMk cId="3324657665" sldId="444"/>
        </pc:sldMkLst>
      </pc:sldChg>
      <pc:sldChg chg="del">
        <pc:chgData name="Caitlin Coleman" userId="96f87ca1-0e64-4ae8-8d77-98757b85df0b" providerId="ADAL" clId="{DDA6BCD5-DC0D-434C-93A0-51E2BCD25B34}" dt="2026-02-04T13:58:56.803" v="1" actId="47"/>
        <pc:sldMkLst>
          <pc:docMk/>
          <pc:sldMk cId="575798730" sldId="445"/>
        </pc:sldMkLst>
      </pc:sldChg>
      <pc:sldChg chg="del">
        <pc:chgData name="Caitlin Coleman" userId="96f87ca1-0e64-4ae8-8d77-98757b85df0b" providerId="ADAL" clId="{DDA6BCD5-DC0D-434C-93A0-51E2BCD25B34}" dt="2026-02-04T13:58:56.803" v="1" actId="47"/>
        <pc:sldMkLst>
          <pc:docMk/>
          <pc:sldMk cId="3113873548" sldId="446"/>
        </pc:sldMkLst>
      </pc:sldChg>
      <pc:sldChg chg="del">
        <pc:chgData name="Caitlin Coleman" userId="96f87ca1-0e64-4ae8-8d77-98757b85df0b" providerId="ADAL" clId="{DDA6BCD5-DC0D-434C-93A0-51E2BCD25B34}" dt="2026-02-04T13:58:56.803" v="1" actId="47"/>
        <pc:sldMkLst>
          <pc:docMk/>
          <pc:sldMk cId="0" sldId="447"/>
        </pc:sldMkLst>
      </pc:sldChg>
      <pc:sldChg chg="del">
        <pc:chgData name="Caitlin Coleman" userId="96f87ca1-0e64-4ae8-8d77-98757b85df0b" providerId="ADAL" clId="{DDA6BCD5-DC0D-434C-93A0-51E2BCD25B34}" dt="2026-02-04T13:58:56.803" v="1" actId="47"/>
        <pc:sldMkLst>
          <pc:docMk/>
          <pc:sldMk cId="3812911866" sldId="448"/>
        </pc:sldMkLst>
      </pc:sldChg>
      <pc:sldChg chg="del">
        <pc:chgData name="Caitlin Coleman" userId="96f87ca1-0e64-4ae8-8d77-98757b85df0b" providerId="ADAL" clId="{DDA6BCD5-DC0D-434C-93A0-51E2BCD25B34}" dt="2026-02-04T13:58:56.803" v="1" actId="47"/>
        <pc:sldMkLst>
          <pc:docMk/>
          <pc:sldMk cId="1885808148" sldId="449"/>
        </pc:sldMkLst>
      </pc:sldChg>
      <pc:sldChg chg="del">
        <pc:chgData name="Caitlin Coleman" userId="96f87ca1-0e64-4ae8-8d77-98757b85df0b" providerId="ADAL" clId="{DDA6BCD5-DC0D-434C-93A0-51E2BCD25B34}" dt="2026-02-04T13:58:56.803" v="1" actId="47"/>
        <pc:sldMkLst>
          <pc:docMk/>
          <pc:sldMk cId="3153771429" sldId="450"/>
        </pc:sldMkLst>
      </pc:sldChg>
      <pc:sldChg chg="del">
        <pc:chgData name="Caitlin Coleman" userId="96f87ca1-0e64-4ae8-8d77-98757b85df0b" providerId="ADAL" clId="{DDA6BCD5-DC0D-434C-93A0-51E2BCD25B34}" dt="2026-02-04T13:58:56.803" v="1" actId="47"/>
        <pc:sldMkLst>
          <pc:docMk/>
          <pc:sldMk cId="2200563437" sldId="451"/>
        </pc:sldMkLst>
      </pc:sldChg>
      <pc:sldChg chg="del">
        <pc:chgData name="Caitlin Coleman" userId="96f87ca1-0e64-4ae8-8d77-98757b85df0b" providerId="ADAL" clId="{DDA6BCD5-DC0D-434C-93A0-51E2BCD25B34}" dt="2026-02-04T13:58:56.803" v="1" actId="47"/>
        <pc:sldMkLst>
          <pc:docMk/>
          <pc:sldMk cId="3142414727" sldId="452"/>
        </pc:sldMkLst>
      </pc:sldChg>
      <pc:sldChg chg="del">
        <pc:chgData name="Caitlin Coleman" userId="96f87ca1-0e64-4ae8-8d77-98757b85df0b" providerId="ADAL" clId="{DDA6BCD5-DC0D-434C-93A0-51E2BCD25B34}" dt="2026-02-04T13:58:56.803" v="1" actId="47"/>
        <pc:sldMkLst>
          <pc:docMk/>
          <pc:sldMk cId="2447368204" sldId="453"/>
        </pc:sldMkLst>
      </pc:sldChg>
      <pc:sldChg chg="del">
        <pc:chgData name="Caitlin Coleman" userId="96f87ca1-0e64-4ae8-8d77-98757b85df0b" providerId="ADAL" clId="{DDA6BCD5-DC0D-434C-93A0-51E2BCD25B34}" dt="2026-02-04T13:58:56.803" v="1" actId="47"/>
        <pc:sldMkLst>
          <pc:docMk/>
          <pc:sldMk cId="1585016350" sldId="454"/>
        </pc:sldMkLst>
      </pc:sldChg>
      <pc:sldChg chg="del">
        <pc:chgData name="Caitlin Coleman" userId="96f87ca1-0e64-4ae8-8d77-98757b85df0b" providerId="ADAL" clId="{DDA6BCD5-DC0D-434C-93A0-51E2BCD25B34}" dt="2026-02-04T13:58:56.803" v="1" actId="47"/>
        <pc:sldMkLst>
          <pc:docMk/>
          <pc:sldMk cId="4228017713" sldId="455"/>
        </pc:sldMkLst>
      </pc:sldChg>
      <pc:sldChg chg="del">
        <pc:chgData name="Caitlin Coleman" userId="96f87ca1-0e64-4ae8-8d77-98757b85df0b" providerId="ADAL" clId="{DDA6BCD5-DC0D-434C-93A0-51E2BCD25B34}" dt="2026-02-04T13:58:56.803" v="1" actId="47"/>
        <pc:sldMkLst>
          <pc:docMk/>
          <pc:sldMk cId="1719377364" sldId="456"/>
        </pc:sldMkLst>
      </pc:sldChg>
      <pc:sldChg chg="del">
        <pc:chgData name="Caitlin Coleman" userId="96f87ca1-0e64-4ae8-8d77-98757b85df0b" providerId="ADAL" clId="{DDA6BCD5-DC0D-434C-93A0-51E2BCD25B34}" dt="2026-02-04T13:58:56.803" v="1" actId="47"/>
        <pc:sldMkLst>
          <pc:docMk/>
          <pc:sldMk cId="3064343015" sldId="457"/>
        </pc:sldMkLst>
      </pc:sldChg>
      <pc:sldChg chg="del">
        <pc:chgData name="Caitlin Coleman" userId="96f87ca1-0e64-4ae8-8d77-98757b85df0b" providerId="ADAL" clId="{DDA6BCD5-DC0D-434C-93A0-51E2BCD25B34}" dt="2026-02-04T13:58:56.803" v="1" actId="47"/>
        <pc:sldMkLst>
          <pc:docMk/>
          <pc:sldMk cId="478117930" sldId="458"/>
        </pc:sldMkLst>
      </pc:sldChg>
      <pc:sldChg chg="del">
        <pc:chgData name="Caitlin Coleman" userId="96f87ca1-0e64-4ae8-8d77-98757b85df0b" providerId="ADAL" clId="{DDA6BCD5-DC0D-434C-93A0-51E2BCD25B34}" dt="2026-02-04T13:58:56.803" v="1" actId="47"/>
        <pc:sldMkLst>
          <pc:docMk/>
          <pc:sldMk cId="2429006877" sldId="459"/>
        </pc:sldMkLst>
      </pc:sldChg>
      <pc:sldChg chg="del">
        <pc:chgData name="Caitlin Coleman" userId="96f87ca1-0e64-4ae8-8d77-98757b85df0b" providerId="ADAL" clId="{DDA6BCD5-DC0D-434C-93A0-51E2BCD25B34}" dt="2026-02-04T13:58:56.803" v="1" actId="47"/>
        <pc:sldMkLst>
          <pc:docMk/>
          <pc:sldMk cId="3163316975" sldId="460"/>
        </pc:sldMkLst>
      </pc:sldChg>
      <pc:sldChg chg="del">
        <pc:chgData name="Caitlin Coleman" userId="96f87ca1-0e64-4ae8-8d77-98757b85df0b" providerId="ADAL" clId="{DDA6BCD5-DC0D-434C-93A0-51E2BCD25B34}" dt="2026-02-04T13:58:56.803" v="1" actId="47"/>
        <pc:sldMkLst>
          <pc:docMk/>
          <pc:sldMk cId="885534972" sldId="461"/>
        </pc:sldMkLst>
      </pc:sldChg>
      <pc:sldChg chg="del">
        <pc:chgData name="Caitlin Coleman" userId="96f87ca1-0e64-4ae8-8d77-98757b85df0b" providerId="ADAL" clId="{DDA6BCD5-DC0D-434C-93A0-51E2BCD25B34}" dt="2026-02-04T13:58:56.803" v="1" actId="47"/>
        <pc:sldMkLst>
          <pc:docMk/>
          <pc:sldMk cId="1031562614" sldId="462"/>
        </pc:sldMkLst>
      </pc:sldChg>
      <pc:sldChg chg="del">
        <pc:chgData name="Caitlin Coleman" userId="96f87ca1-0e64-4ae8-8d77-98757b85df0b" providerId="ADAL" clId="{DDA6BCD5-DC0D-434C-93A0-51E2BCD25B34}" dt="2026-02-04T13:58:56.803" v="1" actId="47"/>
        <pc:sldMkLst>
          <pc:docMk/>
          <pc:sldMk cId="931256428" sldId="463"/>
        </pc:sldMkLst>
      </pc:sldChg>
      <pc:sldChg chg="del">
        <pc:chgData name="Caitlin Coleman" userId="96f87ca1-0e64-4ae8-8d77-98757b85df0b" providerId="ADAL" clId="{DDA6BCD5-DC0D-434C-93A0-51E2BCD25B34}" dt="2026-02-04T13:58:56.803" v="1" actId="47"/>
        <pc:sldMkLst>
          <pc:docMk/>
          <pc:sldMk cId="1438765912" sldId="464"/>
        </pc:sldMkLst>
      </pc:sldChg>
      <pc:sldChg chg="del">
        <pc:chgData name="Caitlin Coleman" userId="96f87ca1-0e64-4ae8-8d77-98757b85df0b" providerId="ADAL" clId="{DDA6BCD5-DC0D-434C-93A0-51E2BCD25B34}" dt="2026-02-04T13:58:56.803" v="1" actId="47"/>
        <pc:sldMkLst>
          <pc:docMk/>
          <pc:sldMk cId="1129150531" sldId="465"/>
        </pc:sldMkLst>
      </pc:sldChg>
      <pc:sldChg chg="del">
        <pc:chgData name="Caitlin Coleman" userId="96f87ca1-0e64-4ae8-8d77-98757b85df0b" providerId="ADAL" clId="{DDA6BCD5-DC0D-434C-93A0-51E2BCD25B34}" dt="2026-02-04T13:58:56.803" v="1" actId="47"/>
        <pc:sldMkLst>
          <pc:docMk/>
          <pc:sldMk cId="1367550219" sldId="466"/>
        </pc:sldMkLst>
      </pc:sldChg>
      <pc:sldChg chg="del">
        <pc:chgData name="Caitlin Coleman" userId="96f87ca1-0e64-4ae8-8d77-98757b85df0b" providerId="ADAL" clId="{DDA6BCD5-DC0D-434C-93A0-51E2BCD25B34}" dt="2026-02-04T13:58:56.803" v="1" actId="47"/>
        <pc:sldMkLst>
          <pc:docMk/>
          <pc:sldMk cId="1053101959" sldId="467"/>
        </pc:sldMkLst>
      </pc:sldChg>
      <pc:sldChg chg="del">
        <pc:chgData name="Caitlin Coleman" userId="96f87ca1-0e64-4ae8-8d77-98757b85df0b" providerId="ADAL" clId="{DDA6BCD5-DC0D-434C-93A0-51E2BCD25B34}" dt="2026-02-04T13:58:56.803" v="1" actId="47"/>
        <pc:sldMkLst>
          <pc:docMk/>
          <pc:sldMk cId="1988874570" sldId="468"/>
        </pc:sldMkLst>
      </pc:sldChg>
      <pc:sldChg chg="del">
        <pc:chgData name="Caitlin Coleman" userId="96f87ca1-0e64-4ae8-8d77-98757b85df0b" providerId="ADAL" clId="{DDA6BCD5-DC0D-434C-93A0-51E2BCD25B34}" dt="2026-02-04T13:58:56.803" v="1" actId="47"/>
        <pc:sldMkLst>
          <pc:docMk/>
          <pc:sldMk cId="1547344813" sldId="469"/>
        </pc:sldMkLst>
      </pc:sldChg>
      <pc:sldChg chg="del">
        <pc:chgData name="Caitlin Coleman" userId="96f87ca1-0e64-4ae8-8d77-98757b85df0b" providerId="ADAL" clId="{DDA6BCD5-DC0D-434C-93A0-51E2BCD25B34}" dt="2026-02-04T13:58:56.803" v="1" actId="47"/>
        <pc:sldMkLst>
          <pc:docMk/>
          <pc:sldMk cId="2160681344" sldId="470"/>
        </pc:sldMkLst>
      </pc:sldChg>
      <pc:sldChg chg="del">
        <pc:chgData name="Caitlin Coleman" userId="96f87ca1-0e64-4ae8-8d77-98757b85df0b" providerId="ADAL" clId="{DDA6BCD5-DC0D-434C-93A0-51E2BCD25B34}" dt="2026-02-04T13:58:56.803" v="1" actId="47"/>
        <pc:sldMkLst>
          <pc:docMk/>
          <pc:sldMk cId="2801461548" sldId="471"/>
        </pc:sldMkLst>
      </pc:sldChg>
      <pc:sldChg chg="del">
        <pc:chgData name="Caitlin Coleman" userId="96f87ca1-0e64-4ae8-8d77-98757b85df0b" providerId="ADAL" clId="{DDA6BCD5-DC0D-434C-93A0-51E2BCD25B34}" dt="2026-02-04T13:58:56.803" v="1" actId="47"/>
        <pc:sldMkLst>
          <pc:docMk/>
          <pc:sldMk cId="2646196865" sldId="472"/>
        </pc:sldMkLst>
      </pc:sldChg>
      <pc:sldChg chg="del">
        <pc:chgData name="Caitlin Coleman" userId="96f87ca1-0e64-4ae8-8d77-98757b85df0b" providerId="ADAL" clId="{DDA6BCD5-DC0D-434C-93A0-51E2BCD25B34}" dt="2026-02-04T13:58:56.803" v="1" actId="47"/>
        <pc:sldMkLst>
          <pc:docMk/>
          <pc:sldMk cId="2540210132" sldId="473"/>
        </pc:sldMkLst>
      </pc:sldChg>
      <pc:sldChg chg="del">
        <pc:chgData name="Caitlin Coleman" userId="96f87ca1-0e64-4ae8-8d77-98757b85df0b" providerId="ADAL" clId="{DDA6BCD5-DC0D-434C-93A0-51E2BCD25B34}" dt="2026-02-04T13:58:56.803" v="1" actId="47"/>
        <pc:sldMkLst>
          <pc:docMk/>
          <pc:sldMk cId="1803267397" sldId="474"/>
        </pc:sldMkLst>
      </pc:sldChg>
      <pc:sldChg chg="add">
        <pc:chgData name="Caitlin Coleman" userId="96f87ca1-0e64-4ae8-8d77-98757b85df0b" providerId="ADAL" clId="{DDA6BCD5-DC0D-434C-93A0-51E2BCD25B34}" dt="2026-02-04T13:58:46.391" v="0"/>
        <pc:sldMkLst>
          <pc:docMk/>
          <pc:sldMk cId="1965790521" sldId="475"/>
        </pc:sldMkLst>
      </pc:sldChg>
      <pc:sldChg chg="add">
        <pc:chgData name="Caitlin Coleman" userId="96f87ca1-0e64-4ae8-8d77-98757b85df0b" providerId="ADAL" clId="{DDA6BCD5-DC0D-434C-93A0-51E2BCD25B34}" dt="2026-02-04T13:58:46.391" v="0"/>
        <pc:sldMkLst>
          <pc:docMk/>
          <pc:sldMk cId="2205833600" sldId="476"/>
        </pc:sldMkLst>
      </pc:sldChg>
      <pc:sldChg chg="add">
        <pc:chgData name="Caitlin Coleman" userId="96f87ca1-0e64-4ae8-8d77-98757b85df0b" providerId="ADAL" clId="{DDA6BCD5-DC0D-434C-93A0-51E2BCD25B34}" dt="2026-02-04T13:58:46.391" v="0"/>
        <pc:sldMkLst>
          <pc:docMk/>
          <pc:sldMk cId="3084998088" sldId="477"/>
        </pc:sldMkLst>
      </pc:sldChg>
      <pc:sldChg chg="add">
        <pc:chgData name="Caitlin Coleman" userId="96f87ca1-0e64-4ae8-8d77-98757b85df0b" providerId="ADAL" clId="{DDA6BCD5-DC0D-434C-93A0-51E2BCD25B34}" dt="2026-02-04T13:58:46.391" v="0"/>
        <pc:sldMkLst>
          <pc:docMk/>
          <pc:sldMk cId="1542654474" sldId="478"/>
        </pc:sldMkLst>
      </pc:sldChg>
      <pc:sldChg chg="add">
        <pc:chgData name="Caitlin Coleman" userId="96f87ca1-0e64-4ae8-8d77-98757b85df0b" providerId="ADAL" clId="{DDA6BCD5-DC0D-434C-93A0-51E2BCD25B34}" dt="2026-02-04T13:58:46.391" v="0"/>
        <pc:sldMkLst>
          <pc:docMk/>
          <pc:sldMk cId="2911569465" sldId="479"/>
        </pc:sldMkLst>
      </pc:sldChg>
      <pc:sldChg chg="add">
        <pc:chgData name="Caitlin Coleman" userId="96f87ca1-0e64-4ae8-8d77-98757b85df0b" providerId="ADAL" clId="{DDA6BCD5-DC0D-434C-93A0-51E2BCD25B34}" dt="2026-02-04T13:58:46.391" v="0"/>
        <pc:sldMkLst>
          <pc:docMk/>
          <pc:sldMk cId="3232404129" sldId="480"/>
        </pc:sldMkLst>
      </pc:sldChg>
      <pc:sldChg chg="add">
        <pc:chgData name="Caitlin Coleman" userId="96f87ca1-0e64-4ae8-8d77-98757b85df0b" providerId="ADAL" clId="{DDA6BCD5-DC0D-434C-93A0-51E2BCD25B34}" dt="2026-02-04T13:58:46.391" v="0"/>
        <pc:sldMkLst>
          <pc:docMk/>
          <pc:sldMk cId="193079873" sldId="481"/>
        </pc:sldMkLst>
      </pc:sldChg>
      <pc:sldChg chg="add">
        <pc:chgData name="Caitlin Coleman" userId="96f87ca1-0e64-4ae8-8d77-98757b85df0b" providerId="ADAL" clId="{DDA6BCD5-DC0D-434C-93A0-51E2BCD25B34}" dt="2026-02-04T13:58:46.391" v="0"/>
        <pc:sldMkLst>
          <pc:docMk/>
          <pc:sldMk cId="2471369828" sldId="482"/>
        </pc:sldMkLst>
      </pc:sldChg>
      <pc:sldChg chg="add">
        <pc:chgData name="Caitlin Coleman" userId="96f87ca1-0e64-4ae8-8d77-98757b85df0b" providerId="ADAL" clId="{DDA6BCD5-DC0D-434C-93A0-51E2BCD25B34}" dt="2026-02-04T13:58:46.391" v="0"/>
        <pc:sldMkLst>
          <pc:docMk/>
          <pc:sldMk cId="3184096193" sldId="483"/>
        </pc:sldMkLst>
      </pc:sldChg>
      <pc:sldChg chg="add">
        <pc:chgData name="Caitlin Coleman" userId="96f87ca1-0e64-4ae8-8d77-98757b85df0b" providerId="ADAL" clId="{DDA6BCD5-DC0D-434C-93A0-51E2BCD25B34}" dt="2026-02-04T13:58:46.391" v="0"/>
        <pc:sldMkLst>
          <pc:docMk/>
          <pc:sldMk cId="3550168519" sldId="484"/>
        </pc:sldMkLst>
      </pc:sldChg>
      <pc:sldChg chg="add">
        <pc:chgData name="Caitlin Coleman" userId="96f87ca1-0e64-4ae8-8d77-98757b85df0b" providerId="ADAL" clId="{DDA6BCD5-DC0D-434C-93A0-51E2BCD25B34}" dt="2026-02-04T13:58:46.391" v="0"/>
        <pc:sldMkLst>
          <pc:docMk/>
          <pc:sldMk cId="0" sldId="485"/>
        </pc:sldMkLst>
      </pc:sldChg>
      <pc:sldChg chg="add">
        <pc:chgData name="Caitlin Coleman" userId="96f87ca1-0e64-4ae8-8d77-98757b85df0b" providerId="ADAL" clId="{DDA6BCD5-DC0D-434C-93A0-51E2BCD25B34}" dt="2026-02-04T13:58:46.391" v="0"/>
        <pc:sldMkLst>
          <pc:docMk/>
          <pc:sldMk cId="3641914368" sldId="486"/>
        </pc:sldMkLst>
      </pc:sldChg>
      <pc:sldChg chg="add">
        <pc:chgData name="Caitlin Coleman" userId="96f87ca1-0e64-4ae8-8d77-98757b85df0b" providerId="ADAL" clId="{DDA6BCD5-DC0D-434C-93A0-51E2BCD25B34}" dt="2026-02-04T13:58:46.391" v="0"/>
        <pc:sldMkLst>
          <pc:docMk/>
          <pc:sldMk cId="488776427" sldId="487"/>
        </pc:sldMkLst>
      </pc:sldChg>
      <pc:sldChg chg="add">
        <pc:chgData name="Caitlin Coleman" userId="96f87ca1-0e64-4ae8-8d77-98757b85df0b" providerId="ADAL" clId="{DDA6BCD5-DC0D-434C-93A0-51E2BCD25B34}" dt="2026-02-04T13:58:46.391" v="0"/>
        <pc:sldMkLst>
          <pc:docMk/>
          <pc:sldMk cId="1009193073" sldId="488"/>
        </pc:sldMkLst>
      </pc:sldChg>
      <pc:sldChg chg="add">
        <pc:chgData name="Caitlin Coleman" userId="96f87ca1-0e64-4ae8-8d77-98757b85df0b" providerId="ADAL" clId="{DDA6BCD5-DC0D-434C-93A0-51E2BCD25B34}" dt="2026-02-04T13:58:46.391" v="0"/>
        <pc:sldMkLst>
          <pc:docMk/>
          <pc:sldMk cId="2068615947" sldId="489"/>
        </pc:sldMkLst>
      </pc:sldChg>
      <pc:sldChg chg="add">
        <pc:chgData name="Caitlin Coleman" userId="96f87ca1-0e64-4ae8-8d77-98757b85df0b" providerId="ADAL" clId="{DDA6BCD5-DC0D-434C-93A0-51E2BCD25B34}" dt="2026-02-04T13:58:46.391" v="0"/>
        <pc:sldMkLst>
          <pc:docMk/>
          <pc:sldMk cId="3335882615" sldId="490"/>
        </pc:sldMkLst>
      </pc:sldChg>
      <pc:sldChg chg="add">
        <pc:chgData name="Caitlin Coleman" userId="96f87ca1-0e64-4ae8-8d77-98757b85df0b" providerId="ADAL" clId="{DDA6BCD5-DC0D-434C-93A0-51E2BCD25B34}" dt="2026-02-04T13:58:46.391" v="0"/>
        <pc:sldMkLst>
          <pc:docMk/>
          <pc:sldMk cId="2642407943" sldId="491"/>
        </pc:sldMkLst>
      </pc:sldChg>
      <pc:sldChg chg="add">
        <pc:chgData name="Caitlin Coleman" userId="96f87ca1-0e64-4ae8-8d77-98757b85df0b" providerId="ADAL" clId="{DDA6BCD5-DC0D-434C-93A0-51E2BCD25B34}" dt="2026-02-04T13:58:46.391" v="0"/>
        <pc:sldMkLst>
          <pc:docMk/>
          <pc:sldMk cId="3967795717" sldId="492"/>
        </pc:sldMkLst>
      </pc:sldChg>
      <pc:sldChg chg="add">
        <pc:chgData name="Caitlin Coleman" userId="96f87ca1-0e64-4ae8-8d77-98757b85df0b" providerId="ADAL" clId="{DDA6BCD5-DC0D-434C-93A0-51E2BCD25B34}" dt="2026-02-04T13:58:46.391" v="0"/>
        <pc:sldMkLst>
          <pc:docMk/>
          <pc:sldMk cId="1090165771" sldId="493"/>
        </pc:sldMkLst>
      </pc:sldChg>
      <pc:sldChg chg="add">
        <pc:chgData name="Caitlin Coleman" userId="96f87ca1-0e64-4ae8-8d77-98757b85df0b" providerId="ADAL" clId="{DDA6BCD5-DC0D-434C-93A0-51E2BCD25B34}" dt="2026-02-04T13:58:46.391" v="0"/>
        <pc:sldMkLst>
          <pc:docMk/>
          <pc:sldMk cId="3525640958" sldId="494"/>
        </pc:sldMkLst>
      </pc:sldChg>
      <pc:sldChg chg="add">
        <pc:chgData name="Caitlin Coleman" userId="96f87ca1-0e64-4ae8-8d77-98757b85df0b" providerId="ADAL" clId="{DDA6BCD5-DC0D-434C-93A0-51E2BCD25B34}" dt="2026-02-04T13:58:46.391" v="0"/>
        <pc:sldMkLst>
          <pc:docMk/>
          <pc:sldMk cId="3953153164" sldId="495"/>
        </pc:sldMkLst>
      </pc:sldChg>
      <pc:sldChg chg="add">
        <pc:chgData name="Caitlin Coleman" userId="96f87ca1-0e64-4ae8-8d77-98757b85df0b" providerId="ADAL" clId="{DDA6BCD5-DC0D-434C-93A0-51E2BCD25B34}" dt="2026-02-04T13:58:46.391" v="0"/>
        <pc:sldMkLst>
          <pc:docMk/>
          <pc:sldMk cId="3369177017" sldId="496"/>
        </pc:sldMkLst>
      </pc:sldChg>
      <pc:sldChg chg="add">
        <pc:chgData name="Caitlin Coleman" userId="96f87ca1-0e64-4ae8-8d77-98757b85df0b" providerId="ADAL" clId="{DDA6BCD5-DC0D-434C-93A0-51E2BCD25B34}" dt="2026-02-04T13:58:46.391" v="0"/>
        <pc:sldMkLst>
          <pc:docMk/>
          <pc:sldMk cId="257486979" sldId="497"/>
        </pc:sldMkLst>
      </pc:sldChg>
      <pc:sldChg chg="add">
        <pc:chgData name="Caitlin Coleman" userId="96f87ca1-0e64-4ae8-8d77-98757b85df0b" providerId="ADAL" clId="{DDA6BCD5-DC0D-434C-93A0-51E2BCD25B34}" dt="2026-02-04T13:58:46.391" v="0"/>
        <pc:sldMkLst>
          <pc:docMk/>
          <pc:sldMk cId="498093432" sldId="498"/>
        </pc:sldMkLst>
      </pc:sldChg>
      <pc:sldChg chg="add">
        <pc:chgData name="Caitlin Coleman" userId="96f87ca1-0e64-4ae8-8d77-98757b85df0b" providerId="ADAL" clId="{DDA6BCD5-DC0D-434C-93A0-51E2BCD25B34}" dt="2026-02-04T13:58:46.391" v="0"/>
        <pc:sldMkLst>
          <pc:docMk/>
          <pc:sldMk cId="2460149543" sldId="499"/>
        </pc:sldMkLst>
      </pc:sldChg>
      <pc:sldChg chg="add">
        <pc:chgData name="Caitlin Coleman" userId="96f87ca1-0e64-4ae8-8d77-98757b85df0b" providerId="ADAL" clId="{DDA6BCD5-DC0D-434C-93A0-51E2BCD25B34}" dt="2026-02-04T13:58:46.391" v="0"/>
        <pc:sldMkLst>
          <pc:docMk/>
          <pc:sldMk cId="3545669057" sldId="500"/>
        </pc:sldMkLst>
      </pc:sldChg>
      <pc:sldChg chg="add">
        <pc:chgData name="Caitlin Coleman" userId="96f87ca1-0e64-4ae8-8d77-98757b85df0b" providerId="ADAL" clId="{DDA6BCD5-DC0D-434C-93A0-51E2BCD25B34}" dt="2026-02-04T13:58:46.391" v="0"/>
        <pc:sldMkLst>
          <pc:docMk/>
          <pc:sldMk cId="2631794393" sldId="501"/>
        </pc:sldMkLst>
      </pc:sldChg>
      <pc:sldChg chg="add">
        <pc:chgData name="Caitlin Coleman" userId="96f87ca1-0e64-4ae8-8d77-98757b85df0b" providerId="ADAL" clId="{DDA6BCD5-DC0D-434C-93A0-51E2BCD25B34}" dt="2026-02-04T13:58:46.391" v="0"/>
        <pc:sldMkLst>
          <pc:docMk/>
          <pc:sldMk cId="1911375542" sldId="502"/>
        </pc:sldMkLst>
      </pc:sldChg>
      <pc:sldChg chg="add">
        <pc:chgData name="Caitlin Coleman" userId="96f87ca1-0e64-4ae8-8d77-98757b85df0b" providerId="ADAL" clId="{DDA6BCD5-DC0D-434C-93A0-51E2BCD25B34}" dt="2026-02-04T13:58:46.391" v="0"/>
        <pc:sldMkLst>
          <pc:docMk/>
          <pc:sldMk cId="2129630815" sldId="503"/>
        </pc:sldMkLst>
      </pc:sldChg>
      <pc:sldChg chg="add">
        <pc:chgData name="Caitlin Coleman" userId="96f87ca1-0e64-4ae8-8d77-98757b85df0b" providerId="ADAL" clId="{DDA6BCD5-DC0D-434C-93A0-51E2BCD25B34}" dt="2026-02-04T13:58:46.391" v="0"/>
        <pc:sldMkLst>
          <pc:docMk/>
          <pc:sldMk cId="2170815115" sldId="504"/>
        </pc:sldMkLst>
      </pc:sldChg>
      <pc:sldChg chg="add">
        <pc:chgData name="Caitlin Coleman" userId="96f87ca1-0e64-4ae8-8d77-98757b85df0b" providerId="ADAL" clId="{DDA6BCD5-DC0D-434C-93A0-51E2BCD25B34}" dt="2026-02-04T13:58:46.391" v="0"/>
        <pc:sldMkLst>
          <pc:docMk/>
          <pc:sldMk cId="3357149433" sldId="505"/>
        </pc:sldMkLst>
      </pc:sldChg>
      <pc:sldChg chg="add">
        <pc:chgData name="Caitlin Coleman" userId="96f87ca1-0e64-4ae8-8d77-98757b85df0b" providerId="ADAL" clId="{DDA6BCD5-DC0D-434C-93A0-51E2BCD25B34}" dt="2026-02-04T13:58:46.391" v="0"/>
        <pc:sldMkLst>
          <pc:docMk/>
          <pc:sldMk cId="3069675887" sldId="506"/>
        </pc:sldMkLst>
      </pc:sldChg>
      <pc:sldChg chg="add">
        <pc:chgData name="Caitlin Coleman" userId="96f87ca1-0e64-4ae8-8d77-98757b85df0b" providerId="ADAL" clId="{DDA6BCD5-DC0D-434C-93A0-51E2BCD25B34}" dt="2026-02-04T13:58:46.391" v="0"/>
        <pc:sldMkLst>
          <pc:docMk/>
          <pc:sldMk cId="1207417430" sldId="507"/>
        </pc:sldMkLst>
      </pc:sldChg>
      <pc:sldChg chg="add">
        <pc:chgData name="Caitlin Coleman" userId="96f87ca1-0e64-4ae8-8d77-98757b85df0b" providerId="ADAL" clId="{DDA6BCD5-DC0D-434C-93A0-51E2BCD25B34}" dt="2026-02-04T13:58:46.391" v="0"/>
        <pc:sldMkLst>
          <pc:docMk/>
          <pc:sldMk cId="3260888074" sldId="508"/>
        </pc:sldMkLst>
      </pc:sldChg>
      <pc:sldChg chg="add">
        <pc:chgData name="Caitlin Coleman" userId="96f87ca1-0e64-4ae8-8d77-98757b85df0b" providerId="ADAL" clId="{DDA6BCD5-DC0D-434C-93A0-51E2BCD25B34}" dt="2026-02-04T13:58:46.391" v="0"/>
        <pc:sldMkLst>
          <pc:docMk/>
          <pc:sldMk cId="511600410" sldId="509"/>
        </pc:sldMkLst>
      </pc:sldChg>
      <pc:sldChg chg="add">
        <pc:chgData name="Caitlin Coleman" userId="96f87ca1-0e64-4ae8-8d77-98757b85df0b" providerId="ADAL" clId="{DDA6BCD5-DC0D-434C-93A0-51E2BCD25B34}" dt="2026-02-04T13:58:46.391" v="0"/>
        <pc:sldMkLst>
          <pc:docMk/>
          <pc:sldMk cId="3740134832" sldId="510"/>
        </pc:sldMkLst>
      </pc:sldChg>
      <pc:sldChg chg="add">
        <pc:chgData name="Caitlin Coleman" userId="96f87ca1-0e64-4ae8-8d77-98757b85df0b" providerId="ADAL" clId="{DDA6BCD5-DC0D-434C-93A0-51E2BCD25B34}" dt="2026-02-04T13:58:46.391" v="0"/>
        <pc:sldMkLst>
          <pc:docMk/>
          <pc:sldMk cId="929913251" sldId="511"/>
        </pc:sldMkLst>
      </pc:sldChg>
      <pc:sldChg chg="add">
        <pc:chgData name="Caitlin Coleman" userId="96f87ca1-0e64-4ae8-8d77-98757b85df0b" providerId="ADAL" clId="{DDA6BCD5-DC0D-434C-93A0-51E2BCD25B34}" dt="2026-02-04T13:58:46.391" v="0"/>
        <pc:sldMkLst>
          <pc:docMk/>
          <pc:sldMk cId="2414780691" sldId="512"/>
        </pc:sldMkLst>
      </pc:sldChg>
      <pc:sldChg chg="add">
        <pc:chgData name="Caitlin Coleman" userId="96f87ca1-0e64-4ae8-8d77-98757b85df0b" providerId="ADAL" clId="{DDA6BCD5-DC0D-434C-93A0-51E2BCD25B34}" dt="2026-02-04T13:58:46.391" v="0"/>
        <pc:sldMkLst>
          <pc:docMk/>
          <pc:sldMk cId="633793366" sldId="513"/>
        </pc:sldMkLst>
      </pc:sldChg>
      <pc:sldChg chg="add">
        <pc:chgData name="Caitlin Coleman" userId="96f87ca1-0e64-4ae8-8d77-98757b85df0b" providerId="ADAL" clId="{DDA6BCD5-DC0D-434C-93A0-51E2BCD25B34}" dt="2026-02-04T13:58:46.391" v="0"/>
        <pc:sldMkLst>
          <pc:docMk/>
          <pc:sldMk cId="171675536" sldId="514"/>
        </pc:sldMkLst>
      </pc:sldChg>
      <pc:sldChg chg="add">
        <pc:chgData name="Caitlin Coleman" userId="96f87ca1-0e64-4ae8-8d77-98757b85df0b" providerId="ADAL" clId="{DDA6BCD5-DC0D-434C-93A0-51E2BCD25B34}" dt="2026-02-04T13:58:46.391" v="0"/>
        <pc:sldMkLst>
          <pc:docMk/>
          <pc:sldMk cId="4008356751" sldId="515"/>
        </pc:sldMkLst>
      </pc:sldChg>
      <pc:sldChg chg="add">
        <pc:chgData name="Caitlin Coleman" userId="96f87ca1-0e64-4ae8-8d77-98757b85df0b" providerId="ADAL" clId="{DDA6BCD5-DC0D-434C-93A0-51E2BCD25B34}" dt="2026-02-04T13:58:46.391" v="0"/>
        <pc:sldMkLst>
          <pc:docMk/>
          <pc:sldMk cId="3516472581" sldId="516"/>
        </pc:sldMkLst>
      </pc:sldChg>
      <pc:sldChg chg="add">
        <pc:chgData name="Caitlin Coleman" userId="96f87ca1-0e64-4ae8-8d77-98757b85df0b" providerId="ADAL" clId="{DDA6BCD5-DC0D-434C-93A0-51E2BCD25B34}" dt="2026-02-04T13:58:46.391" v="0"/>
        <pc:sldMkLst>
          <pc:docMk/>
          <pc:sldMk cId="3540710622" sldId="517"/>
        </pc:sldMkLst>
      </pc:sldChg>
      <pc:sldChg chg="add">
        <pc:chgData name="Caitlin Coleman" userId="96f87ca1-0e64-4ae8-8d77-98757b85df0b" providerId="ADAL" clId="{DDA6BCD5-DC0D-434C-93A0-51E2BCD25B34}" dt="2026-02-04T13:58:46.391" v="0"/>
        <pc:sldMkLst>
          <pc:docMk/>
          <pc:sldMk cId="4047119575" sldId="518"/>
        </pc:sldMkLst>
      </pc:sldChg>
      <pc:sldChg chg="add">
        <pc:chgData name="Caitlin Coleman" userId="96f87ca1-0e64-4ae8-8d77-98757b85df0b" providerId="ADAL" clId="{DDA6BCD5-DC0D-434C-93A0-51E2BCD25B34}" dt="2026-02-04T13:58:46.391" v="0"/>
        <pc:sldMkLst>
          <pc:docMk/>
          <pc:sldMk cId="4208703282" sldId="519"/>
        </pc:sldMkLst>
      </pc:sldChg>
      <pc:sldChg chg="add">
        <pc:chgData name="Caitlin Coleman" userId="96f87ca1-0e64-4ae8-8d77-98757b85df0b" providerId="ADAL" clId="{DDA6BCD5-DC0D-434C-93A0-51E2BCD25B34}" dt="2026-02-04T13:58:46.391" v="0"/>
        <pc:sldMkLst>
          <pc:docMk/>
          <pc:sldMk cId="0" sldId="520"/>
        </pc:sldMkLst>
      </pc:sldChg>
      <pc:sldChg chg="add">
        <pc:chgData name="Caitlin Coleman" userId="96f87ca1-0e64-4ae8-8d77-98757b85df0b" providerId="ADAL" clId="{DDA6BCD5-DC0D-434C-93A0-51E2BCD25B34}" dt="2026-02-04T13:58:46.391" v="0"/>
        <pc:sldMkLst>
          <pc:docMk/>
          <pc:sldMk cId="249351932" sldId="521"/>
        </pc:sldMkLst>
      </pc:sldChg>
      <pc:sldChg chg="add">
        <pc:chgData name="Caitlin Coleman" userId="96f87ca1-0e64-4ae8-8d77-98757b85df0b" providerId="ADAL" clId="{DDA6BCD5-DC0D-434C-93A0-51E2BCD25B34}" dt="2026-02-04T13:58:46.391" v="0"/>
        <pc:sldMkLst>
          <pc:docMk/>
          <pc:sldMk cId="0" sldId="522"/>
        </pc:sldMkLst>
      </pc:sldChg>
      <pc:sldChg chg="add">
        <pc:chgData name="Caitlin Coleman" userId="96f87ca1-0e64-4ae8-8d77-98757b85df0b" providerId="ADAL" clId="{DDA6BCD5-DC0D-434C-93A0-51E2BCD25B34}" dt="2026-02-04T13:58:46.391" v="0"/>
        <pc:sldMkLst>
          <pc:docMk/>
          <pc:sldMk cId="3920846225" sldId="523"/>
        </pc:sldMkLst>
      </pc:sldChg>
      <pc:sldChg chg="add">
        <pc:chgData name="Caitlin Coleman" userId="96f87ca1-0e64-4ae8-8d77-98757b85df0b" providerId="ADAL" clId="{DDA6BCD5-DC0D-434C-93A0-51E2BCD25B34}" dt="2026-02-04T13:58:46.391" v="0"/>
        <pc:sldMkLst>
          <pc:docMk/>
          <pc:sldMk cId="3256044890" sldId="524"/>
        </pc:sldMkLst>
      </pc:sldChg>
      <pc:sldChg chg="add">
        <pc:chgData name="Caitlin Coleman" userId="96f87ca1-0e64-4ae8-8d77-98757b85df0b" providerId="ADAL" clId="{DDA6BCD5-DC0D-434C-93A0-51E2BCD25B34}" dt="2026-02-04T13:58:46.391" v="0"/>
        <pc:sldMkLst>
          <pc:docMk/>
          <pc:sldMk cId="1042402106" sldId="525"/>
        </pc:sldMkLst>
      </pc:sldChg>
      <pc:sldChg chg="add">
        <pc:chgData name="Caitlin Coleman" userId="96f87ca1-0e64-4ae8-8d77-98757b85df0b" providerId="ADAL" clId="{DDA6BCD5-DC0D-434C-93A0-51E2BCD25B34}" dt="2026-02-04T13:58:46.391" v="0"/>
        <pc:sldMkLst>
          <pc:docMk/>
          <pc:sldMk cId="1693424851" sldId="526"/>
        </pc:sldMkLst>
      </pc:sldChg>
      <pc:sldChg chg="add">
        <pc:chgData name="Caitlin Coleman" userId="96f87ca1-0e64-4ae8-8d77-98757b85df0b" providerId="ADAL" clId="{DDA6BCD5-DC0D-434C-93A0-51E2BCD25B34}" dt="2026-02-04T13:58:46.391" v="0"/>
        <pc:sldMkLst>
          <pc:docMk/>
          <pc:sldMk cId="1188905783" sldId="527"/>
        </pc:sldMkLst>
      </pc:sldChg>
      <pc:sldChg chg="add">
        <pc:chgData name="Caitlin Coleman" userId="96f87ca1-0e64-4ae8-8d77-98757b85df0b" providerId="ADAL" clId="{DDA6BCD5-DC0D-434C-93A0-51E2BCD25B34}" dt="2026-02-04T13:58:46.391" v="0"/>
        <pc:sldMkLst>
          <pc:docMk/>
          <pc:sldMk cId="4039856523" sldId="528"/>
        </pc:sldMkLst>
      </pc:sldChg>
      <pc:sldChg chg="add">
        <pc:chgData name="Caitlin Coleman" userId="96f87ca1-0e64-4ae8-8d77-98757b85df0b" providerId="ADAL" clId="{DDA6BCD5-DC0D-434C-93A0-51E2BCD25B34}" dt="2026-02-04T13:58:46.391" v="0"/>
        <pc:sldMkLst>
          <pc:docMk/>
          <pc:sldMk cId="2631834011" sldId="529"/>
        </pc:sldMkLst>
      </pc:sldChg>
      <pc:sldChg chg="add">
        <pc:chgData name="Caitlin Coleman" userId="96f87ca1-0e64-4ae8-8d77-98757b85df0b" providerId="ADAL" clId="{DDA6BCD5-DC0D-434C-93A0-51E2BCD25B34}" dt="2026-02-04T13:58:46.391" v="0"/>
        <pc:sldMkLst>
          <pc:docMk/>
          <pc:sldMk cId="0" sldId="530"/>
        </pc:sldMkLst>
      </pc:sldChg>
      <pc:sldChg chg="add">
        <pc:chgData name="Caitlin Coleman" userId="96f87ca1-0e64-4ae8-8d77-98757b85df0b" providerId="ADAL" clId="{DDA6BCD5-DC0D-434C-93A0-51E2BCD25B34}" dt="2026-02-04T13:58:46.391" v="0"/>
        <pc:sldMkLst>
          <pc:docMk/>
          <pc:sldMk cId="3828182652" sldId="531"/>
        </pc:sldMkLst>
      </pc:sldChg>
      <pc:sldChg chg="add">
        <pc:chgData name="Caitlin Coleman" userId="96f87ca1-0e64-4ae8-8d77-98757b85df0b" providerId="ADAL" clId="{DDA6BCD5-DC0D-434C-93A0-51E2BCD25B34}" dt="2026-02-04T13:58:46.391" v="0"/>
        <pc:sldMkLst>
          <pc:docMk/>
          <pc:sldMk cId="0" sldId="532"/>
        </pc:sldMkLst>
      </pc:sldChg>
      <pc:sldChg chg="add">
        <pc:chgData name="Caitlin Coleman" userId="96f87ca1-0e64-4ae8-8d77-98757b85df0b" providerId="ADAL" clId="{DDA6BCD5-DC0D-434C-93A0-51E2BCD25B34}" dt="2026-02-04T13:58:46.391" v="0"/>
        <pc:sldMkLst>
          <pc:docMk/>
          <pc:sldMk cId="2405288668" sldId="533"/>
        </pc:sldMkLst>
      </pc:sldChg>
      <pc:sldChg chg="add">
        <pc:chgData name="Caitlin Coleman" userId="96f87ca1-0e64-4ae8-8d77-98757b85df0b" providerId="ADAL" clId="{DDA6BCD5-DC0D-434C-93A0-51E2BCD25B34}" dt="2026-02-04T13:58:46.391" v="0"/>
        <pc:sldMkLst>
          <pc:docMk/>
          <pc:sldMk cId="3214723943" sldId="534"/>
        </pc:sldMkLst>
      </pc:sldChg>
      <pc:sldChg chg="add">
        <pc:chgData name="Caitlin Coleman" userId="96f87ca1-0e64-4ae8-8d77-98757b85df0b" providerId="ADAL" clId="{DDA6BCD5-DC0D-434C-93A0-51E2BCD25B34}" dt="2026-02-04T13:58:46.391" v="0"/>
        <pc:sldMkLst>
          <pc:docMk/>
          <pc:sldMk cId="4126944075" sldId="535"/>
        </pc:sldMkLst>
      </pc:sldChg>
      <pc:sldChg chg="add">
        <pc:chgData name="Caitlin Coleman" userId="96f87ca1-0e64-4ae8-8d77-98757b85df0b" providerId="ADAL" clId="{DDA6BCD5-DC0D-434C-93A0-51E2BCD25B34}" dt="2026-02-04T13:58:46.391" v="0"/>
        <pc:sldMkLst>
          <pc:docMk/>
          <pc:sldMk cId="1422459758" sldId="536"/>
        </pc:sldMkLst>
      </pc:sldChg>
      <pc:sldChg chg="add">
        <pc:chgData name="Caitlin Coleman" userId="96f87ca1-0e64-4ae8-8d77-98757b85df0b" providerId="ADAL" clId="{DDA6BCD5-DC0D-434C-93A0-51E2BCD25B34}" dt="2026-02-04T13:58:46.391" v="0"/>
        <pc:sldMkLst>
          <pc:docMk/>
          <pc:sldMk cId="726435656" sldId="537"/>
        </pc:sldMkLst>
      </pc:sldChg>
      <pc:sldChg chg="add">
        <pc:chgData name="Caitlin Coleman" userId="96f87ca1-0e64-4ae8-8d77-98757b85df0b" providerId="ADAL" clId="{DDA6BCD5-DC0D-434C-93A0-51E2BCD25B34}" dt="2026-02-04T13:58:46.391" v="0"/>
        <pc:sldMkLst>
          <pc:docMk/>
          <pc:sldMk cId="2277027460" sldId="538"/>
        </pc:sldMkLst>
      </pc:sldChg>
      <pc:sldChg chg="add">
        <pc:chgData name="Caitlin Coleman" userId="96f87ca1-0e64-4ae8-8d77-98757b85df0b" providerId="ADAL" clId="{DDA6BCD5-DC0D-434C-93A0-51E2BCD25B34}" dt="2026-02-04T13:58:46.391" v="0"/>
        <pc:sldMkLst>
          <pc:docMk/>
          <pc:sldMk cId="2849478707" sldId="539"/>
        </pc:sldMkLst>
      </pc:sldChg>
      <pc:sldChg chg="add">
        <pc:chgData name="Caitlin Coleman" userId="96f87ca1-0e64-4ae8-8d77-98757b85df0b" providerId="ADAL" clId="{DDA6BCD5-DC0D-434C-93A0-51E2BCD25B34}" dt="2026-02-04T13:58:46.391" v="0"/>
        <pc:sldMkLst>
          <pc:docMk/>
          <pc:sldMk cId="564105527" sldId="540"/>
        </pc:sldMkLst>
      </pc:sldChg>
      <pc:sldChg chg="add">
        <pc:chgData name="Caitlin Coleman" userId="96f87ca1-0e64-4ae8-8d77-98757b85df0b" providerId="ADAL" clId="{DDA6BCD5-DC0D-434C-93A0-51E2BCD25B34}" dt="2026-02-04T13:58:46.391" v="0"/>
        <pc:sldMkLst>
          <pc:docMk/>
          <pc:sldMk cId="0" sldId="541"/>
        </pc:sldMkLst>
      </pc:sldChg>
      <pc:sldChg chg="add">
        <pc:chgData name="Caitlin Coleman" userId="96f87ca1-0e64-4ae8-8d77-98757b85df0b" providerId="ADAL" clId="{DDA6BCD5-DC0D-434C-93A0-51E2BCD25B34}" dt="2026-02-04T13:58:46.391" v="0"/>
        <pc:sldMkLst>
          <pc:docMk/>
          <pc:sldMk cId="2982808537" sldId="542"/>
        </pc:sldMkLst>
      </pc:sldChg>
      <pc:sldChg chg="add">
        <pc:chgData name="Caitlin Coleman" userId="96f87ca1-0e64-4ae8-8d77-98757b85df0b" providerId="ADAL" clId="{DDA6BCD5-DC0D-434C-93A0-51E2BCD25B34}" dt="2026-02-04T13:58:46.391" v="0"/>
        <pc:sldMkLst>
          <pc:docMk/>
          <pc:sldMk cId="559358046" sldId="543"/>
        </pc:sldMkLst>
      </pc:sldChg>
      <pc:sldChg chg="add">
        <pc:chgData name="Caitlin Coleman" userId="96f87ca1-0e64-4ae8-8d77-98757b85df0b" providerId="ADAL" clId="{DDA6BCD5-DC0D-434C-93A0-51E2BCD25B34}" dt="2026-02-04T13:58:46.391" v="0"/>
        <pc:sldMkLst>
          <pc:docMk/>
          <pc:sldMk cId="2995178419" sldId="544"/>
        </pc:sldMkLst>
      </pc:sldChg>
      <pc:sldChg chg="add">
        <pc:chgData name="Caitlin Coleman" userId="96f87ca1-0e64-4ae8-8d77-98757b85df0b" providerId="ADAL" clId="{DDA6BCD5-DC0D-434C-93A0-51E2BCD25B34}" dt="2026-02-04T13:58:46.391" v="0"/>
        <pc:sldMkLst>
          <pc:docMk/>
          <pc:sldMk cId="3421841562" sldId="545"/>
        </pc:sldMkLst>
      </pc:sldChg>
      <pc:sldChg chg="add">
        <pc:chgData name="Caitlin Coleman" userId="96f87ca1-0e64-4ae8-8d77-98757b85df0b" providerId="ADAL" clId="{DDA6BCD5-DC0D-434C-93A0-51E2BCD25B34}" dt="2026-02-04T13:58:46.391" v="0"/>
        <pc:sldMkLst>
          <pc:docMk/>
          <pc:sldMk cId="3267206750" sldId="546"/>
        </pc:sldMkLst>
      </pc:sldChg>
      <pc:sldChg chg="add">
        <pc:chgData name="Caitlin Coleman" userId="96f87ca1-0e64-4ae8-8d77-98757b85df0b" providerId="ADAL" clId="{DDA6BCD5-DC0D-434C-93A0-51E2BCD25B34}" dt="2026-02-04T13:58:46.391" v="0"/>
        <pc:sldMkLst>
          <pc:docMk/>
          <pc:sldMk cId="3176348856" sldId="547"/>
        </pc:sldMkLst>
      </pc:sldChg>
      <pc:sldChg chg="add">
        <pc:chgData name="Caitlin Coleman" userId="96f87ca1-0e64-4ae8-8d77-98757b85df0b" providerId="ADAL" clId="{DDA6BCD5-DC0D-434C-93A0-51E2BCD25B34}" dt="2026-02-04T13:58:46.391" v="0"/>
        <pc:sldMkLst>
          <pc:docMk/>
          <pc:sldMk cId="1635044937" sldId="54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29810C-8375-4FE2-BF96-F2D5C83E0997}"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EB26F9-5DF8-44BD-8888-A73DAC1303E1}" type="slidenum">
              <a:rPr lang="en-US" smtClean="0"/>
              <a:t>‹#›</a:t>
            </a:fld>
            <a:endParaRPr lang="en-US"/>
          </a:p>
        </p:txBody>
      </p:sp>
    </p:spTree>
    <p:extLst>
      <p:ext uri="{BB962C8B-B14F-4D97-AF65-F5344CB8AC3E}">
        <p14:creationId xmlns:p14="http://schemas.microsoft.com/office/powerpoint/2010/main" val="587832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All levels of government—federal, state, and local—have budgets that show how much revenue the government expects to receive in taxes and other income and how it plans to spend it. Budgets can shift dramatically within a few years as policy decisions and unexpected events disrupt earlier tax and spending plans. Fiscal policy is one of two policy tools for fine-tuning the economy. The discussion of fiscal policy focuses on how federal government spending and taxes affect aggregate demand (AD).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2679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There are two main categories of taxes: those that the federal government collects and those that state and local governments collect. The amount the government collects in taxes and what taxes are used for varies.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98872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graph shows federal taxes as a percentage of GDP from 1968 to 2020. Federal tax revenues have been about 16%–18% of GDP during most periods in recent decades.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033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individual income tax, due every year on April 15, is the largest single source of federal government revenue, but it still represents less than half of federal tax revenue. The second largest source of federal revenue is the payroll tax (captured in social insurance and retirement receipts), which provides funds for Social Security and Medicare. Payroll taxes have increased steadily over time. Together, the personal income tax and the payroll tax accounted for about 83% of federal tax revenues in 2021.</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2679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income tax is a progressive tax, which means that the rate increases as a household's income increases. The marginal tax rates (the tax due on all yearly income) for a single taxpayer range from 10%–37%, depending on income.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6700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key fact is that the federal income tax is designed so that tax rates increase as income increases, up to a certain level. The payroll taxes that support Social Security and Medicare are designed in a different way. The payroll taxes for Social Security are imposed at a rate of 12.4% up to a certain wage limit, set at $147,000 in 2022. Medicare, on the other hand, pays for elderly health care and is fixed at 2.9%, with no upper ceiling.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497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We also call the Medicare payroll tax a proportional tax: a flat percentage of all wages earned. The Social Security payroll tax is proportional up to the wage limit, but above that level it becomes a regressive tax, meaning that people with higher incomes pay a smaller share of their income in tax.</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09210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third largest source of federal tax revenue is the corporate income tax. An excise tax is a tax on a particular good, such as gasoline, tobacco, or alcohol. Estate and gift taxes are placed on people who pass large amounts of assets to the next generation, either after death or during life as gifts.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6549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At the state and local level, taxes have been rising as a share of GDP over the last few decades to match the gradual rise in spending. The main revenue sources for state and local governments are sales taxes, property taxes, and revenue passed along from the federal government. Many state and local governments also levy personal and corporate income taxes and impose a wide variety of fees and charges.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3857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State and local tax revenues have increased to match the rise in state and local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002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Government spending covers a range of services that federal, state, and local governments provide.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Budget Deficit </a:t>
            </a:r>
            <a:r>
              <a:rPr lang="en-US" sz="1200" dirty="0">
                <a:solidFill>
                  <a:schemeClr val="bg1"/>
                </a:solidFill>
              </a:rPr>
              <a:t>- When the federal government spends more money than it receives in taxes in a given year</a:t>
            </a:r>
          </a:p>
          <a:p>
            <a:pPr marL="342900" indent="-342900">
              <a:buFont typeface="Wingdings" panose="05000000000000000000" pitchFamily="2" charset="2"/>
              <a:buChar char="Ø"/>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Budget Surplus </a:t>
            </a:r>
            <a:r>
              <a:rPr lang="en-US" sz="1200" dirty="0">
                <a:solidFill>
                  <a:schemeClr val="bg1"/>
                </a:solidFill>
              </a:rPr>
              <a:t>- When the federal government receives more money in taxes than it spends in a given year </a:t>
            </a:r>
          </a:p>
          <a:p>
            <a:pPr marL="342900" indent="-342900">
              <a:buFont typeface="Wingdings" panose="05000000000000000000" pitchFamily="2" charset="2"/>
              <a:buChar char="Ø"/>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Balanced Budget </a:t>
            </a:r>
            <a:r>
              <a:rPr lang="en-US" sz="1200" dirty="0">
                <a:solidFill>
                  <a:schemeClr val="bg1"/>
                </a:solidFill>
              </a:rPr>
              <a:t>- When the federal government spending and taxes are equal</a:t>
            </a:r>
          </a:p>
          <a:p>
            <a:pPr marL="0" inden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For example, in 2020, the U.S. government experienced its largest budget deficit ever: the federal government spent $3.1 trillion more than it collected in taxes.</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82687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has been your experience with paying taxes? How has your job, living situation, and income played a role in what you pay and how?</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8051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annual budget deficit or surplus is the difference between the government's tax revenue and spending over a fiscal year. A fiscal year starts October 1 and ends September 30 of the next year. budget deficit or surplus=tax revenue−government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497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annual budget deficit or surplus is the difference between the government's tax revenue and spending over a fiscal year. A fiscal year starts October 1 and ends September 30 of the next year. budget deficit or surplus=tax revenue−government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38559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Another useful way to view the budget deficit is through the prism of accumulated debt rather than annual deficits. The national debt refers to the total amount that the government has borrowed over time. In contrast, the budget deficit refers to how much the government has borrowed in one particular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56680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sz="1200" dirty="0">
                <a:solidFill>
                  <a:schemeClr val="bg1"/>
                </a:solidFill>
              </a:rPr>
              <a:t>The federal government has run budget deficits for decades. There were especially deep deficits during World War II, the 2008-2009 recession, and the COVID-19 recession.</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4224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Until the 1970s, the debt-to-GDP ratio revealed a relatively clear pattern of federal borrowing. The graph in the previous slide shows the following trends:</a:t>
            </a:r>
          </a:p>
          <a:p>
            <a:pPr marL="0" indent="0">
              <a:buNone/>
            </a:pPr>
            <a:r>
              <a:rPr lang="en-US" dirty="0"/>
              <a:t>During World War II, there were large deficits, so the debt-to-GDP ratio was high. The debt-to-GDP ratio decreased from the 1950s to the 1970s. The ratio began to increase in the 1980s due to large deficits. Budget surpluses reduced the ratio between 1998 and 2001. Since 2002, large deficits, especially during the 2008–2009 recession and the COVID-19 pandemic, caused the ratio to increase.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94955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is the difference between the national debt and a budget deficit?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0102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is the difference between the national debt and a budget deficit? When the federal government runs a deficit, it must sell Treasury bonds to make up the difference between spending programs and tax revenues. The dollar value of all the outstanding Treasury bonds on which the federal government owes money is equal to the national debt.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84556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Why did the budget deficits suddenly turn to surpluses from 1998 to 2001, and why did the surpluses return to deficits in 2002? Why did the deficit become so large after 2007? The following figure suggests some answers: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16531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sz="1200" dirty="0">
                <a:solidFill>
                  <a:schemeClr val="bg1"/>
                </a:solidFill>
              </a:rPr>
              <a:t>Government spending as a share of GDP declined steadily through the 1990s as a result of the decrease in spending on national defense and the lowering of interest rates by the federal </a:t>
            </a:r>
            <a:r>
              <a:rPr lang="en-US" dirty="0"/>
              <a:t>Government spending as a share of GDP declined steadily through the 1990s as a result of the decrease in spending on national defense and the lowering of interest rates by the federal government. Federal tax collections increased substantially in the late 1990s, jumping from 18.1% of GDP in 1994 to 20.8% in 2000; powerful economic growth in the late 1990s fueled the boom in taxes. At the same time, government spending on transfer payments—such as unemployment benefits, foods stamps, and welfare—declined with more people working. In the 2000s, recessions in 2001 and 2008 led to lower tax revenues and tax cuts. Starting in 2010, the first of the baby boomer generation started to retire.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3710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Federal spending in nominal dollars (that is, dollars not adjusted for inflation) has grown by a multiple of more than forty-four over the last four decades, from $92.2 billion in 1960 to $4.1 trillion in 2018. Comparing spending over time in nominal dollars is misleading because it does not account for inflation or growth in population and the real economy. A more useful method of comparison is to examine government spending as a percent of GDP over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84340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is the use of government spending and tax policy to influence the path of the economy over time. Fiscal policy, whether through changes in spending or taxes, shifts the AD curve outward in the case of expansionary fiscal policy and inward in the case of contractionary fiscal policy. As an economy's population and resources grow, the labor force gets larger, businesses invest new capital, and technology improves. These components of economic growth cause the aggregate supply (AS) curve to shift to the right.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56680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original equilibrium occurs at E0, the intersection of AD curve AD0 and SRAS curve SRAS0, at an output level of 200 and a price of 90. One year later, AS has shifted right to SRAS1 in the process of long-term economic growth, and AD has also shifted right to AD1, keeping the economy operating at the new level of potential GDP. The new equilibrium, E1, is an output level of 206 and a price of 92. One more year later, AS has again shifted right, now to SRAS2, and AD shifts right as well to AD2. Now, the equilibrium is E2, with an output level of 212 and a price of 94.</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50792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Aggregate demand and aggregate supply do not always move neatly together. As aggregate supply increases, incomes tend to go up. This tends to increase consumer and investment spending, shifting the aggregate demand curve right, but in any given period it may not shift the same amount as aggregate supply.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5983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Government pays for typical items such as national defense, social security, and health care. Tax revenues, in part, pay for these expenditures. The result may be an increase in AD that is more or less than the increase in AS. AD may fail to increase along with AS, or the AD curve may even shift left, for a number of possible reasons: Households become hesitant about consuming, Firms decide against investing as much, or The demand for exports from other countries diminishes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42898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90133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central bank can engage in countercyclical actions if either aggregate demand or supply run too far ahead of the other.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recession threatens, the central bank uses expansionary monetary policy to increase the money supply, increase the quantity of loans, reduce interest rates, and shift the </a:t>
            </a:r>
            <a:r>
              <a:rPr lang="en-US" sz="1200" i="1" dirty="0">
                <a:solidFill>
                  <a:schemeClr val="bg1"/>
                </a:solidFill>
              </a:rPr>
              <a:t>AD</a:t>
            </a:r>
            <a:r>
              <a:rPr lang="en-US" sz="1200" dirty="0">
                <a:solidFill>
                  <a:schemeClr val="bg1"/>
                </a:solidFill>
              </a:rPr>
              <a:t> curve to the right.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inflation threatens, the central bank uses contractionary monetary policy to reduce the money supply, reduce the quantity of loans, raise interest rates, and shift the </a:t>
            </a:r>
            <a:r>
              <a:rPr lang="en-US" sz="1200" i="1" dirty="0">
                <a:solidFill>
                  <a:schemeClr val="bg1"/>
                </a:solidFill>
              </a:rPr>
              <a:t>AD</a:t>
            </a:r>
            <a:r>
              <a:rPr lang="en-US" sz="1200" dirty="0">
                <a:solidFill>
                  <a:schemeClr val="bg1"/>
                </a:solidFill>
              </a:rPr>
              <a:t> curve to the left.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Fiscal policy is another macroeconomic policy tool for adjusting AD by using either government spending or taxation policy.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90691F0-B815-448E-ACA8-31C5EFD69EE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11099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Expansionary Policy: Increases level of aggregate demand, either through increasing government spending or reducing tax rates</a:t>
            </a:r>
          </a:p>
          <a:p>
            <a:r>
              <a:rPr lang="en-US" dirty="0"/>
              <a:t>Can increase consumption by raising disposable income through income or payroll tax cuts</a:t>
            </a:r>
          </a:p>
          <a:p>
            <a:r>
              <a:rPr lang="en-US" dirty="0"/>
              <a:t>Can increase investment spending by raising after-tax profits through corporate tax cuts</a:t>
            </a:r>
          </a:p>
          <a:p>
            <a:r>
              <a:rPr lang="en-US" dirty="0"/>
              <a:t>Can increase government purchases of final goods/services and raising grants to local and state governments to increase their purchases</a:t>
            </a:r>
          </a:p>
          <a:p>
            <a:r>
              <a:rPr lang="en-US" dirty="0"/>
              <a:t>Contractionary Policy: Decreases level of aggregate demand, either through decreasing government spending or increasing tax rates</a:t>
            </a:r>
          </a:p>
          <a:p>
            <a:r>
              <a:rPr lang="en-US" dirty="0"/>
              <a:t>Decreases consumption</a:t>
            </a:r>
          </a:p>
          <a:p>
            <a:r>
              <a:rPr lang="en-US" dirty="0"/>
              <a:t>Decreases investment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90691F0-B815-448E-ACA8-31C5EFD69EE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98310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choice between whether to use tax or spending tools often has a political tinge. As a general statement, conservatives and Republicans prefer to see expansionary fiscal policy carried out by tax cuts, while liberals and Democrats prefer that the government implement expansionary fiscal policy through spending increases. In a bipartisan effort to address the extreme situation, the Obama administration and Congress passed an $830 billion expansionary policy in early 2009 that involved both tax cuts and increases in 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6448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can also contribute to pushing AD beyond potential GDP in a way that leads to inflation. A very large budget deficit pushes up the AD curve so that the intersection of AD0 and SRAS0 occurs at E0, which is an output level above potential GDP, an “overheating economy”. In this situation, contractionary fiscal policy involving federal spending cuts or tax increases can help reduce the upward pressure on the price level by shifting the AD curve left, to AD1, and causing the new equilibrium E1 to be at potential GDP, where AD intersects the LRAS curve.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99954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Since 1960, total federal spending has ranged from about 18% to 22% of GDP. It climbed above that level in 2009 but quickly dropped back down by 2013. The share that the government has spent on national defense has generally declined, while the share it has spent on Social Security and health care expenses (mainly Medicare and Medicaid) has increased.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46965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Federal fiscal policy includes discretionary fiscal policy, when the government passes a law that explicitly changes tax or spending levels. Changes in tax and spending levels can also occur automatically due to automatic stabilizers. Automatic stabilizers are programs that are already laws that stimulate aggregate demand (AD) in a recession and hold down AD in a potentially inflationary boom, like unemployment insurance or food stamps.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56680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AD can rise sharply, causing the equilibrium to occur at an output level above potential GDP, causing inflationary pressures. The policy prescription in this setting would be a dose of contractionary fiscal policy, implemented through some combination of higher taxes and lower spending. To some extent, both changes happen automatically. On the tax side, a rise in AD means that workers and firms earn more, increasing tax payments. On the spending side, a rise in AD means lower unemployment and fewer layoffs, meaning there will be a less need for unemployment benefits, welfare, and other programs in the social safety net.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If AD were to fall sharply so that a recession occurs, the prescription would be for expansionary fiscal policy: some mix of tax cuts and spending increases. Higher unemployment and a weaker economy overall would cause the government to increase spending on social safety net programs. For example, in 2009 and 2020, the stimulus packages included extensions in the time allowed to collect unemployment insurance. The automatic stabilizers react to a weakening of AD with expansionary fiscal policy and a strengthening of aggregate demand with contractionary fiscal policy, just as the AD/AS analysis suggests.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62937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Each year, the nonpartisan Congressional Budget Office calculates the cyclically adjusted budget (or the standardized employment budget). This budget is what the budget deficit or surplus would be if the economy were producing at potential GDP. At potential GDP, people who look for work find jobs in a reasonable period of time, and businesses make normal profits, with the result that both workers and businesses earn more and pay more taxes. In effect, the cyclically adjusted budget deficit eliminates the impact of the automatic stabilizers.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23762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38536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recession years, like the early 1990s, 2001, 2009, or 2020, the cyclically adjusted budget deficit is smaller than the actual deficit. During recessions, the automatic stabilizers tend to increase the budget deficit, so if the economy was instead at full employment, the deficit would be reduced by cutting taxes or increasing government spending. In the late 1990s, the cyclically adjusted budget surplus was lower than the actual budget surplus. The gap between the cyclically adjusted budget deficit or surplus and the actual budget deficit or surplus shows the impact of the automatic stabilizers.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09226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Automatic stabilizers occur quickly. Lower wages mean that a lower amount of taxes is withheld from paychecks right away. Higher unemployment or poverty means that government spending in those areas rises as quickly as people apply for benefits. However, while the automatic stabilizers offset some shifts in aggregate demand, they do not offset all or even most of them. Automatic stabilizers, like shock absorbers in a car, can be useful if they reduce the impact of the worst bumps, even if they do not eliminate the bumps altogether.</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80775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Chances are you will be or are currently paying taxes. How do you feel knowing that your tax contributions will increase during times of recession? Are you happy to help aid the country in this way or do you find it frustrating?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39084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the early 1960s, many economists believed that the problem of the business cycle, unemployment, and inflation were all but solved. The U.S. economy faced several significant recessions in the 1960s, 70s, and 80s, showing that the problems of macroeconomic policy were not entirely solved. As economists began to explore these problems, they identified several issues that make discretionary fiscal policy more difficult than previously believed during the optimism of the 1960s.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5668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Each year, the government borrows funds from U.S. citizens and foreigners to cover its budget deficits. It does this by selling securities (Treasury bonds, notes, and bills)—in essence, borrowing from the public and promising to repay with interest in the future. From 1961 to 1997, the U.S. government ran budget deficits, and thus borrowed funds, almost every year. It had budget surpluses from 1998 to 2001 and then returned to deficits.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06096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Fiscal policy affects both aggregate demand and interest rates. An increase in government budget deficits shifts the demand for financial capital rightward. An increase in budget deficits by 1% of GDP will cause an increase of roughly ½% to 1% in the interest rate.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Expansionary fiscal policy, through tax cuts and increased government spending, is intended to increase aggregate demand. If expansionary fiscal policy also increases interest rates, firms and households are discouraged from borrowing and spending, which reduces aggregate demand. Even if the effect of expansionary fiscal policy is not completely offset, fiscal policy can still end up less powerful than was originally expected. We refer to this as crowding out. If expansionary fiscal policy is to work as intended, the government must coordinate fiscal and monetary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43281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can change monetary policy multiple times a year, but it takes a substantially longer time to enact fiscal policy.</a:t>
            </a:r>
          </a:p>
          <a:p>
            <a:pPr marL="0" lvl="0" indent="0" algn="l" rtl="0">
              <a:spcBef>
                <a:spcPts val="0"/>
              </a:spcBef>
              <a:spcAft>
                <a:spcPts val="0"/>
              </a:spcAft>
              <a:buNone/>
            </a:pPr>
            <a:r>
              <a:rPr lang="en-US" dirty="0"/>
              <a:t>Recognition Lag: time it takes to determine that a recession has occurred</a:t>
            </a:r>
          </a:p>
          <a:p>
            <a:pPr marL="0" lvl="0" indent="0" algn="l" rtl="0">
              <a:spcBef>
                <a:spcPts val="0"/>
              </a:spcBef>
              <a:spcAft>
                <a:spcPts val="0"/>
              </a:spcAft>
              <a:buNone/>
            </a:pPr>
            <a:r>
              <a:rPr lang="en-US" dirty="0"/>
              <a:t>Legislative Lag: time it takes to pass a bill</a:t>
            </a:r>
          </a:p>
          <a:p>
            <a:pPr marL="0" lvl="0" indent="0" algn="l" rtl="0">
              <a:spcBef>
                <a:spcPts val="0"/>
              </a:spcBef>
              <a:spcAft>
                <a:spcPts val="0"/>
              </a:spcAft>
              <a:buNone/>
            </a:pPr>
            <a:r>
              <a:rPr lang="en-US" dirty="0"/>
              <a:t>Implementation Lag: time it takes to start projects after a bill is passed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16464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temporary tax cut or spending increase will last only for a year or two and then revert to its original level. A permanent tax cut or spending increase is expected to stay in place for the foreseeable future. The appropriate policy may be an expansionary fiscal policy with large budget deficits during a recession and a contractionary fiscal policy with budget surpluses when the economy is growing. If both policies are explicitly temporary, they will have a less powerful effect than a permanent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57951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87706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an economy begins to recover from a recession, it does not immediately revert to its state from before the start of the recession. The economy's internal structure has evolved and changed, and the process of recovery can take time. Fiscal policy can increase demand, but the process of structural economic change, the expansion of a new set of industries and the movement of workers, inevitably takes a long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96281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can help an economy that is producing below its potential GDP to expand aggregate demand so that it produces closer to potential GDP, thus lowering unemployment. However, fiscal policy cannot help an economy produce at an output level above potential GDP without causing inflation. At this point, unemployment becomes so low that workers become scarce, and wages rise rapidly.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30753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It proves difficult to explain to politicians how countercyclical fiscal policy, that runs against the tide of the business cycle, should work. Countercyclical policy says that an economic boom should be an appropriate time for keeping taxes high and restraining spending. Politicians tend to prove less willing to hear the message that in good economic times, they should propose tax increases and spending limits. From a political viewpoint, sometimes it simply just looks better to maintain a booming economic climate.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3986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Since the 1930s, various legislators have proposed that the U.S. government should balance its budget every year. In 1995, a proposed constitutional amendment that would require a balanced budget passed the U.S. House of Representatives but failed in the U.S. Senate by a single vote. Most economists view these proposals with bemusement because in the short term, they expect budget deficits and surpluses to fluctuate up and down with the economy and automatic stabilizers.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5668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pie chart shows the division of federal government spending by category in 2021. Notice that 55% of government spending goes to four major areas: national defense, Social Security, health care, and interest payments on past borrowing.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49614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Some supporters of a balanced budget argue that since households must balance their own budgets, the government should too. Households often borrow to buy things like houses or tuition, while the government has macroeconomic responsibilities. From a Keynesian viewpoint, the government should be spending when times are hard and saving when times are good for the sake of the overall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32483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There is no particular reason why a government should balance its budget in the medium term of a few years. Running a large budget deficit could be necessary in making crucial long-term investments in human capital and physical infrastructure. As long as the percentage increases in debt are smaller than the percentage growth of GDP, the debt to GDP ratio will decline.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93146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Budget deficits are not always a wise policy. A government running a large budget deficit can increase aggregate demand substantially and trigger severe inflation. Unwise borrowing by a government can reduce national saving, hampering economic growth and leading to international financial crises. Despite this, requiring the federal budget to be balanced each calendar year is typically a misguided overreaction.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38384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what extent have you balanced your budget? Is this a task you take seriously or something you rarely, if ever, think about?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56807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6175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State and local government spending is also substantial—at about $4.4 trillion in 2021. Spending by state and local government increased from about 12% of nominal GDP in the early 1960s to around 20% by 2021. The single biggest spending item is education.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9089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you are buying a house and need to borrow $400 per month in order to pay it off in fifteen years. What is your annual deficit? How much debt did you accumulate in order to pay for your house?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345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you are buying a house and need to borrow $400 per month in order to pay it off in fifteen years. What is your annual deficit? How much debt did you accumulate in order to pay for your house?</a:t>
            </a:r>
          </a:p>
          <a:p>
            <a:pPr marL="0" indent="0">
              <a:buNone/>
            </a:pPr>
            <a:endParaRPr lang="en-US" dirty="0"/>
          </a:p>
          <a:p>
            <a:pPr marL="0" indent="0">
              <a:buNone/>
            </a:pPr>
            <a:r>
              <a:rPr lang="en-US" dirty="0"/>
              <a:t>annual deficit = $400 per month × 12 months = $4,800</a:t>
            </a:r>
          </a:p>
          <a:p>
            <a:pPr marL="0" indent="0">
              <a:buNone/>
            </a:pPr>
            <a:r>
              <a:rPr lang="en-US" dirty="0"/>
              <a:t>debt = $4,800 × 15 years = $72,000</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990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0C439-A4F4-4964-BDEB-24AC76594E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98264B-321D-420E-A582-881C7A4DD7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5E06F09-B60D-4BB5-A6EB-5A27A4B60FD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FF537C9-4D38-446A-8474-B2DB9DE1F5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8938A-14A0-4D5D-B199-35058E99B82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557506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D90F2-AF8D-4B4C-9D33-2B2E42FD07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506668-B5BE-4CE2-A1C2-7173B56E38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502747-AC8E-43B5-81E2-FC62C990321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9C794D8-BCAF-4FF4-81E1-8F21DF43E6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1AEAF5-41CC-4023-A72D-98708622D00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70164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2A94E-BD6B-40BB-9C88-E9A9C212AE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098BE94-1540-4D3E-9BCB-86594F7A00B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E5B1DAE-4146-4544-B61B-57ECA01807B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2AEF40E-9020-4D2C-A3DD-5A22D9471A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454A8-0908-4540-B88D-01BE915DCC5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833856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EC00-4D48-41E7-8CA5-0B89318752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C39D8A-5D33-4161-9D0A-98E7073AF79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FFB269-6817-43C7-A6EC-5F440C49EF0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5D070D-7175-47D0-A5C3-7155E135B35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3EAC34B8-3087-4231-850B-93468EA833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E95D6A-82DA-4647-8840-2C80E9A1D91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3590087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E12E0-15E2-4FDA-A680-82D8E035A3B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EC337E-498A-4E8F-8081-AA96B762DC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1A0A76-E9D3-4955-B9F6-F4B4855DC7A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0AC233-062C-4474-B956-8F70698DF3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B21D630-61A1-42C5-BE25-C86D93E41F7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3260C1-69F6-4634-BD1C-190875936ADA}"/>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567B5B79-CBA4-40D9-8917-FAAF6260F9B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243960-BB3D-475C-B02E-4A49A211497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27899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A2336-E1BB-4BA3-95D8-DB8FC3B1C93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362628-CF58-48D1-9521-203E0758CA3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BC5BF7CD-799E-4AE8-BD63-D727BA046FC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9AF5E4-613E-42FC-9082-BCC69787FAE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9250809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A7B23-CEC4-4B64-997B-83399603FB0A}"/>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7609BCC1-7697-4432-AFAA-714639DF3BB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717E49C-70A4-4055-9B1B-DCE8944E887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2631048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B54E5-CC10-40B5-BD7A-55B32A2972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30569FD-7704-48EA-A92D-C2A8A9191B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044F94-6D43-4323-9B56-65BA9F7DEB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135334-B6A1-48E0-A641-54950AACC45D}"/>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63A4F93-BD21-438B-BF76-6A5509EA35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F7EE1F-7FD7-435A-9042-AEA8F190513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02942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DEBD9-F907-4755-A91B-2FE55F65ED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77C2F6-DB9E-4925-A747-0F29625C82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7AE77C4-9AC0-4408-9EA3-8F108F21F7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29DC2D-3F4E-4F9C-AFFD-D08648CCD660}"/>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A85FF254-5E2F-4908-B1F7-7351C74A4F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E10615-0017-4CB3-8F7E-906EA6B3394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758189708"/>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D6B11-5CB0-41F2-8C04-FA929E8EC3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A339BE5-E4FD-435D-A2F0-EDED6311E6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B9814D-9B87-4B58-9562-B2FC2B1DD798}"/>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4FDFC9A-DF80-4993-9680-1CC8B3D96E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F2080F-84D0-4881-B707-29055733ADF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031539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A6F8F4-4DF8-46AE-BAD7-B56C49823A9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788B83-0600-4F26-8359-775FDB665C9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AA5F8C-ACD6-4362-9E25-4B18C40125C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3E62EB9-F185-4BA0-B050-6BE5828AA2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5742D7-51D5-4AC4-AF52-0D335140C22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1267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B8F323-19FD-4EE6-BE82-0B7485BE1B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D542B0-2F77-4D93-8D02-9BF0775B15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21B98D-EF03-42BD-A3F5-4E381DD640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0392F683-F725-4073-A294-462CED74A3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3AB878A-E176-454B-B4C4-B0124BD33C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73656176"/>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4.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Government Spending</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57905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you are buying a house and need to borrow $400 per month in order to pay it off in fifteen years. What is your annual deficit? How much debt did you accumulate in order to pay for your house?&#10;&#10;annual deficit = $400 per month × 12 months = $4,800&#10;debt = $4,800 × 15 years = $72,000&#10;">
            <a:extLst>
              <a:ext uri="{FF2B5EF4-FFF2-40B4-BE49-F238E27FC236}">
                <a16:creationId xmlns:a16="http://schemas.microsoft.com/office/drawing/2014/main" id="{F206F903-0E48-4B2D-831E-FF1BD1ADBE8A}"/>
              </a:ext>
            </a:extLst>
          </p:cNvPr>
          <p:cNvGrpSpPr/>
          <p:nvPr/>
        </p:nvGrpSpPr>
        <p:grpSpPr>
          <a:xfrm>
            <a:off x="2066519" y="1474559"/>
            <a:ext cx="8058422" cy="1951790"/>
            <a:chOff x="542655" y="1736761"/>
            <a:chExt cx="8058422" cy="195179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938992"/>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house and need to borrow $400 per month in order to pay it off in fifteen years. What is your annual deficit? How much debt did you accumulate in order to pay for your house?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annual deficit = $400 per month × 12 months = $4,800</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debt = $4,800 × 15 years = $72,000</a:t>
              </a:r>
            </a:p>
          </p:txBody>
        </p:sp>
      </p:grpSp>
    </p:spTree>
    <p:extLst>
      <p:ext uri="{BB962C8B-B14F-4D97-AF65-F5344CB8AC3E}">
        <p14:creationId xmlns:p14="http://schemas.microsoft.com/office/powerpoint/2010/main" val="35501685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8" name="Google Shape;208;p21"/>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210" name="Google Shape;210;p21">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12" name="Google Shape;212;p21"/>
          <p:cNvSpPr txBox="1"/>
          <p:nvPr/>
        </p:nvSpPr>
        <p:spPr>
          <a:xfrm>
            <a:off x="1699500" y="1433250"/>
            <a:ext cx="8793000" cy="5056037"/>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Fiscal policy is the set of policies that relate to federal government spending, taxation, and borrowing.</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In recent decades, the level of federal government spending and taxes, expressed as a share of GDP, has not changed much.</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However, the level of state spending and taxes as a share of GDP has risen.</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The four main areas of federal spending are national defense, Social Security, health care, and interest payments, which together account for about 55% of all federal spending.</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When a government spends more than it collects in taxes, it has a budget deficit.</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When a government collects more in taxes than it spends, it has a budget surplus.</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The sum of all past deficits and surpluses make up government debt.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Taxation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1914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re are two main categories of taxes:&#10;Those that the federal government collects&#10;Those that state and local governments collect&#10;&#10;The amount the government collects in taxes and what taxes are used for varies.&#10;">
            <a:extLst>
              <a:ext uri="{FF2B5EF4-FFF2-40B4-BE49-F238E27FC236}">
                <a16:creationId xmlns:a16="http://schemas.microsoft.com/office/drawing/2014/main" id="{F206F903-0E48-4B2D-831E-FF1BD1ADBE8A}"/>
              </a:ext>
            </a:extLst>
          </p:cNvPr>
          <p:cNvGrpSpPr/>
          <p:nvPr/>
        </p:nvGrpSpPr>
        <p:grpSpPr>
          <a:xfrm>
            <a:off x="2066789" y="1328842"/>
            <a:ext cx="8058422" cy="1957976"/>
            <a:chOff x="542655" y="1736761"/>
            <a:chExt cx="8058422" cy="131997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307181"/>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main categories of taxes:</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that the federal government collects</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that state and local governments collect</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1"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amount the government collects in taxes and what taxes are used for varies.</a:t>
              </a:r>
            </a:p>
          </p:txBody>
        </p:sp>
      </p:grpSp>
      <p:pic>
        <p:nvPicPr>
          <p:cNvPr id="3" name="Picture 2" descr="The word 'taxes' surrounded by dollar bills of differing denomination">
            <a:extLst>
              <a:ext uri="{FF2B5EF4-FFF2-40B4-BE49-F238E27FC236}">
                <a16:creationId xmlns:a16="http://schemas.microsoft.com/office/drawing/2014/main" id="{DBCD357C-FAB4-437F-AAB8-0DDFA77173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4803" y="3571183"/>
            <a:ext cx="4581854" cy="3054569"/>
          </a:xfrm>
          <a:prstGeom prst="rect">
            <a:avLst/>
          </a:prstGeom>
        </p:spPr>
      </p:pic>
    </p:spTree>
    <p:extLst>
      <p:ext uri="{BB962C8B-B14F-4D97-AF65-F5344CB8AC3E}">
        <p14:creationId xmlns:p14="http://schemas.microsoft.com/office/powerpoint/2010/main" val="488776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is graph shows federal taxes as a percentage of GDP from 1968 to 2020. Federal tax revenues have been about 16%–18% of GDP during most periods in recent decades.&#10;">
            <a:extLst>
              <a:ext uri="{FF2B5EF4-FFF2-40B4-BE49-F238E27FC236}">
                <a16:creationId xmlns:a16="http://schemas.microsoft.com/office/drawing/2014/main" id="{04C7D1BC-597C-4FF0-8F20-54530159785D}"/>
              </a:ext>
            </a:extLst>
          </p:cNvPr>
          <p:cNvGrpSpPr/>
          <p:nvPr/>
        </p:nvGrpSpPr>
        <p:grpSpPr>
          <a:xfrm>
            <a:off x="1702325" y="2366233"/>
            <a:ext cx="2700645" cy="2676940"/>
            <a:chOff x="542923" y="1736761"/>
            <a:chExt cx="8058154" cy="986369"/>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3" y="1781860"/>
              <a:ext cx="8058154" cy="94127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graph shows federal taxes as a percentage of GDP from 1968 to 2020. Federal tax revenues have been about 16%–18% of GDP during most periods in recent decades.</a:t>
              </a:r>
            </a:p>
          </p:txBody>
        </p:sp>
      </p:grpSp>
      <p:pic>
        <p:nvPicPr>
          <p:cNvPr id="3" name="Picture 2" descr="A line graph of various federal taxes over time.">
            <a:extLst>
              <a:ext uri="{FF2B5EF4-FFF2-40B4-BE49-F238E27FC236}">
                <a16:creationId xmlns:a16="http://schemas.microsoft.com/office/drawing/2014/main" id="{8F156EA3-2304-74F5-00C2-7462E5C4C3BB}"/>
              </a:ext>
            </a:extLst>
          </p:cNvPr>
          <p:cNvPicPr>
            <a:picLocks noChangeAspect="1"/>
          </p:cNvPicPr>
          <p:nvPr/>
        </p:nvPicPr>
        <p:blipFill>
          <a:blip r:embed="rId3"/>
          <a:stretch>
            <a:fillRect/>
          </a:stretch>
        </p:blipFill>
        <p:spPr>
          <a:xfrm>
            <a:off x="4698682" y="1449646"/>
            <a:ext cx="6213157" cy="5118835"/>
          </a:xfrm>
          <a:prstGeom prst="rect">
            <a:avLst/>
          </a:prstGeom>
        </p:spPr>
      </p:pic>
    </p:spTree>
    <p:extLst>
      <p:ext uri="{BB962C8B-B14F-4D97-AF65-F5344CB8AC3E}">
        <p14:creationId xmlns:p14="http://schemas.microsoft.com/office/powerpoint/2010/main" val="1009193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Income and Payroll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individual income tax, due every year on April 15, is the largest single source of federal government revenue, but it still represents less than half of federal tax revenue.&#10;">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individual income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due every year on April 15, is the largest single source of federal government revenue, but it still represents less than half of federal tax revenue.</a:t>
              </a:r>
            </a:p>
          </p:txBody>
        </p:sp>
      </p:grpSp>
      <p:grpSp>
        <p:nvGrpSpPr>
          <p:cNvPr id="12" name="Group 11" descr="The second largest source of federal revenue is the payroll tax (captured in social insurance and retirement receipts), which provides funds for Social Security and Medicare.&#10;">
            <a:extLst>
              <a:ext uri="{FF2B5EF4-FFF2-40B4-BE49-F238E27FC236}">
                <a16:creationId xmlns:a16="http://schemas.microsoft.com/office/drawing/2014/main" id="{1FCE88C0-12B0-4BFD-B1EC-2AFE88155099}"/>
              </a:ext>
            </a:extLst>
          </p:cNvPr>
          <p:cNvGrpSpPr/>
          <p:nvPr/>
        </p:nvGrpSpPr>
        <p:grpSpPr>
          <a:xfrm>
            <a:off x="2066654" y="2709860"/>
            <a:ext cx="8058422" cy="1042682"/>
            <a:chOff x="542655" y="1736761"/>
            <a:chExt cx="8058422" cy="1042682"/>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second largest source of federal revenue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payroll tax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(captured in social insurance and retirement receipts), which provides funds for Social Security and Medicare.</a:t>
              </a:r>
            </a:p>
          </p:txBody>
        </p:sp>
      </p:grpSp>
      <p:grpSp>
        <p:nvGrpSpPr>
          <p:cNvPr id="14" name="Group 13" descr="Payroll taxes have increased steadily over time.&#10;">
            <a:extLst>
              <a:ext uri="{FF2B5EF4-FFF2-40B4-BE49-F238E27FC236}">
                <a16:creationId xmlns:a16="http://schemas.microsoft.com/office/drawing/2014/main" id="{017D15F8-5259-42B4-8036-CC9261B702B6}"/>
              </a:ext>
            </a:extLst>
          </p:cNvPr>
          <p:cNvGrpSpPr/>
          <p:nvPr/>
        </p:nvGrpSpPr>
        <p:grpSpPr>
          <a:xfrm>
            <a:off x="2066654" y="386283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940173"/>
              <a:ext cx="8048303"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Payroll taxes have increased steadily over time.</a:t>
              </a:r>
            </a:p>
          </p:txBody>
        </p:sp>
      </p:grpSp>
      <p:grpSp>
        <p:nvGrpSpPr>
          <p:cNvPr id="18" name="Group 17" descr="Together, the personal income tax and the payroll tax accounted for about 83% of federal tax revenues in 2021.&#10;">
            <a:extLst>
              <a:ext uri="{FF2B5EF4-FFF2-40B4-BE49-F238E27FC236}">
                <a16:creationId xmlns:a16="http://schemas.microsoft.com/office/drawing/2014/main" id="{04C7D1BC-597C-4FF0-8F20-54530159785D}"/>
              </a:ext>
            </a:extLst>
          </p:cNvPr>
          <p:cNvGrpSpPr/>
          <p:nvPr/>
        </p:nvGrpSpPr>
        <p:grpSpPr>
          <a:xfrm>
            <a:off x="2072569" y="476355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4" y="1781860"/>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Together, the personal income tax and the payroll tax accounted for about 83% of federal tax revenues in 2021.</a:t>
              </a:r>
            </a:p>
          </p:txBody>
        </p:sp>
      </p:grpSp>
    </p:spTree>
    <p:extLst>
      <p:ext uri="{BB962C8B-B14F-4D97-AF65-F5344CB8AC3E}">
        <p14:creationId xmlns:p14="http://schemas.microsoft.com/office/powerpoint/2010/main" val="2068615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Progressive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income tax is a progressive tax, which means that the rate increases as a household's income increases.&#10;">
            <a:extLst>
              <a:ext uri="{FF2B5EF4-FFF2-40B4-BE49-F238E27FC236}">
                <a16:creationId xmlns:a16="http://schemas.microsoft.com/office/drawing/2014/main" id="{F206F903-0E48-4B2D-831E-FF1BD1ADBE8A}"/>
              </a:ext>
            </a:extLst>
          </p:cNvPr>
          <p:cNvGrpSpPr/>
          <p:nvPr/>
        </p:nvGrpSpPr>
        <p:grpSpPr>
          <a:xfrm>
            <a:off x="2066654" y="1364607"/>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tax is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progressive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means that the rate increases as a household's income increases.</a:t>
              </a:r>
            </a:p>
          </p:txBody>
        </p:sp>
      </p:grpSp>
      <p:grpSp>
        <p:nvGrpSpPr>
          <p:cNvPr id="12" name="Group 11" descr="The marginal tax rates (the tax due on all yearly income) for a single taxpayer range from 10%–37%, depending on income.&#10;">
            <a:extLst>
              <a:ext uri="{FF2B5EF4-FFF2-40B4-BE49-F238E27FC236}">
                <a16:creationId xmlns:a16="http://schemas.microsoft.com/office/drawing/2014/main" id="{1FCE88C0-12B0-4BFD-B1EC-2AFE88155099}"/>
              </a:ext>
            </a:extLst>
          </p:cNvPr>
          <p:cNvGrpSpPr/>
          <p:nvPr/>
        </p:nvGrpSpPr>
        <p:grpSpPr>
          <a:xfrm>
            <a:off x="2072435" y="2274774"/>
            <a:ext cx="8058422"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tax rates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tax due on all yearly income) for a single taxpayer range from 10%–37%, depending on income.</a:t>
              </a:r>
            </a:p>
          </p:txBody>
        </p:sp>
      </p:grpSp>
      <p:pic>
        <p:nvPicPr>
          <p:cNvPr id="5" name="Picture 4" descr="Table 1: Tax Brackets and Rates, 2022. For an income of $0 to $10,725 the tax rate is 10%. For an income of $10,276 to $41,775 the tax rate is 12%. For an income of $41,776 to $89,075 the tax rate is 22%. For an income of $89,076 to $170,050 the tax rate is 24%. For a tax rate of $170,051 to $215,950 the tax rate is 32%. For an income of $215,951 to $539,900 the tax rate is 35%. For an income of $539,901 and higher the tax rate is 37%.">
            <a:extLst>
              <a:ext uri="{FF2B5EF4-FFF2-40B4-BE49-F238E27FC236}">
                <a16:creationId xmlns:a16="http://schemas.microsoft.com/office/drawing/2014/main" id="{5E67FE24-F477-54C5-146F-A566975F86B2}"/>
              </a:ext>
            </a:extLst>
          </p:cNvPr>
          <p:cNvPicPr>
            <a:picLocks noChangeAspect="1"/>
          </p:cNvPicPr>
          <p:nvPr/>
        </p:nvPicPr>
        <p:blipFill>
          <a:blip r:embed="rId3"/>
          <a:stretch>
            <a:fillRect/>
          </a:stretch>
        </p:blipFill>
        <p:spPr>
          <a:xfrm>
            <a:off x="2385742" y="3429000"/>
            <a:ext cx="7419975" cy="3124200"/>
          </a:xfrm>
          <a:prstGeom prst="rect">
            <a:avLst/>
          </a:prstGeom>
        </p:spPr>
      </p:pic>
    </p:spTree>
    <p:extLst>
      <p:ext uri="{BB962C8B-B14F-4D97-AF65-F5344CB8AC3E}">
        <p14:creationId xmlns:p14="http://schemas.microsoft.com/office/powerpoint/2010/main" val="33358826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Social Security and Medicare</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key fact is that the federal income tax is designed so that tax rates increase as income increases, up to a certain level.">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key fact is that the federal income tax is designed so that tax rates increase as income increases, up to a certain level.</a:t>
              </a:r>
            </a:p>
          </p:txBody>
        </p:sp>
      </p:grpSp>
      <p:grpSp>
        <p:nvGrpSpPr>
          <p:cNvPr id="12" name="Group 11" descr="The payroll taxes that support Social Security and Medicare are designed in a different way.">
            <a:extLst>
              <a:ext uri="{FF2B5EF4-FFF2-40B4-BE49-F238E27FC236}">
                <a16:creationId xmlns:a16="http://schemas.microsoft.com/office/drawing/2014/main" id="{1FCE88C0-12B0-4BFD-B1EC-2AFE88155099}"/>
              </a:ext>
            </a:extLst>
          </p:cNvPr>
          <p:cNvGrpSpPr/>
          <p:nvPr/>
        </p:nvGrpSpPr>
        <p:grpSpPr>
          <a:xfrm>
            <a:off x="2072435" y="2491079"/>
            <a:ext cx="8052373"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payroll taxes that support Social Security and Medicare are designed in a different way.</a:t>
              </a:r>
            </a:p>
          </p:txBody>
        </p:sp>
      </p:grpSp>
      <p:grpSp>
        <p:nvGrpSpPr>
          <p:cNvPr id="14" name="Group 13" descr="The payroll taxes for Social Security are imposed at a rate of 12.4% up to a certain wage limit, set at $147,000 in 2022.">
            <a:extLst>
              <a:ext uri="{FF2B5EF4-FFF2-40B4-BE49-F238E27FC236}">
                <a16:creationId xmlns:a16="http://schemas.microsoft.com/office/drawing/2014/main" id="{EFD4793F-AC6C-4282-9018-39209C683785}"/>
              </a:ext>
            </a:extLst>
          </p:cNvPr>
          <p:cNvGrpSpPr/>
          <p:nvPr/>
        </p:nvGrpSpPr>
        <p:grpSpPr>
          <a:xfrm>
            <a:off x="2066654" y="3412499"/>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payroll taxes for Social Security are imposed at a rate of 12.4% up to a certain wage limit, set at $147,000 in 2022.</a:t>
              </a:r>
            </a:p>
          </p:txBody>
        </p:sp>
      </p:grpSp>
      <p:grpSp>
        <p:nvGrpSpPr>
          <p:cNvPr id="18" name="Group 17" descr="Medicare, on the other hand, pays for elderly health care and is fixed at 2.9%, with no upper ceiling.">
            <a:extLst>
              <a:ext uri="{FF2B5EF4-FFF2-40B4-BE49-F238E27FC236}">
                <a16:creationId xmlns:a16="http://schemas.microsoft.com/office/drawing/2014/main" id="{11E29669-5833-4C55-AC71-A0CDC67F2DC9}"/>
              </a:ext>
            </a:extLst>
          </p:cNvPr>
          <p:cNvGrpSpPr/>
          <p:nvPr/>
        </p:nvGrpSpPr>
        <p:grpSpPr>
          <a:xfrm>
            <a:off x="2066654" y="4332374"/>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0E142619-E7C3-4B71-9A63-0117C07947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0F78896B-26EE-4CFB-BED2-F796E3302563}"/>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Medicare, on the other hand, pays for elderly health care and is fixed at 2.9%, with no upper ceiling.</a:t>
              </a:r>
            </a:p>
          </p:txBody>
        </p:sp>
      </p:grpSp>
    </p:spTree>
    <p:extLst>
      <p:ext uri="{BB962C8B-B14F-4D97-AF65-F5344CB8AC3E}">
        <p14:creationId xmlns:p14="http://schemas.microsoft.com/office/powerpoint/2010/main" val="26424079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Proportional and Regressive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e also call the Medicare payroll tax a proportional tax: a flat percentage of all wages earned.&#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also call the Medicare payroll tax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proportional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 flat percentage of all wages earned.</a:t>
              </a:r>
            </a:p>
          </p:txBody>
        </p:sp>
      </p:grpSp>
      <p:grpSp>
        <p:nvGrpSpPr>
          <p:cNvPr id="12" name="Group 11" descr="The Social Security payroll tax is proportional up to the wage limit, but above that level it becomes a regressive tax, meaning that people with higher incomes pay a smaller share of their income in tax.&#10;">
            <a:extLst>
              <a:ext uri="{FF2B5EF4-FFF2-40B4-BE49-F238E27FC236}">
                <a16:creationId xmlns:a16="http://schemas.microsoft.com/office/drawing/2014/main" id="{1FCE88C0-12B0-4BFD-B1EC-2AFE88155099}"/>
              </a:ext>
            </a:extLst>
          </p:cNvPr>
          <p:cNvGrpSpPr/>
          <p:nvPr/>
        </p:nvGrpSpPr>
        <p:grpSpPr>
          <a:xfrm>
            <a:off x="2072435" y="2486566"/>
            <a:ext cx="8052373" cy="1015663"/>
            <a:chOff x="542655" y="1732248"/>
            <a:chExt cx="8058422" cy="101566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32248"/>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Social Security payroll tax is proportional up to the wage limit, but above that level it becomes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regressive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meaning that people with higher incomes pay a smaller share of their income in tax.</a:t>
              </a:r>
            </a:p>
          </p:txBody>
        </p:sp>
      </p:grpSp>
    </p:spTree>
    <p:extLst>
      <p:ext uri="{BB962C8B-B14F-4D97-AF65-F5344CB8AC3E}">
        <p14:creationId xmlns:p14="http://schemas.microsoft.com/office/powerpoint/2010/main" val="3967795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Other Federal Tax Income</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third largest source of federal tax revenue is the corporate income tax.&#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third largest source of federal tax revenue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corporate income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2" name="Group 11" descr="An excise tax is a tax on a particular good, such as gasoline, tobacco, or alcohol.&#10;">
            <a:extLst>
              <a:ext uri="{FF2B5EF4-FFF2-40B4-BE49-F238E27FC236}">
                <a16:creationId xmlns:a16="http://schemas.microsoft.com/office/drawing/2014/main" id="{1FCE88C0-12B0-4BFD-B1EC-2AFE88155099}"/>
              </a:ext>
            </a:extLst>
          </p:cNvPr>
          <p:cNvGrpSpPr/>
          <p:nvPr/>
        </p:nvGrpSpPr>
        <p:grpSpPr>
          <a:xfrm>
            <a:off x="2072435" y="2491079"/>
            <a:ext cx="8052373"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excise tax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tax on a particular good, such as gasoline, tobacco, or alcohol.</a:t>
              </a:r>
            </a:p>
          </p:txBody>
        </p:sp>
      </p:grpSp>
      <p:grpSp>
        <p:nvGrpSpPr>
          <p:cNvPr id="14" name="Group 13" descr="Estate and gift taxes are placed on people who pass large amounts of assets to the next generation, either after death or during life as gifts.&#10;">
            <a:extLst>
              <a:ext uri="{FF2B5EF4-FFF2-40B4-BE49-F238E27FC236}">
                <a16:creationId xmlns:a16="http://schemas.microsoft.com/office/drawing/2014/main" id="{EFD4793F-AC6C-4282-9018-39209C683785}"/>
              </a:ext>
            </a:extLst>
          </p:cNvPr>
          <p:cNvGrpSpPr/>
          <p:nvPr/>
        </p:nvGrpSpPr>
        <p:grpSpPr>
          <a:xfrm>
            <a:off x="2066654" y="3412499"/>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Estate and gift taxes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placed on people who pass large amounts of assets to the next generation, either after death or during life as gifts.</a:t>
              </a:r>
            </a:p>
          </p:txBody>
        </p:sp>
      </p:grpSp>
    </p:spTree>
    <p:extLst>
      <p:ext uri="{BB962C8B-B14F-4D97-AF65-F5344CB8AC3E}">
        <p14:creationId xmlns:p14="http://schemas.microsoft.com/office/powerpoint/2010/main" val="1090165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ll levels of government—federal, state, and local—have budgets that show how much revenue the government expects to receive in taxes and other income and how it plans to spend it.&#10;">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descr="All levels of government—federal, state, and local—have budgets that show how much revenue the government expects to receive in taxes and other income and how it plans to spend it.">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levels of government—federal, state, and local—have budgets that show how much revenue the government expects to receive in taxes and other income and how it plans to spend it.</a:t>
              </a:r>
            </a:p>
          </p:txBody>
        </p:sp>
      </p:grpSp>
      <p:grpSp>
        <p:nvGrpSpPr>
          <p:cNvPr id="12" name="Group 11" descr="Budgets can shift dramatically within a few years as policy decisions and unexpected events disrupt earlier tax and spending plans.&#10;">
            <a:extLst>
              <a:ext uri="{FF2B5EF4-FFF2-40B4-BE49-F238E27FC236}">
                <a16:creationId xmlns:a16="http://schemas.microsoft.com/office/drawing/2014/main" id="{1FCE88C0-12B0-4BFD-B1EC-2AFE88155099}"/>
              </a:ext>
            </a:extLst>
          </p:cNvPr>
          <p:cNvGrpSpPr/>
          <p:nvPr/>
        </p:nvGrpSpPr>
        <p:grpSpPr>
          <a:xfrm>
            <a:off x="2066922" y="270986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descr="Budgets can shift dramatically within a few years as policy decisions and unexpected events disrupt earlier tax and spending plans.&#10;">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Budgets can shift dramatically within a few years as policy decisions and unexpected events disrupt earlier tax and spending plans.</a:t>
              </a:r>
            </a:p>
          </p:txBody>
        </p:sp>
      </p:grpSp>
      <p:grpSp>
        <p:nvGrpSpPr>
          <p:cNvPr id="14" name="Group 13" descr="Fiscal policy is one of two policy tools for fine-tuning the economy.&#10;">
            <a:extLst>
              <a:ext uri="{FF2B5EF4-FFF2-40B4-BE49-F238E27FC236}">
                <a16:creationId xmlns:a16="http://schemas.microsoft.com/office/drawing/2014/main" id="{017D15F8-5259-42B4-8036-CC9261B702B6}"/>
              </a:ext>
            </a:extLst>
          </p:cNvPr>
          <p:cNvGrpSpPr/>
          <p:nvPr/>
        </p:nvGrpSpPr>
        <p:grpSpPr>
          <a:xfrm>
            <a:off x="2066654" y="361058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912041"/>
              <a:ext cx="8048303"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Fiscal policy is one of two policy tools for fine-tuning the economy.</a:t>
              </a:r>
            </a:p>
          </p:txBody>
        </p:sp>
      </p:grpSp>
      <p:grpSp>
        <p:nvGrpSpPr>
          <p:cNvPr id="18" name="Group 17" descr="The discussion of fiscal policy focuses on how federal government spending and taxes affect aggregate demand (AD).&#10;">
            <a:extLst>
              <a:ext uri="{FF2B5EF4-FFF2-40B4-BE49-F238E27FC236}">
                <a16:creationId xmlns:a16="http://schemas.microsoft.com/office/drawing/2014/main" id="{04C7D1BC-597C-4FF0-8F20-54530159785D}"/>
              </a:ext>
            </a:extLst>
          </p:cNvPr>
          <p:cNvGrpSpPr/>
          <p:nvPr/>
        </p:nvGrpSpPr>
        <p:grpSpPr>
          <a:xfrm>
            <a:off x="2072569" y="451130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4" y="1781860"/>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discussion of fiscal policy focuses on how federal government spending and taxes affect aggregate demand (AD).</a:t>
              </a:r>
            </a:p>
          </p:txBody>
        </p:sp>
      </p:grpSp>
    </p:spTree>
    <p:extLst>
      <p:ext uri="{BB962C8B-B14F-4D97-AF65-F5344CB8AC3E}">
        <p14:creationId xmlns:p14="http://schemas.microsoft.com/office/powerpoint/2010/main" val="22058336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State and Local Taxes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t the state and local level, taxes have been rising as a share of GDP over the last few decades to match the gradual rise in spending.&#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state and local level, taxes have been rising as a share of GDP over the last few decades to match the gradual rise in spending.</a:t>
              </a:r>
            </a:p>
          </p:txBody>
        </p:sp>
      </p:grpSp>
      <p:grpSp>
        <p:nvGrpSpPr>
          <p:cNvPr id="12" name="Group 11" descr="The main revenue sources for state and local governments are sales taxes, property taxes, and revenue passed along from the federal government.&#10;">
            <a:extLst>
              <a:ext uri="{FF2B5EF4-FFF2-40B4-BE49-F238E27FC236}">
                <a16:creationId xmlns:a16="http://schemas.microsoft.com/office/drawing/2014/main" id="{1FCE88C0-12B0-4BFD-B1EC-2AFE88155099}"/>
              </a:ext>
            </a:extLst>
          </p:cNvPr>
          <p:cNvGrpSpPr/>
          <p:nvPr/>
        </p:nvGrpSpPr>
        <p:grpSpPr>
          <a:xfrm>
            <a:off x="2072435" y="2491079"/>
            <a:ext cx="8052373" cy="1023018"/>
            <a:chOff x="542655" y="1736761"/>
            <a:chExt cx="8058422" cy="102301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4411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main revenue sources for state and local governments are sales taxes, property taxes, and revenue passed along from the federal government.</a:t>
              </a:r>
            </a:p>
          </p:txBody>
        </p:sp>
      </p:grpSp>
      <p:grpSp>
        <p:nvGrpSpPr>
          <p:cNvPr id="14" name="Group 13" descr="Many state and local governments also levy personal and corporate income taxes and impose a wide variety of fees and charges.&#10;">
            <a:extLst>
              <a:ext uri="{FF2B5EF4-FFF2-40B4-BE49-F238E27FC236}">
                <a16:creationId xmlns:a16="http://schemas.microsoft.com/office/drawing/2014/main" id="{EFD4793F-AC6C-4282-9018-39209C683785}"/>
              </a:ext>
            </a:extLst>
          </p:cNvPr>
          <p:cNvGrpSpPr/>
          <p:nvPr/>
        </p:nvGrpSpPr>
        <p:grpSpPr>
          <a:xfrm>
            <a:off x="2066654" y="3624684"/>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Many state and local governments also levy personal and corporate income taxes and impose a wide variety of fees and charges.</a:t>
              </a:r>
            </a:p>
          </p:txBody>
        </p:sp>
      </p:grpSp>
    </p:spTree>
    <p:extLst>
      <p:ext uri="{BB962C8B-B14F-4D97-AF65-F5344CB8AC3E}">
        <p14:creationId xmlns:p14="http://schemas.microsoft.com/office/powerpoint/2010/main" val="35256409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State and Local Taxes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State and local tax revenues have increased to match the rise in state and local spending.&#10;">
            <a:extLst>
              <a:ext uri="{FF2B5EF4-FFF2-40B4-BE49-F238E27FC236}">
                <a16:creationId xmlns:a16="http://schemas.microsoft.com/office/drawing/2014/main" id="{EFD4793F-AC6C-4282-9018-39209C683785}"/>
              </a:ext>
            </a:extLst>
          </p:cNvPr>
          <p:cNvGrpSpPr/>
          <p:nvPr/>
        </p:nvGrpSpPr>
        <p:grpSpPr>
          <a:xfrm>
            <a:off x="2066654" y="5636721"/>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State and local tax revenues have increased to match the rise in state and local spending.</a:t>
              </a:r>
            </a:p>
          </p:txBody>
        </p:sp>
      </p:grpSp>
      <p:pic>
        <p:nvPicPr>
          <p:cNvPr id="3" name="Picture 2" descr="A line graph of state and local taxes over time.">
            <a:extLst>
              <a:ext uri="{FF2B5EF4-FFF2-40B4-BE49-F238E27FC236}">
                <a16:creationId xmlns:a16="http://schemas.microsoft.com/office/drawing/2014/main" id="{1E8A5FA4-46DC-DA79-BE14-FE7E7C2FF428}"/>
              </a:ext>
            </a:extLst>
          </p:cNvPr>
          <p:cNvPicPr>
            <a:picLocks noChangeAspect="1"/>
          </p:cNvPicPr>
          <p:nvPr/>
        </p:nvPicPr>
        <p:blipFill>
          <a:blip r:embed="rId3"/>
          <a:stretch>
            <a:fillRect/>
          </a:stretch>
        </p:blipFill>
        <p:spPr>
          <a:xfrm>
            <a:off x="2652712" y="1388656"/>
            <a:ext cx="6886575" cy="4072773"/>
          </a:xfrm>
          <a:prstGeom prst="rect">
            <a:avLst/>
          </a:prstGeom>
        </p:spPr>
      </p:pic>
    </p:spTree>
    <p:extLst>
      <p:ext uri="{BB962C8B-B14F-4D97-AF65-F5344CB8AC3E}">
        <p14:creationId xmlns:p14="http://schemas.microsoft.com/office/powerpoint/2010/main" val="39531531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3</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at has been your experience with paying taxes? How has your job, living situation, and income played a role in what you pay and how?&#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has been your experience with paying taxes? How has your job, living situation, and income played a role in what you pay and how?</a:t>
              </a:r>
            </a:p>
          </p:txBody>
        </p:sp>
      </p:grpSp>
      <p:pic>
        <p:nvPicPr>
          <p:cNvPr id="2" name="Picture 1" descr="An image of a tax return on a laptop screen with a sticky note that says, &quot;Don't forget to pay taxes&quot;">
            <a:extLst>
              <a:ext uri="{FF2B5EF4-FFF2-40B4-BE49-F238E27FC236}">
                <a16:creationId xmlns:a16="http://schemas.microsoft.com/office/drawing/2014/main" id="{55458F81-275A-48FB-A1B2-8BD936DC3308}"/>
              </a:ext>
            </a:extLst>
          </p:cNvPr>
          <p:cNvPicPr>
            <a:picLocks noChangeAspect="1"/>
          </p:cNvPicPr>
          <p:nvPr/>
        </p:nvPicPr>
        <p:blipFill rotWithShape="1">
          <a:blip r:embed="rId3"/>
          <a:srcRect t="13261" b="2605"/>
          <a:stretch/>
        </p:blipFill>
        <p:spPr>
          <a:xfrm>
            <a:off x="4558071" y="2695448"/>
            <a:ext cx="3075858" cy="3881753"/>
          </a:xfrm>
          <a:prstGeom prst="rect">
            <a:avLst/>
          </a:prstGeom>
        </p:spPr>
      </p:pic>
    </p:spTree>
    <p:extLst>
      <p:ext uri="{BB962C8B-B14F-4D97-AF65-F5344CB8AC3E}">
        <p14:creationId xmlns:p14="http://schemas.microsoft.com/office/powerpoint/2010/main" val="33691770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459469" y="1316808"/>
            <a:ext cx="9273061" cy="5170646"/>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The two main federal taxes are individual income taxes and payroll taxes that provide funds for Social Security and Medicare.</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Other federal taxes include the corporate income tax, excise taxes, and the estate and gift tax.</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progressive tax, like the federal income tax, requires those with higher incomes to pay a higher share of taxes than those with lower incomes.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proportional tax, like the payroll tax for Medicare, requires everyone to pay the same share of taxes, regardless of income level.</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regressive tax, like the payroll tax (above a certain threshold) that supports Social Security, requires those with higher incomes to pay a lower share than those with lower incomes.</a:t>
            </a:r>
          </a:p>
        </p:txBody>
      </p:sp>
    </p:spTree>
    <p:extLst>
      <p:ext uri="{BB962C8B-B14F-4D97-AF65-F5344CB8AC3E}">
        <p14:creationId xmlns:p14="http://schemas.microsoft.com/office/powerpoint/2010/main" val="2574869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itle 8"/>
          <p:cNvSpPr txBox="1">
            <a:spLocks noGrp="1"/>
          </p:cNvSpPr>
          <p:nvPr>
            <p:ph type="title" idx="4294967295"/>
          </p:nvPr>
        </p:nvSpPr>
        <p:spPr>
          <a:xfrm>
            <a:off x="1524000" y="252624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Federal Deficits and the National Debt</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65275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0934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3</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annual budget deficit or surplus is the difference between the government's tax revenue and spending over a fiscal year.&#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annual budget deficit or surplus is the difference between the government's tax revenue and spending over a fiscal year.</a:t>
              </a:r>
            </a:p>
          </p:txBody>
        </p:sp>
      </p:grpSp>
      <p:grpSp>
        <p:nvGrpSpPr>
          <p:cNvPr id="12" name="Group 11" descr="A fiscal year starts October 1 and ends September 30 of the next year.&#10;">
            <a:extLst>
              <a:ext uri="{FF2B5EF4-FFF2-40B4-BE49-F238E27FC236}">
                <a16:creationId xmlns:a16="http://schemas.microsoft.com/office/drawing/2014/main" id="{1FCE88C0-12B0-4BFD-B1EC-2AFE88155099}"/>
              </a:ext>
            </a:extLst>
          </p:cNvPr>
          <p:cNvGrpSpPr/>
          <p:nvPr/>
        </p:nvGrpSpPr>
        <p:grpSpPr>
          <a:xfrm>
            <a:off x="2063493" y="2483304"/>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6205" y="1918440"/>
              <a:ext cx="8041977"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fiscal year starts October 1 and ends September 30 of the next year.</a:t>
              </a:r>
            </a:p>
          </p:txBody>
        </p:sp>
      </p:grpSp>
      <p:grpSp>
        <p:nvGrpSpPr>
          <p:cNvPr id="14" name="Group 13" descr="budget deficit or surplus = tax revenue − government spending&#10;">
            <a:extLst>
              <a:ext uri="{FF2B5EF4-FFF2-40B4-BE49-F238E27FC236}">
                <a16:creationId xmlns:a16="http://schemas.microsoft.com/office/drawing/2014/main" id="{EFD4793F-AC6C-4282-9018-39209C683785}"/>
              </a:ext>
            </a:extLst>
          </p:cNvPr>
          <p:cNvGrpSpPr/>
          <p:nvPr/>
        </p:nvGrpSpPr>
        <p:grpSpPr>
          <a:xfrm>
            <a:off x="2054283" y="3385696"/>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943915"/>
              <a:ext cx="8058422"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 deficit or surplus = tax revenue − government spending</a:t>
              </a:r>
            </a:p>
          </p:txBody>
        </p:sp>
      </p:grpSp>
    </p:spTree>
    <p:extLst>
      <p:ext uri="{BB962C8B-B14F-4D97-AF65-F5344CB8AC3E}">
        <p14:creationId xmlns:p14="http://schemas.microsoft.com/office/powerpoint/2010/main" val="24601495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093815" y="298289"/>
            <a:ext cx="10003562"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Pattern of Annual Federal Budget Deficits &amp; Surpluses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ederal government has run budget deficits for decades. The budget was briefly in surplus following World War II and in the late 1990s before heading into deficit again in the first decade of the 2000s. There were especially deep deficits during World War II and the 2008–2009 recession.&#10;">
            <a:extLst>
              <a:ext uri="{FF2B5EF4-FFF2-40B4-BE49-F238E27FC236}">
                <a16:creationId xmlns:a16="http://schemas.microsoft.com/office/drawing/2014/main" id="{F206F903-0E48-4B2D-831E-FF1BD1ADBE8A}"/>
              </a:ext>
            </a:extLst>
          </p:cNvPr>
          <p:cNvGrpSpPr/>
          <p:nvPr/>
        </p:nvGrpSpPr>
        <p:grpSpPr>
          <a:xfrm>
            <a:off x="888733" y="5541006"/>
            <a:ext cx="10414534" cy="1082114"/>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government has run budget deficits for decades. The budget was briefly in surplus following World War II and in the late 1990s before heading into deficit again in the first decade of the 2000s. There were especially deep deficits during World War II and the 2008–2009 recession.</a:t>
              </a:r>
            </a:p>
          </p:txBody>
        </p:sp>
      </p:grpSp>
      <p:pic>
        <p:nvPicPr>
          <p:cNvPr id="4" name="Picture 3" descr="A line graph of federal deficits and surpluses over time.">
            <a:extLst>
              <a:ext uri="{FF2B5EF4-FFF2-40B4-BE49-F238E27FC236}">
                <a16:creationId xmlns:a16="http://schemas.microsoft.com/office/drawing/2014/main" id="{682AE030-E07D-428E-9B49-44B4226ED912}"/>
              </a:ext>
            </a:extLst>
          </p:cNvPr>
          <p:cNvPicPr>
            <a:picLocks noChangeAspect="1"/>
          </p:cNvPicPr>
          <p:nvPr/>
        </p:nvPicPr>
        <p:blipFill>
          <a:blip r:embed="rId3"/>
          <a:stretch>
            <a:fillRect/>
          </a:stretch>
        </p:blipFill>
        <p:spPr>
          <a:xfrm>
            <a:off x="2891496" y="1263911"/>
            <a:ext cx="6409008" cy="4135862"/>
          </a:xfrm>
          <a:prstGeom prst="rect">
            <a:avLst/>
          </a:prstGeom>
        </p:spPr>
      </p:pic>
    </p:spTree>
    <p:extLst>
      <p:ext uri="{BB962C8B-B14F-4D97-AF65-F5344CB8AC3E}">
        <p14:creationId xmlns:p14="http://schemas.microsoft.com/office/powerpoint/2010/main" val="35456690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Debt-to-GDP Ratio</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nother useful way to view the budget deficit is through the prism of accumulated debt rather than annual deficits.&#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Another useful way to view the budget deficit is through the prism of accumulated debt rather than annual deficits.</a:t>
              </a:r>
            </a:p>
          </p:txBody>
        </p:sp>
      </p:grpSp>
      <p:grpSp>
        <p:nvGrpSpPr>
          <p:cNvPr id="12" name="Group 11" descr="The national debt refers to the total amount that the government has borrowed over time.&#10;">
            <a:extLst>
              <a:ext uri="{FF2B5EF4-FFF2-40B4-BE49-F238E27FC236}">
                <a16:creationId xmlns:a16="http://schemas.microsoft.com/office/drawing/2014/main" id="{1FCE88C0-12B0-4BFD-B1EC-2AFE88155099}"/>
              </a:ext>
            </a:extLst>
          </p:cNvPr>
          <p:cNvGrpSpPr/>
          <p:nvPr/>
        </p:nvGrpSpPr>
        <p:grpSpPr>
          <a:xfrm>
            <a:off x="2066654" y="2486952"/>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6285"/>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national debt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total amount that the government has borrowed over time.</a:t>
              </a:r>
            </a:p>
          </p:txBody>
        </p:sp>
      </p:grpSp>
      <p:grpSp>
        <p:nvGrpSpPr>
          <p:cNvPr id="18" name="Group 17" descr="In contrast, the budget deficit refers to how much the government has borrowed in one particular year.&#10;">
            <a:extLst>
              <a:ext uri="{FF2B5EF4-FFF2-40B4-BE49-F238E27FC236}">
                <a16:creationId xmlns:a16="http://schemas.microsoft.com/office/drawing/2014/main" id="{E9D645EB-241F-4F9B-863D-C6DF2287895D}"/>
              </a:ext>
            </a:extLst>
          </p:cNvPr>
          <p:cNvGrpSpPr/>
          <p:nvPr/>
        </p:nvGrpSpPr>
        <p:grpSpPr>
          <a:xfrm>
            <a:off x="2066654" y="3392991"/>
            <a:ext cx="8055265" cy="806935"/>
            <a:chOff x="539761" y="1736761"/>
            <a:chExt cx="8061316"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39761" y="1786285"/>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contrast, the budget deficit refers to how much the government has borrowed in one particular year.</a:t>
              </a:r>
            </a:p>
          </p:txBody>
        </p:sp>
      </p:grpSp>
    </p:spTree>
    <p:extLst>
      <p:ext uri="{BB962C8B-B14F-4D97-AF65-F5344CB8AC3E}">
        <p14:creationId xmlns:p14="http://schemas.microsoft.com/office/powerpoint/2010/main" val="26317943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Deficits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3" name="TextBox 22" descr="The federal government has run budget deficits for decades. There were especially deep deficits during World War II, the 2008-2009 recession, and the COVID-19 recession.&#10;">
            <a:extLst>
              <a:ext uri="{FF2B5EF4-FFF2-40B4-BE49-F238E27FC236}">
                <a16:creationId xmlns:a16="http://schemas.microsoft.com/office/drawing/2014/main" id="{2FA824E0-8E29-4FC2-92E4-A1B3DDEC5FD6}"/>
              </a:ext>
            </a:extLst>
          </p:cNvPr>
          <p:cNvSpPr txBox="1"/>
          <p:nvPr/>
        </p:nvSpPr>
        <p:spPr>
          <a:xfrm>
            <a:off x="2069542" y="5357580"/>
            <a:ext cx="8052373" cy="1015663"/>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government has run budget deficits for decades. There were especially deep deficits during World War II, the 2008-2009 recession, and the COVID-19 recession.</a:t>
            </a:r>
          </a:p>
        </p:txBody>
      </p:sp>
      <p:pic>
        <p:nvPicPr>
          <p:cNvPr id="4" name="Picture 3" descr="A graph showing federal debt as a percentage of GDP from 1940-2021">
            <a:extLst>
              <a:ext uri="{FF2B5EF4-FFF2-40B4-BE49-F238E27FC236}">
                <a16:creationId xmlns:a16="http://schemas.microsoft.com/office/drawing/2014/main" id="{B177BD40-9216-C157-97D1-0F1266A6907F}"/>
              </a:ext>
            </a:extLst>
          </p:cNvPr>
          <p:cNvPicPr>
            <a:picLocks noChangeAspect="1"/>
          </p:cNvPicPr>
          <p:nvPr/>
        </p:nvPicPr>
        <p:blipFill>
          <a:blip r:embed="rId3"/>
          <a:stretch>
            <a:fillRect/>
          </a:stretch>
        </p:blipFill>
        <p:spPr>
          <a:xfrm>
            <a:off x="2939363" y="1378109"/>
            <a:ext cx="6312733" cy="3819029"/>
          </a:xfrm>
          <a:prstGeom prst="rect">
            <a:avLst/>
          </a:prstGeom>
        </p:spPr>
      </p:pic>
    </p:spTree>
    <p:extLst>
      <p:ext uri="{BB962C8B-B14F-4D97-AF65-F5344CB8AC3E}">
        <p14:creationId xmlns:p14="http://schemas.microsoft.com/office/powerpoint/2010/main" val="19113755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Debt-to-GDP Ratio</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7D5171-4955-40BA-B146-57059C094DA5}"/>
              </a:ext>
            </a:extLst>
          </p:cNvPr>
          <p:cNvSpPr txBox="1"/>
          <p:nvPr/>
        </p:nvSpPr>
        <p:spPr>
          <a:xfrm>
            <a:off x="707794" y="2866400"/>
            <a:ext cx="3470671" cy="3293209"/>
          </a:xfrm>
          <a:prstGeom prst="rect">
            <a:avLst/>
          </a:prstGeom>
          <a:solidFill>
            <a:srgbClr val="627981"/>
          </a:solid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During World War II, there were large deficits, so the debt-to-GDP ratio was high.</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The debt-to-GDP ratio decreased from the 1950s to the 1970s but began to increase in the 1980s due to large deficits.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Budget surpluses reduced the ratio between 1998 and 2001.</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Since 2002, large deficits, especially during the 2008–2009 recession and the COVID-19 pandemic, caused the ratio to increase.</a:t>
            </a:r>
          </a:p>
        </p:txBody>
      </p:sp>
      <p:grpSp>
        <p:nvGrpSpPr>
          <p:cNvPr id="14" name="Group 13" descr="Until the 1970s, the debt-to-GDP ratio revealed a relatively clear pattern of federal borrowing. The graph shows the following trends:&#10;">
            <a:extLst>
              <a:ext uri="{FF2B5EF4-FFF2-40B4-BE49-F238E27FC236}">
                <a16:creationId xmlns:a16="http://schemas.microsoft.com/office/drawing/2014/main" id="{7848B872-EB81-470B-9FDC-A36A495DC0A0}"/>
              </a:ext>
            </a:extLst>
          </p:cNvPr>
          <p:cNvGrpSpPr/>
          <p:nvPr/>
        </p:nvGrpSpPr>
        <p:grpSpPr>
          <a:xfrm>
            <a:off x="707794" y="1579166"/>
            <a:ext cx="3470787" cy="1111940"/>
            <a:chOff x="542655" y="1736761"/>
            <a:chExt cx="8058422" cy="1419530"/>
          </a:xfrm>
          <a:solidFill>
            <a:srgbClr val="627981"/>
          </a:solidFill>
        </p:grpSpPr>
        <p:sp>
          <p:nvSpPr>
            <p:cNvPr id="16" name="Rectangle 15">
              <a:extLst>
                <a:ext uri="{FF2B5EF4-FFF2-40B4-BE49-F238E27FC236}">
                  <a16:creationId xmlns:a16="http://schemas.microsoft.com/office/drawing/2014/main" id="{B66A2447-2398-4C30-AC5A-A38CB98B68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6BD78A3-E42E-43AE-9A54-49544671635C}"/>
                </a:ext>
              </a:extLst>
            </p:cNvPr>
            <p:cNvSpPr txBox="1"/>
            <p:nvPr/>
          </p:nvSpPr>
          <p:spPr>
            <a:xfrm>
              <a:off x="542655" y="1781090"/>
              <a:ext cx="8058153" cy="1375201"/>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Until the 1970s, the debt-to-GDP ratio revealed a relatively clear pattern of federal borrowing. The graph shows the following trends:</a:t>
              </a:r>
            </a:p>
          </p:txBody>
        </p:sp>
      </p:grpSp>
      <p:pic>
        <p:nvPicPr>
          <p:cNvPr id="3" name="Picture 2" descr="A graph of the debt to GDP ratio from 1948 to 2023">
            <a:extLst>
              <a:ext uri="{FF2B5EF4-FFF2-40B4-BE49-F238E27FC236}">
                <a16:creationId xmlns:a16="http://schemas.microsoft.com/office/drawing/2014/main" id="{DE212BAB-D978-AD61-19DD-B648E60C45A6}"/>
              </a:ext>
            </a:extLst>
          </p:cNvPr>
          <p:cNvPicPr>
            <a:picLocks noChangeAspect="1"/>
          </p:cNvPicPr>
          <p:nvPr/>
        </p:nvPicPr>
        <p:blipFill>
          <a:blip r:embed="rId3"/>
          <a:stretch>
            <a:fillRect/>
          </a:stretch>
        </p:blipFill>
        <p:spPr>
          <a:xfrm>
            <a:off x="4273221" y="2051014"/>
            <a:ext cx="7480400" cy="3474716"/>
          </a:xfrm>
          <a:prstGeom prst="rect">
            <a:avLst/>
          </a:prstGeom>
        </p:spPr>
      </p:pic>
    </p:spTree>
    <p:extLst>
      <p:ext uri="{BB962C8B-B14F-4D97-AF65-F5344CB8AC3E}">
        <p14:creationId xmlns:p14="http://schemas.microsoft.com/office/powerpoint/2010/main" val="2129630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Government Spending</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spending covers a range of services that federal, state, and local governments provide.&#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spending covers a range of services that federal, state, and local governments provide.</a:t>
              </a:r>
            </a:p>
          </p:txBody>
        </p:sp>
      </p:grpSp>
      <p:grpSp>
        <p:nvGrpSpPr>
          <p:cNvPr id="12" name="Group 11" descr="Budget Deficit - When the federal government spends more money than it receives in taxes in a given year&#10;&#10;Budget Surplus - When the federal government receives more money in taxes than it spends in a given year &#10;&#10;Balanced Budget - When the federal government spending and taxes are equal&#10;">
            <a:extLst>
              <a:ext uri="{FF2B5EF4-FFF2-40B4-BE49-F238E27FC236}">
                <a16:creationId xmlns:a16="http://schemas.microsoft.com/office/drawing/2014/main" id="{1FCE88C0-12B0-4BFD-B1EC-2AFE88155099}"/>
              </a:ext>
            </a:extLst>
          </p:cNvPr>
          <p:cNvGrpSpPr/>
          <p:nvPr/>
        </p:nvGrpSpPr>
        <p:grpSpPr>
          <a:xfrm>
            <a:off x="2066654" y="2505008"/>
            <a:ext cx="8058154" cy="2597330"/>
            <a:chOff x="542923" y="1736761"/>
            <a:chExt cx="8058154" cy="259733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25736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descr="Budget Deficit - When the federal government spends more money than it receives in taxes in a given year&#10;&#10;Budget Surplus - When the federal government receives more money in taxes than it spends in a given year &#10;&#10;Balanced Budget - When the federal government spending and taxes are equal&#10;">
              <a:extLst>
                <a:ext uri="{FF2B5EF4-FFF2-40B4-BE49-F238E27FC236}">
                  <a16:creationId xmlns:a16="http://schemas.microsoft.com/office/drawing/2014/main" id="{FCA12C2D-D10D-4B22-A70E-64FED5FC8357}"/>
                </a:ext>
              </a:extLst>
            </p:cNvPr>
            <p:cNvSpPr txBox="1"/>
            <p:nvPr/>
          </p:nvSpPr>
          <p:spPr>
            <a:xfrm>
              <a:off x="558421" y="1779546"/>
              <a:ext cx="8042656" cy="2554545"/>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Budget Deficit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federal government spends more money than it receives in taxes in a given year</a:t>
              </a: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Budget Surplus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federal government receives more money in taxes than it spends in a given year </a:t>
              </a: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Balanced Budget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federal government spending and taxes are equal</a:t>
              </a:r>
            </a:p>
          </p:txBody>
        </p:sp>
      </p:grpSp>
      <p:grpSp>
        <p:nvGrpSpPr>
          <p:cNvPr id="21" name="Group 20" descr="For example, in 2020, the U.S. government experienced its largest budget deficit ever: the federal government spent $3.1 trillion more than it collected in taxes.&#10;">
            <a:extLst>
              <a:ext uri="{FF2B5EF4-FFF2-40B4-BE49-F238E27FC236}">
                <a16:creationId xmlns:a16="http://schemas.microsoft.com/office/drawing/2014/main" id="{0D4D3DB6-E651-4F25-A8CE-1CBDFEC12ECC}"/>
              </a:ext>
            </a:extLst>
          </p:cNvPr>
          <p:cNvGrpSpPr/>
          <p:nvPr/>
        </p:nvGrpSpPr>
        <p:grpSpPr>
          <a:xfrm>
            <a:off x="2066386" y="5241193"/>
            <a:ext cx="8058422" cy="1028461"/>
            <a:chOff x="542655" y="1736761"/>
            <a:chExt cx="8058422" cy="1028461"/>
          </a:xfrm>
          <a:solidFill>
            <a:srgbClr val="627981"/>
          </a:solidFill>
        </p:grpSpPr>
        <p:sp>
          <p:nvSpPr>
            <p:cNvPr id="22" name="Rectangle 21">
              <a:extLst>
                <a:ext uri="{FF2B5EF4-FFF2-40B4-BE49-F238E27FC236}">
                  <a16:creationId xmlns:a16="http://schemas.microsoft.com/office/drawing/2014/main" id="{34D9453E-CA25-45A5-9402-2860A44D24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9F521E12-9D47-4356-8ADD-DFE15E7227D9}"/>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2020, the U.S. government experienced its largest budget deficit ever: the federal government spent $3.1 trillion more than it collected in taxes.</a:t>
              </a:r>
            </a:p>
          </p:txBody>
        </p:sp>
      </p:grpSp>
    </p:spTree>
    <p:extLst>
      <p:ext uri="{BB962C8B-B14F-4D97-AF65-F5344CB8AC3E}">
        <p14:creationId xmlns:p14="http://schemas.microsoft.com/office/powerpoint/2010/main" val="30849980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4</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at is the difference between the national debt and a budget deficit?&#10;">
            <a:extLst>
              <a:ext uri="{FF2B5EF4-FFF2-40B4-BE49-F238E27FC236}">
                <a16:creationId xmlns:a16="http://schemas.microsoft.com/office/drawing/2014/main" id="{F206F903-0E48-4B2D-831E-FF1BD1ADBE8A}"/>
              </a:ext>
            </a:extLst>
          </p:cNvPr>
          <p:cNvGrpSpPr/>
          <p:nvPr/>
        </p:nvGrpSpPr>
        <p:grpSpPr>
          <a:xfrm>
            <a:off x="2066653" y="1580912"/>
            <a:ext cx="8058423" cy="806935"/>
            <a:chOff x="542654" y="1736761"/>
            <a:chExt cx="8058423"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4" y="1940173"/>
              <a:ext cx="8058154"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is the difference between the national debt and a budget deficit?</a:t>
              </a:r>
            </a:p>
          </p:txBody>
        </p:sp>
      </p:grpSp>
      <p:pic>
        <p:nvPicPr>
          <p:cNvPr id="3" name="Graphic 2" descr="Badge Question Mark with solid fill">
            <a:extLst>
              <a:ext uri="{FF2B5EF4-FFF2-40B4-BE49-F238E27FC236}">
                <a16:creationId xmlns:a16="http://schemas.microsoft.com/office/drawing/2014/main" id="{BA5156C0-FD07-44F0-AF44-8C39AD26B63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23460" y="3034262"/>
            <a:ext cx="2545080" cy="2545080"/>
          </a:xfrm>
          <a:prstGeom prst="rect">
            <a:avLst/>
          </a:prstGeom>
        </p:spPr>
      </p:pic>
    </p:spTree>
    <p:extLst>
      <p:ext uri="{BB962C8B-B14F-4D97-AF65-F5344CB8AC3E}">
        <p14:creationId xmlns:p14="http://schemas.microsoft.com/office/powerpoint/2010/main" val="21708151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5</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at is the difference between the national debt and a budget deficit?&#10;&#10;When the federal government runs a deficit, it must sell Treasury bonds to make up the difference between spending programs and tax revenues. The dollar value of all the outstanding Treasury bonds on which the federal government owes money is equal to the national debt.&#10;">
            <a:extLst>
              <a:ext uri="{FF2B5EF4-FFF2-40B4-BE49-F238E27FC236}">
                <a16:creationId xmlns:a16="http://schemas.microsoft.com/office/drawing/2014/main" id="{F206F903-0E48-4B2D-831E-FF1BD1ADBE8A}"/>
              </a:ext>
            </a:extLst>
          </p:cNvPr>
          <p:cNvGrpSpPr/>
          <p:nvPr/>
        </p:nvGrpSpPr>
        <p:grpSpPr>
          <a:xfrm>
            <a:off x="2066922" y="1580912"/>
            <a:ext cx="8058154" cy="2480661"/>
            <a:chOff x="542923" y="1736761"/>
            <a:chExt cx="8058154" cy="24806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70653"/>
              <a:ext cx="8058154" cy="224676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is the difference between the national debt and a budget deficit?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When the federal government runs a deficit, it must sell Treasury bonds to make up the difference between spending programs and tax revenues. The dollar value of all the outstanding Treasury bonds on which the federal government owes money is equal to the national debt.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3571494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Path from Deficits to Surpluses to Deficits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y did the budget deficits suddenly turn to surpluses from 1998 to 2001, and why did the surpluses return to deficits in 2002? Why did the deficit become so large after 2007 and 2020? The following figure suggests some answers:&#10;">
            <a:extLst>
              <a:ext uri="{FF2B5EF4-FFF2-40B4-BE49-F238E27FC236}">
                <a16:creationId xmlns:a16="http://schemas.microsoft.com/office/drawing/2014/main" id="{F206F903-0E48-4B2D-831E-FF1BD1ADBE8A}"/>
              </a:ext>
            </a:extLst>
          </p:cNvPr>
          <p:cNvGrpSpPr/>
          <p:nvPr/>
        </p:nvGrpSpPr>
        <p:grpSpPr>
          <a:xfrm>
            <a:off x="1881188" y="1388407"/>
            <a:ext cx="8422886" cy="1148317"/>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Why did the budget deficits suddenly turn to surpluses from 1998 to 2001, and why did the surpluses return to deficits in 2002? Why did the deficit become so large after 2007 and 2020? The following figure suggests some answers:</a:t>
              </a:r>
            </a:p>
          </p:txBody>
        </p:sp>
      </p:grpSp>
      <p:pic>
        <p:nvPicPr>
          <p:cNvPr id="3" name="Picture 2" descr="A line graph comparing tax receipts and total spending over time.">
            <a:extLst>
              <a:ext uri="{FF2B5EF4-FFF2-40B4-BE49-F238E27FC236}">
                <a16:creationId xmlns:a16="http://schemas.microsoft.com/office/drawing/2014/main" id="{E1BCEC9F-B213-31AE-D13A-2B77DB196047}"/>
              </a:ext>
            </a:extLst>
          </p:cNvPr>
          <p:cNvPicPr>
            <a:picLocks noChangeAspect="1"/>
          </p:cNvPicPr>
          <p:nvPr/>
        </p:nvPicPr>
        <p:blipFill>
          <a:blip r:embed="rId3"/>
          <a:stretch>
            <a:fillRect/>
          </a:stretch>
        </p:blipFill>
        <p:spPr>
          <a:xfrm>
            <a:off x="3016669" y="2615407"/>
            <a:ext cx="6158121" cy="3913213"/>
          </a:xfrm>
          <a:prstGeom prst="rect">
            <a:avLst/>
          </a:prstGeom>
        </p:spPr>
      </p:pic>
    </p:spTree>
    <p:extLst>
      <p:ext uri="{BB962C8B-B14F-4D97-AF65-F5344CB8AC3E}">
        <p14:creationId xmlns:p14="http://schemas.microsoft.com/office/powerpoint/2010/main" val="30696758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Path from Deficits to Surpluses to Deficits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spending as a share of GDP declined steadily through the 1990s as a result of the decrease in spending on national defense and the lowering of interest rates by the federal government.&#10;">
            <a:extLst>
              <a:ext uri="{FF2B5EF4-FFF2-40B4-BE49-F238E27FC236}">
                <a16:creationId xmlns:a16="http://schemas.microsoft.com/office/drawing/2014/main" id="{F206F903-0E48-4B2D-831E-FF1BD1ADBE8A}"/>
              </a:ext>
            </a:extLst>
          </p:cNvPr>
          <p:cNvGrpSpPr/>
          <p:nvPr/>
        </p:nvGrpSpPr>
        <p:grpSpPr>
          <a:xfrm>
            <a:off x="2066654" y="1367552"/>
            <a:ext cx="8058422" cy="1029513"/>
            <a:chOff x="542655" y="1736761"/>
            <a:chExt cx="8058422" cy="102951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50611"/>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spending as a share of GDP declined steadily through the 1990s as a result of the decrease in spending on national defense and the lowering of interest rates by the federal government.</a:t>
              </a:r>
            </a:p>
          </p:txBody>
        </p:sp>
      </p:grpSp>
      <p:grpSp>
        <p:nvGrpSpPr>
          <p:cNvPr id="12" name="Group 11" descr="Federal tax collections increased substantially in the late 1990s, jumping from 18.1% of GDP in 1994 to 20.8% in 2000; powerful economic growth in the late 1990s fueled the boom in taxes.&#10;">
            <a:extLst>
              <a:ext uri="{FF2B5EF4-FFF2-40B4-BE49-F238E27FC236}">
                <a16:creationId xmlns:a16="http://schemas.microsoft.com/office/drawing/2014/main" id="{1FCE88C0-12B0-4BFD-B1EC-2AFE88155099}"/>
              </a:ext>
            </a:extLst>
          </p:cNvPr>
          <p:cNvGrpSpPr/>
          <p:nvPr/>
        </p:nvGrpSpPr>
        <p:grpSpPr>
          <a:xfrm>
            <a:off x="2066654" y="2497693"/>
            <a:ext cx="8055265" cy="1041866"/>
            <a:chOff x="539761" y="1736761"/>
            <a:chExt cx="8061316" cy="1041866"/>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418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55805"/>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Federal tax collections increased substantially in the late 1990s, jumping from 18.1% of GDP in 1994 to 20.8% in 2000; powerful economic growth in the late 1990s fueled the boom in taxes.</a:t>
              </a:r>
            </a:p>
          </p:txBody>
        </p:sp>
      </p:grpSp>
      <p:grpSp>
        <p:nvGrpSpPr>
          <p:cNvPr id="18" name="Group 17" descr="At the same time, government spending on transfer payments—such as unemployment benefits, foods stamps, and welfare—declined with more people working.&#10;">
            <a:extLst>
              <a:ext uri="{FF2B5EF4-FFF2-40B4-BE49-F238E27FC236}">
                <a16:creationId xmlns:a16="http://schemas.microsoft.com/office/drawing/2014/main" id="{E9D645EB-241F-4F9B-863D-C6DF2287895D}"/>
              </a:ext>
            </a:extLst>
          </p:cNvPr>
          <p:cNvGrpSpPr/>
          <p:nvPr/>
        </p:nvGrpSpPr>
        <p:grpSpPr>
          <a:xfrm>
            <a:off x="2066654" y="3636832"/>
            <a:ext cx="8055265" cy="1058179"/>
            <a:chOff x="539761" y="1736761"/>
            <a:chExt cx="8061316" cy="1058179"/>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10581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39761" y="1757551"/>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same time, government spending on transfer payments—such as unemployment benefits, foods stamps, and welfare—declined with more people working.</a:t>
              </a:r>
            </a:p>
          </p:txBody>
        </p:sp>
      </p:grpSp>
      <p:grpSp>
        <p:nvGrpSpPr>
          <p:cNvPr id="14" name="Group 13" descr="In the 2000s, recessions in 2001 and 2008 led to lower tax revenues and tax cuts. &#10;">
            <a:extLst>
              <a:ext uri="{FF2B5EF4-FFF2-40B4-BE49-F238E27FC236}">
                <a16:creationId xmlns:a16="http://schemas.microsoft.com/office/drawing/2014/main" id="{9F6BD3C2-7796-4480-864F-F0B3AC432676}"/>
              </a:ext>
            </a:extLst>
          </p:cNvPr>
          <p:cNvGrpSpPr/>
          <p:nvPr/>
        </p:nvGrpSpPr>
        <p:grpSpPr>
          <a:xfrm>
            <a:off x="2066654" y="4821691"/>
            <a:ext cx="8055265" cy="806935"/>
            <a:chOff x="539761" y="1736761"/>
            <a:chExt cx="8061316" cy="806935"/>
          </a:xfrm>
          <a:solidFill>
            <a:srgbClr val="627981"/>
          </a:solidFill>
        </p:grpSpPr>
        <p:sp>
          <p:nvSpPr>
            <p:cNvPr id="16" name="Rectangle 15">
              <a:extLst>
                <a:ext uri="{FF2B5EF4-FFF2-40B4-BE49-F238E27FC236}">
                  <a16:creationId xmlns:a16="http://schemas.microsoft.com/office/drawing/2014/main" id="{D6A83D47-115A-4AF4-8AC2-E2C6F54397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2FB49A6-7C39-4AA2-8313-69D5BF18697E}"/>
                </a:ext>
              </a:extLst>
            </p:cNvPr>
            <p:cNvSpPr txBox="1"/>
            <p:nvPr/>
          </p:nvSpPr>
          <p:spPr>
            <a:xfrm>
              <a:off x="539761" y="1760082"/>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2000s, recessions in 2001 and 2008 led to lower tax revenues and tax cuts. </a:t>
              </a:r>
            </a:p>
          </p:txBody>
        </p:sp>
      </p:grpSp>
      <p:grpSp>
        <p:nvGrpSpPr>
          <p:cNvPr id="21" name="Group 20" descr="Starting in 2010, the first of the baby boomer generation started to retire.&#10;">
            <a:extLst>
              <a:ext uri="{FF2B5EF4-FFF2-40B4-BE49-F238E27FC236}">
                <a16:creationId xmlns:a16="http://schemas.microsoft.com/office/drawing/2014/main" id="{8B7134AF-D249-48D1-B55B-0CBAAE3AD59D}"/>
              </a:ext>
            </a:extLst>
          </p:cNvPr>
          <p:cNvGrpSpPr/>
          <p:nvPr/>
        </p:nvGrpSpPr>
        <p:grpSpPr>
          <a:xfrm>
            <a:off x="2066922" y="5725899"/>
            <a:ext cx="8052105" cy="806935"/>
            <a:chOff x="542923" y="1736761"/>
            <a:chExt cx="8058154" cy="806935"/>
          </a:xfrm>
          <a:solidFill>
            <a:srgbClr val="627981"/>
          </a:solidFill>
        </p:grpSpPr>
        <p:sp>
          <p:nvSpPr>
            <p:cNvPr id="22" name="Rectangle 21">
              <a:extLst>
                <a:ext uri="{FF2B5EF4-FFF2-40B4-BE49-F238E27FC236}">
                  <a16:creationId xmlns:a16="http://schemas.microsoft.com/office/drawing/2014/main" id="{366860E7-8E9B-4B51-95FD-24CEADB66E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61C79DDA-D2DD-447F-925B-C35990985E4E}"/>
                </a:ext>
              </a:extLst>
            </p:cNvPr>
            <p:cNvSpPr txBox="1"/>
            <p:nvPr/>
          </p:nvSpPr>
          <p:spPr>
            <a:xfrm>
              <a:off x="555068" y="1766168"/>
              <a:ext cx="8046009"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Starting in 2010, the first of the baby boomer generation started to retire.</a:t>
              </a:r>
            </a:p>
          </p:txBody>
        </p:sp>
      </p:grpSp>
    </p:spTree>
    <p:extLst>
      <p:ext uri="{BB962C8B-B14F-4D97-AF65-F5344CB8AC3E}">
        <p14:creationId xmlns:p14="http://schemas.microsoft.com/office/powerpoint/2010/main" val="12074174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 uri="{C183D7F6-B498-43B3-948B-1728B52AA6E4}">
                <adec:decorative xmlns:adec="http://schemas.microsoft.com/office/drawing/2017/decorative" val="1"/>
              </a:ext>
            </a:extLst>
          </p:cNvPr>
          <p:cNvSpPr/>
          <p:nvPr/>
        </p:nvSpPr>
        <p:spPr>
          <a:xfrm>
            <a:off x="1176173" y="1665169"/>
            <a:ext cx="9829800" cy="439874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60337" y="1787049"/>
            <a:ext cx="9661472" cy="4154984"/>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For most of the twentieth century, the U.S. government took on debt during wartime and then paid down that debt slowly in peacetime.</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However, it took on quite substantial debts in peacetime in the 1980s and early '90s, had a brief period of budget surpluses from 1998 to 2001, then returned to annual budget deficits since 2002, with very large deficits in the recession of 2008 and 2009 and in the COVID-19 recession.</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budget deficit or budget surplus is measured annually.</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Total government debt or national debt is the sum of budget deficits and budget surpluses over time.</a:t>
            </a:r>
          </a:p>
        </p:txBody>
      </p:sp>
    </p:spTree>
    <p:extLst>
      <p:ext uri="{BB962C8B-B14F-4D97-AF65-F5344CB8AC3E}">
        <p14:creationId xmlns:p14="http://schemas.microsoft.com/office/powerpoint/2010/main" val="32608880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itle 8"/>
          <p:cNvSpPr txBox="1">
            <a:spLocks noGrp="1"/>
          </p:cNvSpPr>
          <p:nvPr>
            <p:ph type="title" idx="4294967295"/>
          </p:nvPr>
        </p:nvSpPr>
        <p:spPr>
          <a:xfrm>
            <a:off x="1523999" y="2330992"/>
            <a:ext cx="9515061"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Using Fiscal Policy to Fight Recession, Unemployment, and Inflation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512548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16004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4</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scal policy is the use of government spending and tax policy to influence the path of the economy over time.&#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Fiscal policy is the use of government spending and tax policy to influence the path of the economy over time.</a:t>
              </a:r>
            </a:p>
          </p:txBody>
        </p:sp>
      </p:grpSp>
      <p:grpSp>
        <p:nvGrpSpPr>
          <p:cNvPr id="12" name="Group 11" descr="Fiscal policy, whether through changes in spending or taxes, shifts the AD curve outward in the case of expansionary fiscal policy and inward in the case of contractionary fiscal policy.&#10;">
            <a:extLst>
              <a:ext uri="{FF2B5EF4-FFF2-40B4-BE49-F238E27FC236}">
                <a16:creationId xmlns:a16="http://schemas.microsoft.com/office/drawing/2014/main" id="{1FCE88C0-12B0-4BFD-B1EC-2AFE88155099}"/>
              </a:ext>
            </a:extLst>
          </p:cNvPr>
          <p:cNvGrpSpPr/>
          <p:nvPr/>
        </p:nvGrpSpPr>
        <p:grpSpPr>
          <a:xfrm>
            <a:off x="2066654" y="2483646"/>
            <a:ext cx="8055265" cy="1015663"/>
            <a:chOff x="539761" y="1717957"/>
            <a:chExt cx="8061316" cy="101566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17957"/>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Fiscal policy, whether through changes in spending or taxes, shifts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outward in the case of expansionary fiscal policy and inward in the case of contractionary fiscal policy.</a:t>
              </a:r>
            </a:p>
          </p:txBody>
        </p:sp>
      </p:grpSp>
      <p:grpSp>
        <p:nvGrpSpPr>
          <p:cNvPr id="18" name="Group 17" descr="As an economy's population and resources grow, the labor force gets larger, businesses invest new capital, and technology improves.&#10;">
            <a:extLst>
              <a:ext uri="{FF2B5EF4-FFF2-40B4-BE49-F238E27FC236}">
                <a16:creationId xmlns:a16="http://schemas.microsoft.com/office/drawing/2014/main" id="{E9D645EB-241F-4F9B-863D-C6DF2287895D}"/>
              </a:ext>
            </a:extLst>
          </p:cNvPr>
          <p:cNvGrpSpPr/>
          <p:nvPr/>
        </p:nvGrpSpPr>
        <p:grpSpPr>
          <a:xfrm>
            <a:off x="2069814" y="3618831"/>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86285"/>
              <a:ext cx="8055259"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an economy's population and resources grow, the labor force gets larger, businesses invest new capital, and technology improves.</a:t>
              </a:r>
            </a:p>
          </p:txBody>
        </p:sp>
      </p:grpSp>
      <p:grpSp>
        <p:nvGrpSpPr>
          <p:cNvPr id="14" name="Group 13" descr="These components of economic growth cause the aggregate supply (AS) curve to shift to the right.&#10;">
            <a:extLst>
              <a:ext uri="{FF2B5EF4-FFF2-40B4-BE49-F238E27FC236}">
                <a16:creationId xmlns:a16="http://schemas.microsoft.com/office/drawing/2014/main" id="{03E06EC5-E975-4A96-9641-F7F54CCF0B28}"/>
              </a:ext>
            </a:extLst>
          </p:cNvPr>
          <p:cNvGrpSpPr/>
          <p:nvPr/>
        </p:nvGrpSpPr>
        <p:grpSpPr>
          <a:xfrm>
            <a:off x="2066654" y="4545395"/>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557C0335-4D0C-40FA-8CEF-9FD0903F6F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6F2D6BF-AF23-4C5F-BBAA-B3FEFE0DA76C}"/>
                </a:ext>
              </a:extLst>
            </p:cNvPr>
            <p:cNvSpPr txBox="1"/>
            <p:nvPr/>
          </p:nvSpPr>
          <p:spPr>
            <a:xfrm>
              <a:off x="542923" y="1786285"/>
              <a:ext cx="8055259"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components of economic growth cause the aggregate supply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to shift to the right.</a:t>
              </a:r>
            </a:p>
          </p:txBody>
        </p:sp>
      </p:grpSp>
    </p:spTree>
    <p:extLst>
      <p:ext uri="{BB962C8B-B14F-4D97-AF65-F5344CB8AC3E}">
        <p14:creationId xmlns:p14="http://schemas.microsoft.com/office/powerpoint/2010/main" val="37401348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Fiscal Policy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original equilibrium occurs at E0, the intersection of AD curve AD0 and SRAS curve SRAS0, at an output level of 200 and a price level of 90.&#10;&#10;One year later, AS has shifted right to SRAS1 in the process of long-term economic growth, and AD has also shifted right to AD1, keeping the economy operating at the new level of potential GDP. The new equilibrium, E1, is an output level of 206 and a price level of 92.&#10;&#10;One more year later, AS has again shifted right, now to SRAS2, and AD shifts right as well to AD2. Now, the equilibrium is E2, with an output level of 212 and a price level of 94.&#10;">
            <a:extLst>
              <a:ext uri="{FF2B5EF4-FFF2-40B4-BE49-F238E27FC236}">
                <a16:creationId xmlns:a16="http://schemas.microsoft.com/office/drawing/2014/main" id="{F206F903-0E48-4B2D-831E-FF1BD1ADBE8A}"/>
              </a:ext>
            </a:extLst>
          </p:cNvPr>
          <p:cNvGrpSpPr/>
          <p:nvPr/>
        </p:nvGrpSpPr>
        <p:grpSpPr>
          <a:xfrm>
            <a:off x="1054028" y="1239583"/>
            <a:ext cx="4680344" cy="5290556"/>
            <a:chOff x="542923" y="1736761"/>
            <a:chExt cx="8058154" cy="89727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2757"/>
              <a:ext cx="8058154" cy="861278"/>
            </a:xfrm>
            <a:prstGeom prst="rect">
              <a:avLst/>
            </a:prstGeom>
            <a:grp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original equilibrium occurs at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E</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0</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the intersection of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curve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0</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curve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0</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at an output level of 200 and a price level of 90.</a:t>
              </a: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One year later,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AS</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has shifted right to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1</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in the process of long-term economic growth, and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has also shifted right to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1</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keeping the economy operating at the new level of potential GDP. The new equilibrium,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E</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1</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is an output level of 206 and a price level of 92.</a:t>
              </a: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457200" marR="0" lvl="0" indent="-457200" algn="l" defTabSz="457200" rtl="0" eaLnBrk="1" fontAlgn="auto" latinLnBrk="0" hangingPunct="1">
                <a:lnSpc>
                  <a:spcPct val="10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One more year later,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AS</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has again shifted right, now to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2</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shifts right as well to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2</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Now, the equilibrium is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E</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2</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with an output level of 212 and a price level of 94.</a:t>
              </a:r>
            </a:p>
          </p:txBody>
        </p:sp>
      </p:grpSp>
      <p:pic>
        <p:nvPicPr>
          <p:cNvPr id="4" name="Picture 3" descr="A graphical depiction of a steadily growing economy.">
            <a:extLst>
              <a:ext uri="{FF2B5EF4-FFF2-40B4-BE49-F238E27FC236}">
                <a16:creationId xmlns:a16="http://schemas.microsoft.com/office/drawing/2014/main" id="{C71CFFF2-39C9-4913-A109-C01E1D3A4096}"/>
              </a:ext>
            </a:extLst>
          </p:cNvPr>
          <p:cNvPicPr>
            <a:picLocks noChangeAspect="1"/>
          </p:cNvPicPr>
          <p:nvPr/>
        </p:nvPicPr>
        <p:blipFill>
          <a:blip r:embed="rId3"/>
          <a:stretch>
            <a:fillRect/>
          </a:stretch>
        </p:blipFill>
        <p:spPr>
          <a:xfrm>
            <a:off x="6018847" y="1640847"/>
            <a:ext cx="5647127" cy="4700269"/>
          </a:xfrm>
          <a:prstGeom prst="rect">
            <a:avLst/>
          </a:prstGeom>
        </p:spPr>
      </p:pic>
    </p:spTree>
    <p:extLst>
      <p:ext uri="{BB962C8B-B14F-4D97-AF65-F5344CB8AC3E}">
        <p14:creationId xmlns:p14="http://schemas.microsoft.com/office/powerpoint/2010/main" val="9299132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AD and AS Shifts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ggregate demand and aggregate supply do not always move neatly together.&#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Aggregate demand and aggregate supply do not always move neatly together.</a:t>
              </a:r>
            </a:p>
          </p:txBody>
        </p:sp>
      </p:grpSp>
      <p:grpSp>
        <p:nvGrpSpPr>
          <p:cNvPr id="12" name="Group 11" descr="As aggregate supply increases, incomes tend to go up.&#10;">
            <a:extLst>
              <a:ext uri="{FF2B5EF4-FFF2-40B4-BE49-F238E27FC236}">
                <a16:creationId xmlns:a16="http://schemas.microsoft.com/office/drawing/2014/main" id="{1FCE88C0-12B0-4BFD-B1EC-2AFE88155099}"/>
              </a:ext>
            </a:extLst>
          </p:cNvPr>
          <p:cNvGrpSpPr/>
          <p:nvPr/>
        </p:nvGrpSpPr>
        <p:grpSpPr>
          <a:xfrm>
            <a:off x="2069814" y="2502450"/>
            <a:ext cx="8054994" cy="806935"/>
            <a:chOff x="542923" y="1736761"/>
            <a:chExt cx="8061045"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5546" y="1912354"/>
              <a:ext cx="8058422"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aggregate supply increases, incomes tend to go up.</a:t>
              </a:r>
            </a:p>
          </p:txBody>
        </p:sp>
      </p:grpSp>
      <p:grpSp>
        <p:nvGrpSpPr>
          <p:cNvPr id="18" name="Group 17" descr="This tends to increase consumer and investment spending, shifting the aggregate demand curve right, but in any given period it may not shift the same amount as aggregate supply.&#10;">
            <a:extLst>
              <a:ext uri="{FF2B5EF4-FFF2-40B4-BE49-F238E27FC236}">
                <a16:creationId xmlns:a16="http://schemas.microsoft.com/office/drawing/2014/main" id="{E9D645EB-241F-4F9B-863D-C6DF2287895D}"/>
              </a:ext>
            </a:extLst>
          </p:cNvPr>
          <p:cNvGrpSpPr/>
          <p:nvPr/>
        </p:nvGrpSpPr>
        <p:grpSpPr>
          <a:xfrm>
            <a:off x="2071124" y="3417931"/>
            <a:ext cx="8053684" cy="1021690"/>
            <a:chOff x="541343" y="1736761"/>
            <a:chExt cx="8059734" cy="1021690"/>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1343" y="1742788"/>
              <a:ext cx="8055259"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tends to increase consumer and investment spending, shifting the aggregate demand curve right, but in any given period it may not shift the same amount as aggregate supply.</a:t>
              </a:r>
            </a:p>
          </p:txBody>
        </p:sp>
      </p:grpSp>
    </p:spTree>
    <p:extLst>
      <p:ext uri="{BB962C8B-B14F-4D97-AF65-F5344CB8AC3E}">
        <p14:creationId xmlns:p14="http://schemas.microsoft.com/office/powerpoint/2010/main" val="24147806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Government Spending</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pays for typical items such as national defense, social security, and health care.&#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pays for typical items such as national defense, social security, and health care.</a:t>
              </a:r>
            </a:p>
          </p:txBody>
        </p:sp>
      </p:grpSp>
      <p:grpSp>
        <p:nvGrpSpPr>
          <p:cNvPr id="12" name="Group 11" descr="Tax revenues, in part, pay for these expenditures.&#10;">
            <a:extLst>
              <a:ext uri="{FF2B5EF4-FFF2-40B4-BE49-F238E27FC236}">
                <a16:creationId xmlns:a16="http://schemas.microsoft.com/office/drawing/2014/main" id="{1FCE88C0-12B0-4BFD-B1EC-2AFE88155099}"/>
              </a:ext>
            </a:extLst>
          </p:cNvPr>
          <p:cNvGrpSpPr/>
          <p:nvPr/>
        </p:nvGrpSpPr>
        <p:grpSpPr>
          <a:xfrm>
            <a:off x="2069815" y="2502450"/>
            <a:ext cx="8054993" cy="806935"/>
            <a:chOff x="542924" y="1736761"/>
            <a:chExt cx="806104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4"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5546" y="1912416"/>
              <a:ext cx="8058422"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Tax revenues, in part, pay for these expenditures.</a:t>
              </a:r>
            </a:p>
          </p:txBody>
        </p:sp>
      </p:grpSp>
      <p:grpSp>
        <p:nvGrpSpPr>
          <p:cNvPr id="18" name="Group 17" descr="The result may be an increase in AD that is more or less than the increase in AS.&#10;">
            <a:extLst>
              <a:ext uri="{FF2B5EF4-FFF2-40B4-BE49-F238E27FC236}">
                <a16:creationId xmlns:a16="http://schemas.microsoft.com/office/drawing/2014/main" id="{E9D645EB-241F-4F9B-863D-C6DF2287895D}"/>
              </a:ext>
            </a:extLst>
          </p:cNvPr>
          <p:cNvGrpSpPr/>
          <p:nvPr/>
        </p:nvGrpSpPr>
        <p:grpSpPr>
          <a:xfrm>
            <a:off x="2063761" y="3408586"/>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86285"/>
              <a:ext cx="8055259"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 may be an increase in AD that is more or less than the increase in AS.</a:t>
              </a:r>
            </a:p>
          </p:txBody>
        </p:sp>
      </p:grpSp>
      <p:grpSp>
        <p:nvGrpSpPr>
          <p:cNvPr id="14" name="Group 13" descr="AD may fail to increase along with AS, or the AD curve may even shift left, for a number of possible reasons:&#10;Households become hesitant about consuming&#10;Firms decide against investing as much&#10;The demand for exports from other countries diminishes&#10;">
            <a:extLst>
              <a:ext uri="{FF2B5EF4-FFF2-40B4-BE49-F238E27FC236}">
                <a16:creationId xmlns:a16="http://schemas.microsoft.com/office/drawing/2014/main" id="{03E06EC5-E975-4A96-9641-F7F54CCF0B28}"/>
              </a:ext>
            </a:extLst>
          </p:cNvPr>
          <p:cNvGrpSpPr/>
          <p:nvPr/>
        </p:nvGrpSpPr>
        <p:grpSpPr>
          <a:xfrm>
            <a:off x="2060868" y="4330124"/>
            <a:ext cx="8052105" cy="1680740"/>
            <a:chOff x="542923" y="1736761"/>
            <a:chExt cx="8058154" cy="1680740"/>
          </a:xfrm>
          <a:solidFill>
            <a:srgbClr val="627981"/>
          </a:solidFill>
        </p:grpSpPr>
        <p:sp>
          <p:nvSpPr>
            <p:cNvPr id="16" name="Rectangle 15">
              <a:extLst>
                <a:ext uri="{FF2B5EF4-FFF2-40B4-BE49-F238E27FC236}">
                  <a16:creationId xmlns:a16="http://schemas.microsoft.com/office/drawing/2014/main" id="{557C0335-4D0C-40FA-8CEF-9FD0903F6FB6}"/>
                </a:ext>
              </a:extLst>
            </p:cNvPr>
            <p:cNvSpPr/>
            <p:nvPr/>
          </p:nvSpPr>
          <p:spPr>
            <a:xfrm>
              <a:off x="542923" y="1736761"/>
              <a:ext cx="8058154" cy="16807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6F2D6BF-AF23-4C5F-BBAA-B3FEFE0DA76C}"/>
                </a:ext>
              </a:extLst>
            </p:cNvPr>
            <p:cNvSpPr txBox="1"/>
            <p:nvPr/>
          </p:nvSpPr>
          <p:spPr>
            <a:xfrm>
              <a:off x="542923" y="1786285"/>
              <a:ext cx="8055259" cy="163121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 may fail to increase along with AS, or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may even shift left, for a number of possible reasons:</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Households become hesitant about consuming</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decide against investing as much</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demand for exports from other countries diminishes</a:t>
              </a:r>
            </a:p>
          </p:txBody>
        </p:sp>
      </p:grpSp>
    </p:spTree>
    <p:extLst>
      <p:ext uri="{BB962C8B-B14F-4D97-AF65-F5344CB8AC3E}">
        <p14:creationId xmlns:p14="http://schemas.microsoft.com/office/powerpoint/2010/main" val="63379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Total U.S. Government Spending</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ederal spending in nominal dollars (that is, dollars not adjusted for inflation) has grown by a multiple of more than 68 over the last six decades, from $92.2 billion in 1960 to $6.27 trillion in 2022.&#10;">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Federal spending in nominal dollars (that is, dollars not adjusted for inflation) has grown by a multiple of more than 68 over the last six decades, from $92.2 billion in 1960 to $6.27 trillion in 2022.</a:t>
              </a:r>
            </a:p>
          </p:txBody>
        </p:sp>
      </p:grpSp>
      <p:grpSp>
        <p:nvGrpSpPr>
          <p:cNvPr id="12" name="Group 11" descr="Comparing spending over time in nominal dollars is misleading because it does not account for inflation or growth in population and the real economy.&#10;">
            <a:extLst>
              <a:ext uri="{FF2B5EF4-FFF2-40B4-BE49-F238E27FC236}">
                <a16:creationId xmlns:a16="http://schemas.microsoft.com/office/drawing/2014/main" id="{1FCE88C0-12B0-4BFD-B1EC-2AFE88155099}"/>
              </a:ext>
            </a:extLst>
          </p:cNvPr>
          <p:cNvGrpSpPr/>
          <p:nvPr/>
        </p:nvGrpSpPr>
        <p:grpSpPr>
          <a:xfrm>
            <a:off x="2066654" y="2709860"/>
            <a:ext cx="8058422" cy="1058448"/>
            <a:chOff x="542655" y="1736761"/>
            <a:chExt cx="8058422"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descr="Comparing spending over time in nominal dollars is misleading because it does not account for inflation or growth in population and the real economy.">
              <a:extLst>
                <a:ext uri="{FF2B5EF4-FFF2-40B4-BE49-F238E27FC236}">
                  <a16:creationId xmlns:a16="http://schemas.microsoft.com/office/drawing/2014/main" id="{FCA12C2D-D10D-4B22-A70E-64FED5FC8357}"/>
                </a:ext>
              </a:extLst>
            </p:cNvPr>
            <p:cNvSpPr txBox="1"/>
            <p:nvPr/>
          </p:nvSpPr>
          <p:spPr>
            <a:xfrm>
              <a:off x="542655" y="177954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Comparing spending over time in nominal dollars is misleading because it does not account for inflation or growth in population and the real economy.</a:t>
              </a:r>
            </a:p>
          </p:txBody>
        </p:sp>
      </p:grpSp>
      <p:grpSp>
        <p:nvGrpSpPr>
          <p:cNvPr id="14" name="Group 13" descr="A more useful method of comparison is to examine government spending as a percent of GDP over time.&#10;">
            <a:extLst>
              <a:ext uri="{FF2B5EF4-FFF2-40B4-BE49-F238E27FC236}">
                <a16:creationId xmlns:a16="http://schemas.microsoft.com/office/drawing/2014/main" id="{017D15F8-5259-42B4-8036-CC9261B702B6}"/>
              </a:ext>
            </a:extLst>
          </p:cNvPr>
          <p:cNvGrpSpPr/>
          <p:nvPr/>
        </p:nvGrpSpPr>
        <p:grpSpPr>
          <a:xfrm>
            <a:off x="2066922" y="386283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2" y="1786285"/>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more useful method of comparison is to examine government spending as a percent of GDP over time.</a:t>
              </a:r>
            </a:p>
          </p:txBody>
        </p:sp>
      </p:grpSp>
    </p:spTree>
    <p:extLst>
      <p:ext uri="{BB962C8B-B14F-4D97-AF65-F5344CB8AC3E}">
        <p14:creationId xmlns:p14="http://schemas.microsoft.com/office/powerpoint/2010/main" val="15426544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Gross Private Domestic Investment</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10;">
            <a:extLst>
              <a:ext uri="{FF2B5EF4-FFF2-40B4-BE49-F238E27FC236}">
                <a16:creationId xmlns:a16="http://schemas.microsoft.com/office/drawing/2014/main" id="{7C310CB3-CB49-4172-A2CE-EEA5D6AAC37B}"/>
              </a:ext>
            </a:extLst>
          </p:cNvPr>
          <p:cNvGrpSpPr/>
          <p:nvPr/>
        </p:nvGrpSpPr>
        <p:grpSpPr>
          <a:xfrm>
            <a:off x="1255824" y="1313200"/>
            <a:ext cx="9738917" cy="1391493"/>
            <a:chOff x="542923" y="1736760"/>
            <a:chExt cx="8058154" cy="1699229"/>
          </a:xfrm>
          <a:solidFill>
            <a:srgbClr val="627981"/>
          </a:solidFill>
        </p:grpSpPr>
        <p:sp>
          <p:nvSpPr>
            <p:cNvPr id="13" name="Rectangle 12">
              <a:extLst>
                <a:ext uri="{FF2B5EF4-FFF2-40B4-BE49-F238E27FC236}">
                  <a16:creationId xmlns:a16="http://schemas.microsoft.com/office/drawing/2014/main" id="{9E7E7997-2F18-4CE1-BF93-57B51A397870}"/>
                </a:ext>
              </a:extLst>
            </p:cNvPr>
            <p:cNvSpPr/>
            <p:nvPr/>
          </p:nvSpPr>
          <p:spPr>
            <a:xfrm>
              <a:off x="542923" y="1736760"/>
              <a:ext cx="8058154" cy="1699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F3A6112-3E95-4FDD-B2AF-FA29CF452926}"/>
                </a:ext>
              </a:extLst>
            </p:cNvPr>
            <p:cNvSpPr txBox="1"/>
            <p:nvPr/>
          </p:nvSpPr>
          <p:spPr>
            <a:xfrm>
              <a:off x="542923" y="1770766"/>
              <a:ext cx="8055259" cy="163121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a:t>
              </a:r>
            </a:p>
          </p:txBody>
        </p:sp>
      </p:grpSp>
      <p:pic>
        <p:nvPicPr>
          <p:cNvPr id="4" name="Picture 3" descr="A graph showing U.S. private investment spending by percentage of GDP from 1990 to 2022">
            <a:extLst>
              <a:ext uri="{FF2B5EF4-FFF2-40B4-BE49-F238E27FC236}">
                <a16:creationId xmlns:a16="http://schemas.microsoft.com/office/drawing/2014/main" id="{93CD6CF2-B27F-2ABD-166A-B9F410707088}"/>
              </a:ext>
            </a:extLst>
          </p:cNvPr>
          <p:cNvPicPr>
            <a:picLocks noChangeAspect="1"/>
          </p:cNvPicPr>
          <p:nvPr/>
        </p:nvPicPr>
        <p:blipFill>
          <a:blip r:embed="rId3"/>
          <a:stretch>
            <a:fillRect/>
          </a:stretch>
        </p:blipFill>
        <p:spPr>
          <a:xfrm>
            <a:off x="2864277" y="2898377"/>
            <a:ext cx="6462906" cy="3893245"/>
          </a:xfrm>
          <a:prstGeom prst="rect">
            <a:avLst/>
          </a:prstGeom>
        </p:spPr>
      </p:pic>
    </p:spTree>
    <p:extLst>
      <p:ext uri="{BB962C8B-B14F-4D97-AF65-F5344CB8AC3E}">
        <p14:creationId xmlns:p14="http://schemas.microsoft.com/office/powerpoint/2010/main" val="1716755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337B095-F0DC-4803-99B0-F237D8680E8A}"/>
              </a:ext>
              <a:ext uri="{C183D7F6-B498-43B3-948B-1728B52AA6E4}">
                <adec:decorative xmlns:adec="http://schemas.microsoft.com/office/drawing/2017/decorative" val="1"/>
              </a:ext>
            </a:extLst>
          </p:cNvPr>
          <p:cNvSpPr/>
          <p:nvPr/>
        </p:nvSpPr>
        <p:spPr>
          <a:xfrm>
            <a:off x="1345769" y="1433251"/>
            <a:ext cx="9500461" cy="459607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Countercyclical Actions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571245" y="1466595"/>
            <a:ext cx="9049508" cy="4493538"/>
          </a:xfrm>
          <a:prstGeom prst="rect">
            <a:avLst/>
          </a:prstGeom>
          <a:solidFill>
            <a:srgbClr val="62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central bank can engage in countercyclical actions if either aggregate demand or supply run too far ahead of the other.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If recession threatens, the central bank uses expansionary monetary policy to increase the money supply, increase the quantity of loans, reduce interest rates, and shift the </a:t>
            </a:r>
            <a:r>
              <a:rPr kumimoji="0" lang="en-US" sz="22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 curve to the right.</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If inflation threatens, the central bank uses contractionary monetary policy to reduce the money supply, reduce the quantity of loans, raise interest rates, and shift the </a:t>
            </a:r>
            <a:r>
              <a:rPr kumimoji="0" lang="en-US" sz="22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 curve to the left.</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Fiscal policy is another macroeconomic policy tool for adjusting AD by using either government spending or taxation policy.</a:t>
            </a:r>
          </a:p>
        </p:txBody>
      </p:sp>
    </p:spTree>
    <p:extLst>
      <p:ext uri="{BB962C8B-B14F-4D97-AF65-F5344CB8AC3E}">
        <p14:creationId xmlns:p14="http://schemas.microsoft.com/office/powerpoint/2010/main" val="40083567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Expansionary vs. Contractionary Fiscal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ansionary Fiscal Policy&#10;Increases the level of AD, either through increasing government spending or reducing tax rates&#10;Increases consumption&#10;Increases investment&#10;&#10;Contractionary Fiscal Policy&#10;Decreases the level of AD, either through decreasing government spending or increasing tax rates&#10;Decreases consumption&#10;Decreases investment"/>
          <p:cNvGrpSpPr/>
          <p:nvPr/>
        </p:nvGrpSpPr>
        <p:grpSpPr>
          <a:xfrm>
            <a:off x="770358" y="1486717"/>
            <a:ext cx="10651284" cy="3723454"/>
            <a:chOff x="365111" y="1821206"/>
            <a:chExt cx="8443024" cy="3298655"/>
          </a:xfrm>
          <a:solidFill>
            <a:srgbClr val="314C57"/>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p:cNvSpPr/>
              <p:nvPr/>
            </p:nvSpPr>
            <p:spPr>
              <a:xfrm>
                <a:off x="4632374"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p:cNvSpPr/>
              <p:nvPr/>
            </p:nvSpPr>
            <p:spPr>
              <a:xfrm>
                <a:off x="4258961" y="3036199"/>
                <a:ext cx="623348" cy="696947"/>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vs</a:t>
                </a:r>
              </a:p>
            </p:txBody>
          </p:sp>
        </p:grpSp>
        <p:sp>
          <p:nvSpPr>
            <p:cNvPr id="11" name="TextBox 10"/>
            <p:cNvSpPr txBox="1"/>
            <p:nvPr/>
          </p:nvSpPr>
          <p:spPr>
            <a:xfrm>
              <a:off x="790215" y="1835191"/>
              <a:ext cx="3325552" cy="595201"/>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Expansionary Fiscal Policy</a:t>
              </a:r>
            </a:p>
          </p:txBody>
        </p:sp>
        <p:sp>
          <p:nvSpPr>
            <p:cNvPr id="12" name="TextBox 11"/>
            <p:cNvSpPr txBox="1"/>
            <p:nvPr/>
          </p:nvSpPr>
          <p:spPr>
            <a:xfrm>
              <a:off x="4965976" y="1835191"/>
              <a:ext cx="3325552" cy="595201"/>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Contractionary Fiscal Policy</a:t>
              </a:r>
            </a:p>
          </p:txBody>
        </p:sp>
      </p:grpSp>
      <p:sp>
        <p:nvSpPr>
          <p:cNvPr id="3" name="TextBox 2">
            <a:extLst>
              <a:ext uri="{FF2B5EF4-FFF2-40B4-BE49-F238E27FC236}">
                <a16:creationId xmlns:a16="http://schemas.microsoft.com/office/drawing/2014/main" id="{AC15D8EC-8725-8E48-A456-6D6EB2B1FF5E}"/>
              </a:ext>
            </a:extLst>
          </p:cNvPr>
          <p:cNvSpPr txBox="1"/>
          <p:nvPr/>
        </p:nvSpPr>
        <p:spPr>
          <a:xfrm>
            <a:off x="985118" y="2382991"/>
            <a:ext cx="5053165" cy="2246769"/>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the level of AD, either through increasing government spending or reducing tax rates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consumption</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Increases investment</a:t>
            </a:r>
          </a:p>
        </p:txBody>
      </p:sp>
      <p:sp>
        <p:nvSpPr>
          <p:cNvPr id="14" name="TextBox 13">
            <a:extLst>
              <a:ext uri="{FF2B5EF4-FFF2-40B4-BE49-F238E27FC236}">
                <a16:creationId xmlns:a16="http://schemas.microsoft.com/office/drawing/2014/main" id="{AF5388DB-4BAA-FC40-A906-3CBC6F35CBDE}"/>
              </a:ext>
            </a:extLst>
          </p:cNvPr>
          <p:cNvSpPr txBox="1"/>
          <p:nvPr/>
        </p:nvSpPr>
        <p:spPr>
          <a:xfrm>
            <a:off x="6646408" y="2382991"/>
            <a:ext cx="4763773" cy="2523768"/>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the level of AD, either through decreasing government spending or increasing tax rates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consumption</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Decreases investment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64725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Politics of Taxes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hoice between whether to use tax or spending tools often has a political tinge.&#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choice between whether to use tax or spending tools often has a political tinge.</a:t>
              </a:r>
            </a:p>
          </p:txBody>
        </p:sp>
      </p:grpSp>
      <p:grpSp>
        <p:nvGrpSpPr>
          <p:cNvPr id="12" name="Group 11" descr="As a general statement, conservatives and Republicans prefer to see expansionary fiscal policy carried out by tax cuts, while liberals and Democrats prefer that the government implement expansionary fiscal policy through spending increases. &#10;">
            <a:extLst>
              <a:ext uri="{FF2B5EF4-FFF2-40B4-BE49-F238E27FC236}">
                <a16:creationId xmlns:a16="http://schemas.microsoft.com/office/drawing/2014/main" id="{1FCE88C0-12B0-4BFD-B1EC-2AFE88155099}"/>
              </a:ext>
            </a:extLst>
          </p:cNvPr>
          <p:cNvGrpSpPr/>
          <p:nvPr/>
        </p:nvGrpSpPr>
        <p:grpSpPr>
          <a:xfrm>
            <a:off x="2066654" y="2502450"/>
            <a:ext cx="8055265" cy="1369935"/>
            <a:chOff x="539761" y="1736761"/>
            <a:chExt cx="8061316" cy="1369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369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64207"/>
              <a:ext cx="8058422" cy="1323439"/>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a general statement, conservatives and Republicans prefer to see expansionary fiscal policy carried out by tax cuts, while liberals and Democrats prefer that the government implement expansionary fiscal policy through spending increases. </a:t>
              </a:r>
            </a:p>
          </p:txBody>
        </p:sp>
      </p:grpSp>
      <p:grpSp>
        <p:nvGrpSpPr>
          <p:cNvPr id="14" name="Group 13" descr="In a bipartisan effort to address the extreme situation, the Obama administration and Congress passed an $830 billion expansionary policy in early 2009 that involved both tax cuts and increases in government spending.&#10;">
            <a:extLst>
              <a:ext uri="{FF2B5EF4-FFF2-40B4-BE49-F238E27FC236}">
                <a16:creationId xmlns:a16="http://schemas.microsoft.com/office/drawing/2014/main" id="{214ECC4D-9192-4EAF-BD8B-E8C822655A29}"/>
              </a:ext>
            </a:extLst>
          </p:cNvPr>
          <p:cNvGrpSpPr/>
          <p:nvPr/>
        </p:nvGrpSpPr>
        <p:grpSpPr>
          <a:xfrm>
            <a:off x="2071124" y="3986988"/>
            <a:ext cx="8053684" cy="1329466"/>
            <a:chOff x="541343" y="1736761"/>
            <a:chExt cx="8059734" cy="1329466"/>
          </a:xfrm>
          <a:solidFill>
            <a:srgbClr val="627981"/>
          </a:solidFill>
        </p:grpSpPr>
        <p:sp>
          <p:nvSpPr>
            <p:cNvPr id="16" name="Rectangle 15">
              <a:extLst>
                <a:ext uri="{FF2B5EF4-FFF2-40B4-BE49-F238E27FC236}">
                  <a16:creationId xmlns:a16="http://schemas.microsoft.com/office/drawing/2014/main" id="{D67F7399-E81B-43AE-B06D-AA5310C0CF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AA86CDC3-10F9-4F4D-A0C5-F1F85652122E}"/>
                </a:ext>
              </a:extLst>
            </p:cNvPr>
            <p:cNvSpPr txBox="1"/>
            <p:nvPr/>
          </p:nvSpPr>
          <p:spPr>
            <a:xfrm>
              <a:off x="541343" y="1742788"/>
              <a:ext cx="8055259" cy="1323439"/>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bipartisan effort to address the extreme situation, the Obama administration and Congress passed an $830 billion expansionary policy in early 2009 that involved both tax cuts and increases in government spending.</a:t>
              </a:r>
            </a:p>
          </p:txBody>
        </p:sp>
      </p:grpSp>
    </p:spTree>
    <p:extLst>
      <p:ext uri="{BB962C8B-B14F-4D97-AF65-F5344CB8AC3E}">
        <p14:creationId xmlns:p14="http://schemas.microsoft.com/office/powerpoint/2010/main" val="35407106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Contractionary Fiscal Policy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7D5171-4955-40BA-B146-57059C094DA5}"/>
              </a:ext>
            </a:extLst>
          </p:cNvPr>
          <p:cNvSpPr txBox="1"/>
          <p:nvPr/>
        </p:nvSpPr>
        <p:spPr>
          <a:xfrm>
            <a:off x="988484" y="1485222"/>
            <a:ext cx="4680344" cy="4801314"/>
          </a:xfrm>
          <a:prstGeom prst="rect">
            <a:avLst/>
          </a:prstGeom>
          <a:solidFill>
            <a:srgbClr val="627981"/>
          </a:solid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Fiscal policy can also contribute to pushing AD beyond potential GDP in a way that leads to inflation.</a:t>
            </a:r>
          </a:p>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 very large budget deficit pushes up the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curve so that the intersection of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0</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SRAS</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0</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occurs at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E</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0</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which is an output level above potential GDP. Economists sometimes call this an “overheating economy.”</a:t>
            </a:r>
          </a:p>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 this situation, contractionary fiscal policy involving federal spending cuts or tax increases can help reduce the upward pressure on the price level by shifting the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curve left, to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1</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and causing the new equilibrium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E</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1</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to be at potential GDP, where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intersects the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LRAS</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curve.</a:t>
            </a:r>
          </a:p>
        </p:txBody>
      </p:sp>
      <p:pic>
        <p:nvPicPr>
          <p:cNvPr id="3" name="Picture 2" descr="A graphical depiction of an overheating economy.">
            <a:extLst>
              <a:ext uri="{FF2B5EF4-FFF2-40B4-BE49-F238E27FC236}">
                <a16:creationId xmlns:a16="http://schemas.microsoft.com/office/drawing/2014/main" id="{D3224411-5D99-4AEA-B58F-D92D2CA728C0}"/>
              </a:ext>
            </a:extLst>
          </p:cNvPr>
          <p:cNvPicPr>
            <a:picLocks noChangeAspect="1"/>
          </p:cNvPicPr>
          <p:nvPr/>
        </p:nvPicPr>
        <p:blipFill>
          <a:blip r:embed="rId3"/>
          <a:stretch>
            <a:fillRect/>
          </a:stretch>
        </p:blipFill>
        <p:spPr>
          <a:xfrm>
            <a:off x="5829707" y="1485222"/>
            <a:ext cx="5788973" cy="5052656"/>
          </a:xfrm>
          <a:prstGeom prst="rect">
            <a:avLst/>
          </a:prstGeom>
        </p:spPr>
      </p:pic>
    </p:spTree>
    <p:extLst>
      <p:ext uri="{BB962C8B-B14F-4D97-AF65-F5344CB8AC3E}">
        <p14:creationId xmlns:p14="http://schemas.microsoft.com/office/powerpoint/2010/main" val="40471195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837000" y="52537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ansionary Fiscal Policy&#10;Increases the level of aggregate demand, either through government spending increases or tax reductions&#10;&#10;Most appropriate when the economy is in a recession and producing below its potential GDP&#10;&#10;Contractionary Fiscal Policy&#10;&#10;Decreases the level of aggregate demand, either through government spending cuts or tax increases&#10;&#10;Most appropriate when the economy is producing above its potential GDP"/>
          <p:cNvGrpSpPr/>
          <p:nvPr/>
        </p:nvGrpSpPr>
        <p:grpSpPr>
          <a:xfrm>
            <a:off x="2149448" y="1612191"/>
            <a:ext cx="8519106" cy="3778907"/>
            <a:chOff x="365111" y="1821206"/>
            <a:chExt cx="8443024" cy="3298655"/>
          </a:xfrm>
          <a:solidFill>
            <a:srgbClr val="314C57"/>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p:cNvSpPr/>
              <p:nvPr/>
            </p:nvSpPr>
            <p:spPr>
              <a:xfrm>
                <a:off x="4632374"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p:cNvSpPr/>
              <p:nvPr/>
            </p:nvSpPr>
            <p:spPr>
              <a:xfrm>
                <a:off x="4206109" y="3036198"/>
                <a:ext cx="751943" cy="74021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vs</a:t>
                </a:r>
              </a:p>
            </p:txBody>
          </p:sp>
        </p:grpSp>
        <p:sp>
          <p:nvSpPr>
            <p:cNvPr id="11" name="TextBox 10"/>
            <p:cNvSpPr txBox="1"/>
            <p:nvPr/>
          </p:nvSpPr>
          <p:spPr>
            <a:xfrm>
              <a:off x="523304" y="1944154"/>
              <a:ext cx="3859373" cy="597516"/>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Expansionary Fiscal Policy</a:t>
              </a:r>
            </a:p>
          </p:txBody>
        </p:sp>
        <p:sp>
          <p:nvSpPr>
            <p:cNvPr id="12" name="TextBox 11"/>
            <p:cNvSpPr txBox="1"/>
            <p:nvPr/>
          </p:nvSpPr>
          <p:spPr>
            <a:xfrm>
              <a:off x="4721789" y="1940701"/>
              <a:ext cx="3990712" cy="597516"/>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Contractionary Fiscal Policy</a:t>
              </a:r>
            </a:p>
          </p:txBody>
        </p:sp>
      </p:grpSp>
      <p:sp>
        <p:nvSpPr>
          <p:cNvPr id="3" name="TextBox 2">
            <a:extLst>
              <a:ext uri="{FF2B5EF4-FFF2-40B4-BE49-F238E27FC236}">
                <a16:creationId xmlns:a16="http://schemas.microsoft.com/office/drawing/2014/main" id="{B525B651-41E9-3147-81C6-D1DDB8BFC289}"/>
              </a:ext>
            </a:extLst>
          </p:cNvPr>
          <p:cNvSpPr txBox="1"/>
          <p:nvPr/>
        </p:nvSpPr>
        <p:spPr>
          <a:xfrm>
            <a:off x="2486025" y="2461072"/>
            <a:ext cx="3388275" cy="2585323"/>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Increases the level of aggregate demand, either through government spending increases or tax reductions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Most appropriate when the economy is in a recession and producing below its potential GDP</a:t>
            </a:r>
          </a:p>
        </p:txBody>
      </p:sp>
      <p:sp>
        <p:nvSpPr>
          <p:cNvPr id="14" name="TextBox 13">
            <a:extLst>
              <a:ext uri="{FF2B5EF4-FFF2-40B4-BE49-F238E27FC236}">
                <a16:creationId xmlns:a16="http://schemas.microsoft.com/office/drawing/2014/main" id="{D31A37CF-5FE3-BB4D-A8C5-74BC481E826D}"/>
              </a:ext>
            </a:extLst>
          </p:cNvPr>
          <p:cNvSpPr txBox="1"/>
          <p:nvPr/>
        </p:nvSpPr>
        <p:spPr>
          <a:xfrm>
            <a:off x="6940564" y="2509973"/>
            <a:ext cx="3460735" cy="2308324"/>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Decreases the level of aggregate demand, either through government spending cuts or tax increases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Most appropriate when the economy is producing above its potential GDP</a:t>
            </a:r>
          </a:p>
        </p:txBody>
      </p:sp>
    </p:spTree>
    <p:extLst>
      <p:ext uri="{BB962C8B-B14F-4D97-AF65-F5344CB8AC3E}">
        <p14:creationId xmlns:p14="http://schemas.microsoft.com/office/powerpoint/2010/main" val="42087032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3F3F3F"/>
              </a:solidFill>
              <a:effectLst/>
              <a:uLnTx/>
              <a:uFillTx/>
              <a:latin typeface="Calibri"/>
              <a:ea typeface="Calibri"/>
              <a:cs typeface="Calibri"/>
              <a:sym typeface="Calibri"/>
            </a:endParaRPr>
          </a:p>
        </p:txBody>
      </p:sp>
      <p:sp>
        <p:nvSpPr>
          <p:cNvPr id="85" name="Google Shape;85;p13"/>
          <p:cNvSpPr txBox="1">
            <a:spLocks noGrp="1"/>
          </p:cNvSpPr>
          <p:nvPr>
            <p:ph type="title" idx="4294967295"/>
          </p:nvPr>
        </p:nvSpPr>
        <p:spPr>
          <a:xfrm>
            <a:off x="1524000" y="2526241"/>
            <a:ext cx="91440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Automatic Stabilizers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5</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ederal fiscal policy includes discretionary fiscal policy, when the government passes a law that explicitly changes tax or spending levels.&#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Federal fiscal policy includes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discretionary fiscal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government passes a law that explicitly changes tax or spending levels.</a:t>
              </a:r>
            </a:p>
          </p:txBody>
        </p:sp>
      </p:grpSp>
      <p:grpSp>
        <p:nvGrpSpPr>
          <p:cNvPr id="12" name="Group 11" descr="Changes in tax and spending levels can also occur automatically due to automatic stabilizers.&#10;">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Changes in tax and spending levels can also occur automatically due to automatic stabilizers.</a:t>
              </a:r>
            </a:p>
          </p:txBody>
        </p:sp>
      </p:grpSp>
      <p:grpSp>
        <p:nvGrpSpPr>
          <p:cNvPr id="18" name="Group 17" descr="Automatic stabilizers are programs that are already laws that stimulate aggregate demand (AD) in a recession and hold down AD in a potentially inflationary boom, like unemployment insurance or food stamps.&#10;">
            <a:extLst>
              <a:ext uri="{FF2B5EF4-FFF2-40B4-BE49-F238E27FC236}">
                <a16:creationId xmlns:a16="http://schemas.microsoft.com/office/drawing/2014/main" id="{E9D645EB-241F-4F9B-863D-C6DF2287895D}"/>
              </a:ext>
            </a:extLst>
          </p:cNvPr>
          <p:cNvGrpSpPr/>
          <p:nvPr/>
        </p:nvGrpSpPr>
        <p:grpSpPr>
          <a:xfrm>
            <a:off x="2072703"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Automatic stabilizers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programs that are already laws that stimulate aggregate demand (AD) in a recession and hold down AD in a potentially inflationary boom, like unemployment insurance or food stamps.</a:t>
              </a:r>
            </a:p>
          </p:txBody>
        </p:sp>
      </p:grpSp>
    </p:spTree>
    <p:extLst>
      <p:ext uri="{BB962C8B-B14F-4D97-AF65-F5344CB8AC3E}">
        <p14:creationId xmlns:p14="http://schemas.microsoft.com/office/powerpoint/2010/main" val="2493519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Counterbalancing an Economic Boom</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AD can rise sharply, causing the equilibrium to occur at an output level above potential GDP, causing inflationary pressures.&#10;">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 can rise sharply, causing the equilibrium to occur at an output level above potential GDP, causing inflationary pressures.</a:t>
              </a:r>
            </a:p>
          </p:txBody>
        </p:sp>
      </p:grpSp>
      <p:grpSp>
        <p:nvGrpSpPr>
          <p:cNvPr id="21" name="Group 20" descr="The policy prescription in this setting would be a dose of contractionary fiscal policy, implemented through some combination of higher taxes and lower spending.&#10;">
            <a:extLst>
              <a:ext uri="{FF2B5EF4-FFF2-40B4-BE49-F238E27FC236}">
                <a16:creationId xmlns:a16="http://schemas.microsoft.com/office/drawing/2014/main" id="{BA56479A-63FA-4B56-B440-8A3BFEB59D9F}"/>
              </a:ext>
            </a:extLst>
          </p:cNvPr>
          <p:cNvGrpSpPr/>
          <p:nvPr/>
        </p:nvGrpSpPr>
        <p:grpSpPr>
          <a:xfrm>
            <a:off x="2066654" y="2477817"/>
            <a:ext cx="8055261" cy="1050638"/>
            <a:chOff x="539765" y="1736761"/>
            <a:chExt cx="8061312" cy="1050638"/>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policy prescription in this setting would be a dose of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contractionary fiscal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implemented through some combination of higher taxes and lower spending.</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24" name="Group 23" descr="To some extent, both changes happen automatically.&#10;">
            <a:extLst>
              <a:ext uri="{FF2B5EF4-FFF2-40B4-BE49-F238E27FC236}">
                <a16:creationId xmlns:a16="http://schemas.microsoft.com/office/drawing/2014/main" id="{B70240EF-C154-4E48-ABE1-81F0F5E2D9B2}"/>
              </a:ext>
            </a:extLst>
          </p:cNvPr>
          <p:cNvGrpSpPr/>
          <p:nvPr/>
        </p:nvGrpSpPr>
        <p:grpSpPr>
          <a:xfrm>
            <a:off x="2066654" y="3628128"/>
            <a:ext cx="8054993" cy="806935"/>
            <a:chOff x="540033" y="1736761"/>
            <a:chExt cx="8061044"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40033" y="1930557"/>
              <a:ext cx="8055259"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some extent, both changes happen automatically.</a:t>
              </a:r>
            </a:p>
          </p:txBody>
        </p:sp>
      </p:grpSp>
      <p:grpSp>
        <p:nvGrpSpPr>
          <p:cNvPr id="27" name="Group 26" descr="On the tax side, a rise in AD means that workers and firms earn more, increasing tax payments.&#10;">
            <a:extLst>
              <a:ext uri="{FF2B5EF4-FFF2-40B4-BE49-F238E27FC236}">
                <a16:creationId xmlns:a16="http://schemas.microsoft.com/office/drawing/2014/main" id="{987CD6F0-B2EB-4CA9-ABF4-D2A073F7ECF7}"/>
              </a:ext>
            </a:extLst>
          </p:cNvPr>
          <p:cNvGrpSpPr/>
          <p:nvPr/>
        </p:nvGrpSpPr>
        <p:grpSpPr>
          <a:xfrm>
            <a:off x="2066654" y="4518970"/>
            <a:ext cx="8055804" cy="806935"/>
            <a:chOff x="539221" y="1736761"/>
            <a:chExt cx="8061856"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39221" y="1788179"/>
              <a:ext cx="8055259"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tax side, a rise in AD means that workers and firms earn more, increasing tax payments.</a:t>
              </a:r>
            </a:p>
          </p:txBody>
        </p:sp>
      </p:grpSp>
      <p:grpSp>
        <p:nvGrpSpPr>
          <p:cNvPr id="30" name="Group 29" descr="On the spending side, a rise in AD means lower unemployment and fewer layoffs, meaning there will be a less need for unemployment benefits, welfare, and other programs in the social safety net.&#10;">
            <a:extLst>
              <a:ext uri="{FF2B5EF4-FFF2-40B4-BE49-F238E27FC236}">
                <a16:creationId xmlns:a16="http://schemas.microsoft.com/office/drawing/2014/main" id="{C0ACE6E7-E2C6-4459-AC11-234369CEA2A9}"/>
              </a:ext>
            </a:extLst>
          </p:cNvPr>
          <p:cNvGrpSpPr/>
          <p:nvPr/>
        </p:nvGrpSpPr>
        <p:grpSpPr>
          <a:xfrm>
            <a:off x="2063761" y="5425578"/>
            <a:ext cx="8052105" cy="1070382"/>
            <a:chOff x="542923" y="1736761"/>
            <a:chExt cx="8058154" cy="1070382"/>
          </a:xfrm>
          <a:solidFill>
            <a:srgbClr val="627981"/>
          </a:solidFill>
        </p:grpSpPr>
        <p:sp>
          <p:nvSpPr>
            <p:cNvPr id="31" name="Rectangle 30">
              <a:extLst>
                <a:ext uri="{FF2B5EF4-FFF2-40B4-BE49-F238E27FC236}">
                  <a16:creationId xmlns:a16="http://schemas.microsoft.com/office/drawing/2014/main" id="{123E1DDF-5C80-4207-A23D-6B07617E4B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3FBA6CAC-AF88-487B-BB48-EE96055F8186}"/>
                </a:ext>
              </a:extLst>
            </p:cNvPr>
            <p:cNvSpPr txBox="1"/>
            <p:nvPr/>
          </p:nvSpPr>
          <p:spPr>
            <a:xfrm>
              <a:off x="549520" y="1791480"/>
              <a:ext cx="8051557"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spending side, a rise in AD means lower unemployment and fewer layoffs, meaning there will be a less need for unemployment benefits, welfare, and other programs in the social safety net.</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Counterbalancing a Recession</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If AD were to fall sharply so that a recession occurs, the prescription would be for expansionary fiscal policy: some mix of tax cuts and spending increases.&#10;">
            <a:extLst>
              <a:ext uri="{FF2B5EF4-FFF2-40B4-BE49-F238E27FC236}">
                <a16:creationId xmlns:a16="http://schemas.microsoft.com/office/drawing/2014/main" id="{C3DDBB18-AB8D-45CA-AF4C-9991A271D7F0}"/>
              </a:ext>
            </a:extLst>
          </p:cNvPr>
          <p:cNvGrpSpPr/>
          <p:nvPr/>
        </p:nvGrpSpPr>
        <p:grpSpPr>
          <a:xfrm>
            <a:off x="2066654" y="1580912"/>
            <a:ext cx="8058422" cy="1059993"/>
            <a:chOff x="542655" y="1736761"/>
            <a:chExt cx="8058422" cy="1059993"/>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AD were to fall sharply so that a recession occurs, the prescription would be for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expansionary fiscal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some mix of tax cuts and spending increases.</a:t>
              </a:r>
            </a:p>
          </p:txBody>
        </p:sp>
      </p:grpSp>
      <p:grpSp>
        <p:nvGrpSpPr>
          <p:cNvPr id="21" name="Group 20" descr="Higher unemployment and a weaker economy overall would cause the government to increase spending on social safety net programs.&#10;">
            <a:extLst>
              <a:ext uri="{FF2B5EF4-FFF2-40B4-BE49-F238E27FC236}">
                <a16:creationId xmlns:a16="http://schemas.microsoft.com/office/drawing/2014/main" id="{BA56479A-63FA-4B56-B440-8A3BFEB59D9F}"/>
              </a:ext>
            </a:extLst>
          </p:cNvPr>
          <p:cNvGrpSpPr/>
          <p:nvPr/>
        </p:nvGrpSpPr>
        <p:grpSpPr>
          <a:xfrm>
            <a:off x="2066654" y="2745839"/>
            <a:ext cx="8055261" cy="806935"/>
            <a:chOff x="539765" y="1736761"/>
            <a:chExt cx="8061312"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 unemployment and a weaker economy overall would cause the government to increase spending on social safety net programs.</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24" name="Group 23" descr="For example, in 2009 and 2020, the stimulus packages included extensions in the time allowed to collect unemployment insurance.&#10;">
            <a:extLst>
              <a:ext uri="{FF2B5EF4-FFF2-40B4-BE49-F238E27FC236}">
                <a16:creationId xmlns:a16="http://schemas.microsoft.com/office/drawing/2014/main" id="{B70240EF-C154-4E48-ABE1-81F0F5E2D9B2}"/>
              </a:ext>
            </a:extLst>
          </p:cNvPr>
          <p:cNvGrpSpPr/>
          <p:nvPr/>
        </p:nvGrpSpPr>
        <p:grpSpPr>
          <a:xfrm>
            <a:off x="2063758" y="3657708"/>
            <a:ext cx="8039736" cy="806935"/>
            <a:chOff x="542923" y="1736761"/>
            <a:chExt cx="8058154"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42923" y="1790876"/>
              <a:ext cx="804946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2009 and 2020, the stimulus packages included extensions in the time allowed to collect unemployment insurance.</a:t>
              </a:r>
            </a:p>
          </p:txBody>
        </p:sp>
      </p:grpSp>
      <p:grpSp>
        <p:nvGrpSpPr>
          <p:cNvPr id="27" name="Group 26" descr="The automatic stabilizers react to a weakening of AD with expansionary fiscal policy and a strengthening of aggregate demand with contractionary fiscal policy, just as the AD/AS analysis suggests.&#10;">
            <a:extLst>
              <a:ext uri="{FF2B5EF4-FFF2-40B4-BE49-F238E27FC236}">
                <a16:creationId xmlns:a16="http://schemas.microsoft.com/office/drawing/2014/main" id="{987CD6F0-B2EB-4CA9-ABF4-D2A073F7ECF7}"/>
              </a:ext>
            </a:extLst>
          </p:cNvPr>
          <p:cNvGrpSpPr/>
          <p:nvPr/>
        </p:nvGrpSpPr>
        <p:grpSpPr>
          <a:xfrm>
            <a:off x="2057980" y="4578758"/>
            <a:ext cx="8052105" cy="1017985"/>
            <a:chOff x="542923" y="1736761"/>
            <a:chExt cx="8058154" cy="101798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10156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39083"/>
              <a:ext cx="802760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automatic stabilizers react to a weakening of AD with expansionary fiscal policy and a strengthening of aggregate demand with contractionary fiscal policy, just as the AD/AS analysis suggests.</a:t>
              </a:r>
            </a:p>
          </p:txBody>
        </p:sp>
      </p:grpSp>
    </p:spTree>
    <p:extLst>
      <p:ext uri="{BB962C8B-B14F-4D97-AF65-F5344CB8AC3E}">
        <p14:creationId xmlns:p14="http://schemas.microsoft.com/office/powerpoint/2010/main" val="3920846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Total U.S. Government Spending</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ince 1960 to 2019, total federal spending has ranged from about 18% to 22% of GDP. It climbed above that level in 2009 but quickly dropped back down by 2013. It increased drastically in 2020, reaching 31.37% of GDP. The share that the government has spent on national defense has generally declined, while the share it has spent on Social Security and health care expenses (mainly Medicare and Medicaid) has increased.&#10;">
            <a:extLst>
              <a:ext uri="{FF2B5EF4-FFF2-40B4-BE49-F238E27FC236}">
                <a16:creationId xmlns:a16="http://schemas.microsoft.com/office/drawing/2014/main" id="{F206F903-0E48-4B2D-831E-FF1BD1ADBE8A}"/>
              </a:ext>
            </a:extLst>
          </p:cNvPr>
          <p:cNvGrpSpPr/>
          <p:nvPr/>
        </p:nvGrpSpPr>
        <p:grpSpPr>
          <a:xfrm>
            <a:off x="758067" y="1488598"/>
            <a:ext cx="3038167" cy="4561182"/>
            <a:chOff x="542655" y="1736761"/>
            <a:chExt cx="8058422" cy="158339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descr="Since 1960 to 2019, total federal spending has ranged from about 18% to 22% of GDP. It climbed above that level in 2009 but quickly dropped back down by 2013. It increased drastically in 2020, reaching 31.37% of GDP. The share that the government has spent on national defense has generally declined, while the share it has spent on Social Security and health care expenses (mainly Medicare and Medicaid) has increased.&#10;">
              <a:extLst>
                <a:ext uri="{FF2B5EF4-FFF2-40B4-BE49-F238E27FC236}">
                  <a16:creationId xmlns:a16="http://schemas.microsoft.com/office/drawing/2014/main" id="{D57D5171-4955-40BA-B146-57059C094DA5}"/>
                </a:ext>
              </a:extLst>
            </p:cNvPr>
            <p:cNvSpPr txBox="1"/>
            <p:nvPr/>
          </p:nvSpPr>
          <p:spPr>
            <a:xfrm>
              <a:off x="542655" y="1749559"/>
              <a:ext cx="8058154" cy="1570595"/>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Since 1960 to 2019, total federal spending has ranged from about 18% to 22% of GDP. It climbed above that level in 2009 but quickly dropped back down by 2013. It increased drastically in 2020, reaching 31.37% of GDP. The share that the government has spent on national defense has generally declined, while the share it has spent on Social Security and health care expenses (mainly Medicare and Medicaid) has increased.</a:t>
              </a:r>
            </a:p>
          </p:txBody>
        </p:sp>
      </p:grpSp>
      <p:pic>
        <p:nvPicPr>
          <p:cNvPr id="3" name="Picture 2" descr="A line graph of federal spending in various areas over time.">
            <a:extLst>
              <a:ext uri="{FF2B5EF4-FFF2-40B4-BE49-F238E27FC236}">
                <a16:creationId xmlns:a16="http://schemas.microsoft.com/office/drawing/2014/main" id="{D28E87B7-8FC5-A218-DDFF-55025C96692F}"/>
              </a:ext>
            </a:extLst>
          </p:cNvPr>
          <p:cNvPicPr>
            <a:picLocks noChangeAspect="1"/>
          </p:cNvPicPr>
          <p:nvPr/>
        </p:nvPicPr>
        <p:blipFill rotWithShape="1">
          <a:blip r:embed="rId3"/>
          <a:srcRect l="3861"/>
          <a:stretch/>
        </p:blipFill>
        <p:spPr>
          <a:xfrm>
            <a:off x="3964245" y="1758368"/>
            <a:ext cx="7670650" cy="4109436"/>
          </a:xfrm>
          <a:prstGeom prst="rect">
            <a:avLst/>
          </a:prstGeom>
        </p:spPr>
      </p:pic>
    </p:spTree>
    <p:extLst>
      <p:ext uri="{BB962C8B-B14F-4D97-AF65-F5344CB8AC3E}">
        <p14:creationId xmlns:p14="http://schemas.microsoft.com/office/powerpoint/2010/main" val="29115694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400053" y="347331"/>
            <a:ext cx="9383485"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Cyclically Adjusted Budget Deficit or Surplus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Each year, the nonpartisan Congressional Budget Office calculates the cyclically adjusted budget (or the standardized employment budget).&#10;">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Each year, the nonpartisan Congressional Budget Office calculates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cyclically adjusted budget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(or the standardized employment budget).</a:t>
              </a:r>
            </a:p>
          </p:txBody>
        </p:sp>
      </p:grpSp>
      <p:grpSp>
        <p:nvGrpSpPr>
          <p:cNvPr id="21" name="Group 20" descr="This budget is what the budget deficit or surplus would be if the economy were producing at potential GDP. &#10;">
            <a:extLst>
              <a:ext uri="{FF2B5EF4-FFF2-40B4-BE49-F238E27FC236}">
                <a16:creationId xmlns:a16="http://schemas.microsoft.com/office/drawing/2014/main" id="{BA56479A-63FA-4B56-B440-8A3BFEB59D9F}"/>
              </a:ext>
            </a:extLst>
          </p:cNvPr>
          <p:cNvGrpSpPr/>
          <p:nvPr/>
        </p:nvGrpSpPr>
        <p:grpSpPr>
          <a:xfrm>
            <a:off x="2066149" y="2477002"/>
            <a:ext cx="8055261" cy="806935"/>
            <a:chOff x="539765" y="1736761"/>
            <a:chExt cx="8061312"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budget is what the budget deficit or surplus would be if the economy were producing at potential GDP. </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24" name="Group 23" descr="At potential GDP, people who look for work find jobs in a reasonable period of time, and businesses make normal profits, with the result that both workers and businesses earn more and pay more taxes.&#10;">
            <a:extLst>
              <a:ext uri="{FF2B5EF4-FFF2-40B4-BE49-F238E27FC236}">
                <a16:creationId xmlns:a16="http://schemas.microsoft.com/office/drawing/2014/main" id="{B70240EF-C154-4E48-ABE1-81F0F5E2D9B2}"/>
              </a:ext>
            </a:extLst>
          </p:cNvPr>
          <p:cNvGrpSpPr/>
          <p:nvPr/>
        </p:nvGrpSpPr>
        <p:grpSpPr>
          <a:xfrm>
            <a:off x="2066150" y="3373092"/>
            <a:ext cx="8045514" cy="1024195"/>
            <a:chOff x="537132" y="1736761"/>
            <a:chExt cx="8063945" cy="102419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45293"/>
              <a:ext cx="8055756"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potential GDP, people who look for work find jobs in a reasonable period of time, and businesses make normal profits, with the result that both workers and businesses earn more and pay more taxes.</a:t>
              </a:r>
            </a:p>
          </p:txBody>
        </p:sp>
      </p:grpSp>
      <p:grpSp>
        <p:nvGrpSpPr>
          <p:cNvPr id="27" name="Group 26" descr="In effect, the cyclically adjusted budget deficit eliminates the impact of the automatic stabilizers.&#10;">
            <a:extLst>
              <a:ext uri="{FF2B5EF4-FFF2-40B4-BE49-F238E27FC236}">
                <a16:creationId xmlns:a16="http://schemas.microsoft.com/office/drawing/2014/main" id="{987CD6F0-B2EB-4CA9-ABF4-D2A073F7ECF7}"/>
              </a:ext>
            </a:extLst>
          </p:cNvPr>
          <p:cNvGrpSpPr/>
          <p:nvPr/>
        </p:nvGrpSpPr>
        <p:grpSpPr>
          <a:xfrm>
            <a:off x="2058769" y="4478124"/>
            <a:ext cx="8052105" cy="806935"/>
            <a:chOff x="542923" y="1736761"/>
            <a:chExt cx="8058154"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66876" y="1776063"/>
              <a:ext cx="802760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effect, the cyclically adjusted budget deficit eliminates the impact of the automatic stabilizers.</a:t>
              </a:r>
            </a:p>
          </p:txBody>
        </p:sp>
      </p:grpSp>
    </p:spTree>
    <p:extLst>
      <p:ext uri="{BB962C8B-B14F-4D97-AF65-F5344CB8AC3E}">
        <p14:creationId xmlns:p14="http://schemas.microsoft.com/office/powerpoint/2010/main" val="32560448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39309" y="379940"/>
            <a:ext cx="947057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Cyclically Adjusted Budget Deficit or Surplus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pic>
        <p:nvPicPr>
          <p:cNvPr id="3" name="Picture 2" descr="A line graph that compares the actual budget deficit or surplus with the cyclically adjusted budget deficit or surplus over time.">
            <a:extLst>
              <a:ext uri="{FF2B5EF4-FFF2-40B4-BE49-F238E27FC236}">
                <a16:creationId xmlns:a16="http://schemas.microsoft.com/office/drawing/2014/main" id="{A73A8748-5761-18B4-420A-04D85D5EFBC8}"/>
              </a:ext>
            </a:extLst>
          </p:cNvPr>
          <p:cNvPicPr>
            <a:picLocks noChangeAspect="1"/>
          </p:cNvPicPr>
          <p:nvPr/>
        </p:nvPicPr>
        <p:blipFill>
          <a:blip r:embed="rId3"/>
          <a:stretch>
            <a:fillRect/>
          </a:stretch>
        </p:blipFill>
        <p:spPr>
          <a:xfrm>
            <a:off x="3303395" y="1296142"/>
            <a:ext cx="5585209" cy="3474550"/>
          </a:xfrm>
          <a:prstGeom prst="rect">
            <a:avLst/>
          </a:prstGeom>
        </p:spPr>
      </p:pic>
      <p:sp>
        <p:nvSpPr>
          <p:cNvPr id="29" name="TextBox 28" descr="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10;">
            <a:extLst>
              <a:ext uri="{FF2B5EF4-FFF2-40B4-BE49-F238E27FC236}">
                <a16:creationId xmlns:a16="http://schemas.microsoft.com/office/drawing/2014/main" id="{EA9D7405-8BF5-4225-BB6D-3789615DD8DB}"/>
              </a:ext>
            </a:extLst>
          </p:cNvPr>
          <p:cNvSpPr txBox="1"/>
          <p:nvPr/>
        </p:nvSpPr>
        <p:spPr>
          <a:xfrm>
            <a:off x="1881188" y="4916747"/>
            <a:ext cx="8786813"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a:t>
            </a:r>
          </a:p>
        </p:txBody>
      </p:sp>
    </p:spTree>
    <p:extLst>
      <p:ext uri="{BB962C8B-B14F-4D97-AF65-F5344CB8AC3E}">
        <p14:creationId xmlns:p14="http://schemas.microsoft.com/office/powerpoint/2010/main" val="10424021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480457" y="338445"/>
            <a:ext cx="9231085"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Cyclically Adjusted Budget Deficit or Surplus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3</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In recession years, like the early 1990s, 2001, 2009, or 2020, the cyclically adjusted budget deficit is smaller than the actual deficit.">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recession years, like the early 1990s, 2001, 2009, or 2020, the cyclically adjusted budget deficit is smaller than the actual deficit.</a:t>
              </a:r>
            </a:p>
          </p:txBody>
        </p:sp>
      </p:grpSp>
      <p:grpSp>
        <p:nvGrpSpPr>
          <p:cNvPr id="21" name="Group 20" descr="During recessions, the automatic stabilizers tend to increase the budget deficit, so if the economy was instead at full employment, the deficit would be reduced by cutting taxes or increasing government spending.">
            <a:extLst>
              <a:ext uri="{FF2B5EF4-FFF2-40B4-BE49-F238E27FC236}">
                <a16:creationId xmlns:a16="http://schemas.microsoft.com/office/drawing/2014/main" id="{BA56479A-63FA-4B56-B440-8A3BFEB59D9F}"/>
              </a:ext>
            </a:extLst>
          </p:cNvPr>
          <p:cNvGrpSpPr/>
          <p:nvPr/>
        </p:nvGrpSpPr>
        <p:grpSpPr>
          <a:xfrm>
            <a:off x="2066149" y="2477002"/>
            <a:ext cx="8058659" cy="1019106"/>
            <a:chOff x="539765" y="1736761"/>
            <a:chExt cx="8061312" cy="1019106"/>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40204"/>
              <a:ext cx="8058422"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recessions, the automatic stabilizers tend to increase the budget deficit, so if the economy was instead at full employment, the deficit would be reduced by cutting taxes or increasing government spending.</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24" name="Group 23" descr="In the late 1990s, the cyclically adjusted budget surplus was lower than the actual budget surplus.">
            <a:extLst>
              <a:ext uri="{FF2B5EF4-FFF2-40B4-BE49-F238E27FC236}">
                <a16:creationId xmlns:a16="http://schemas.microsoft.com/office/drawing/2014/main" id="{B70240EF-C154-4E48-ABE1-81F0F5E2D9B2}"/>
              </a:ext>
            </a:extLst>
          </p:cNvPr>
          <p:cNvGrpSpPr/>
          <p:nvPr/>
        </p:nvGrpSpPr>
        <p:grpSpPr>
          <a:xfrm>
            <a:off x="2066150" y="3593812"/>
            <a:ext cx="8045514" cy="806935"/>
            <a:chOff x="537132" y="1736761"/>
            <a:chExt cx="8063945"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75110"/>
              <a:ext cx="80557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late 1990s, the cyclically adjusted budget surplus was lower than the actual budget surplus.</a:t>
              </a:r>
            </a:p>
          </p:txBody>
        </p:sp>
      </p:grpSp>
      <p:grpSp>
        <p:nvGrpSpPr>
          <p:cNvPr id="27" name="Group 26" descr="The gap between the cyclically adjusted budget deficit or surplus and the actual budget deficit or surplus shows the impact of the automatic stabilizers.">
            <a:extLst>
              <a:ext uri="{FF2B5EF4-FFF2-40B4-BE49-F238E27FC236}">
                <a16:creationId xmlns:a16="http://schemas.microsoft.com/office/drawing/2014/main" id="{987CD6F0-B2EB-4CA9-ABF4-D2A073F7ECF7}"/>
              </a:ext>
            </a:extLst>
          </p:cNvPr>
          <p:cNvGrpSpPr/>
          <p:nvPr/>
        </p:nvGrpSpPr>
        <p:grpSpPr>
          <a:xfrm>
            <a:off x="2051389" y="4485920"/>
            <a:ext cx="8052105" cy="1054965"/>
            <a:chOff x="542923" y="1736761"/>
            <a:chExt cx="8058154" cy="105496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76063"/>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gap between the cyclically adjusted budget deficit or surplus and the actual budget deficit or surplus shows the impact of the automatic stabilizers.</a:t>
              </a:r>
            </a:p>
          </p:txBody>
        </p:sp>
      </p:grpSp>
    </p:spTree>
    <p:extLst>
      <p:ext uri="{BB962C8B-B14F-4D97-AF65-F5344CB8AC3E}">
        <p14:creationId xmlns:p14="http://schemas.microsoft.com/office/powerpoint/2010/main" val="16934248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n-ea"/>
                <a:cs typeface="+mn-cs"/>
                <a:sym typeface="Century Gothic"/>
              </a:rPr>
              <a:t>Automatic Stabilizers</a:t>
            </a:r>
            <a:r>
              <a:rPr kumimoji="0" lang="en-US" sz="3000" b="0" i="0" u="none" strike="noStrike" kern="1200" cap="none" spc="0" normalizeH="0" baseline="-25000" noProof="0" dirty="0">
                <a:ln>
                  <a:noFill/>
                </a:ln>
                <a:solidFill>
                  <a:schemeClr val="dk1"/>
                </a:solidFill>
                <a:effectLst/>
                <a:uLnTx/>
                <a:uFillTx/>
                <a:latin typeface="Century Gothic"/>
                <a:ea typeface="+mn-ea"/>
                <a:cs typeface="+mn-cs"/>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Automatic stabilizers occur quickly.">
            <a:extLst>
              <a:ext uri="{FF2B5EF4-FFF2-40B4-BE49-F238E27FC236}">
                <a16:creationId xmlns:a16="http://schemas.microsoft.com/office/drawing/2014/main" id="{C3DDBB18-AB8D-45CA-AF4C-9991A271D7F0}"/>
              </a:ext>
            </a:extLst>
          </p:cNvPr>
          <p:cNvGrpSpPr/>
          <p:nvPr/>
        </p:nvGrpSpPr>
        <p:grpSpPr>
          <a:xfrm>
            <a:off x="2066149" y="1580912"/>
            <a:ext cx="8058927" cy="806935"/>
            <a:chOff x="542150" y="1736761"/>
            <a:chExt cx="8058927"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150" y="1929332"/>
              <a:ext cx="8058154"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Automatic stabilizers occur quickly.</a:t>
              </a:r>
            </a:p>
          </p:txBody>
        </p:sp>
      </p:grpSp>
      <p:grpSp>
        <p:nvGrpSpPr>
          <p:cNvPr id="21" name="Group 20" descr="Lower wages mean that a lower amount of taxes is withheld from paychecks right away.">
            <a:extLst>
              <a:ext uri="{FF2B5EF4-FFF2-40B4-BE49-F238E27FC236}">
                <a16:creationId xmlns:a16="http://schemas.microsoft.com/office/drawing/2014/main" id="{BA56479A-63FA-4B56-B440-8A3BFEB59D9F}"/>
              </a:ext>
            </a:extLst>
          </p:cNvPr>
          <p:cNvGrpSpPr/>
          <p:nvPr/>
        </p:nvGrpSpPr>
        <p:grpSpPr>
          <a:xfrm>
            <a:off x="2066149" y="2477002"/>
            <a:ext cx="8058927" cy="806935"/>
            <a:chOff x="539764" y="1736761"/>
            <a:chExt cx="8061313"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4" y="176115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Lower wages mean that a lower amount of taxes is withheld from paychecks right away.</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24" name="Group 23" descr="Higher unemployment or poverty means that government spending in those areas rises as quickly as people apply for benefits.">
            <a:extLst>
              <a:ext uri="{FF2B5EF4-FFF2-40B4-BE49-F238E27FC236}">
                <a16:creationId xmlns:a16="http://schemas.microsoft.com/office/drawing/2014/main" id="{B70240EF-C154-4E48-ABE1-81F0F5E2D9B2}"/>
              </a:ext>
            </a:extLst>
          </p:cNvPr>
          <p:cNvGrpSpPr/>
          <p:nvPr/>
        </p:nvGrpSpPr>
        <p:grpSpPr>
          <a:xfrm>
            <a:off x="2063259" y="3364674"/>
            <a:ext cx="8058927" cy="806935"/>
            <a:chOff x="537132" y="1736761"/>
            <a:chExt cx="8063945"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75110"/>
              <a:ext cx="8055756"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 unemployment or poverty means that government spending in those areas rises as quickly as people apply for benefits.</a:t>
              </a:r>
            </a:p>
          </p:txBody>
        </p:sp>
      </p:grpSp>
      <p:grpSp>
        <p:nvGrpSpPr>
          <p:cNvPr id="27" name="Group 26" descr="However, while the automatic stabilizers offset some shifts in aggregate demand, they do not offset all or even most of them.">
            <a:extLst>
              <a:ext uri="{FF2B5EF4-FFF2-40B4-BE49-F238E27FC236}">
                <a16:creationId xmlns:a16="http://schemas.microsoft.com/office/drawing/2014/main" id="{987CD6F0-B2EB-4CA9-ABF4-D2A073F7ECF7}"/>
              </a:ext>
            </a:extLst>
          </p:cNvPr>
          <p:cNvGrpSpPr/>
          <p:nvPr/>
        </p:nvGrpSpPr>
        <p:grpSpPr>
          <a:xfrm>
            <a:off x="2072198" y="4265898"/>
            <a:ext cx="8052105" cy="806935"/>
            <a:chOff x="542923" y="1736761"/>
            <a:chExt cx="8058154"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76063"/>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while the automatic stabilizers offset some shifts in aggregate demand, they do not offset all or even most of them.</a:t>
              </a:r>
            </a:p>
          </p:txBody>
        </p:sp>
      </p:grpSp>
      <p:grpSp>
        <p:nvGrpSpPr>
          <p:cNvPr id="30" name="Group 29" descr="Automatic stabilizers, like shock absorbers in a car, can be useful if they reduce the impact of the worst bumps, even if they do not eliminate the bumps altogether.">
            <a:extLst>
              <a:ext uri="{FF2B5EF4-FFF2-40B4-BE49-F238E27FC236}">
                <a16:creationId xmlns:a16="http://schemas.microsoft.com/office/drawing/2014/main" id="{7BC69A80-BC67-4EFA-B4C6-EBD6E021E8F1}"/>
              </a:ext>
            </a:extLst>
          </p:cNvPr>
          <p:cNvGrpSpPr/>
          <p:nvPr/>
        </p:nvGrpSpPr>
        <p:grpSpPr>
          <a:xfrm>
            <a:off x="2072198" y="5153570"/>
            <a:ext cx="8052105" cy="1054965"/>
            <a:chOff x="542923" y="1736761"/>
            <a:chExt cx="8058154" cy="1054965"/>
          </a:xfrm>
          <a:solidFill>
            <a:srgbClr val="627981"/>
          </a:solidFill>
        </p:grpSpPr>
        <p:sp>
          <p:nvSpPr>
            <p:cNvPr id="31" name="Rectangle 30">
              <a:extLst>
                <a:ext uri="{FF2B5EF4-FFF2-40B4-BE49-F238E27FC236}">
                  <a16:creationId xmlns:a16="http://schemas.microsoft.com/office/drawing/2014/main" id="{74CB8E6E-D7F4-4F57-B7B8-322112123C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C1A06168-9FF4-4B45-846C-F2EB4349B618}"/>
                </a:ext>
              </a:extLst>
            </p:cNvPr>
            <p:cNvSpPr txBox="1"/>
            <p:nvPr/>
          </p:nvSpPr>
          <p:spPr>
            <a:xfrm>
              <a:off x="542923" y="1776063"/>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Automatic stabilizers, like shock absorbers in a car, can be useful if they reduce the impact of the worst bumps, even if they do not eliminate the bumps altogether.</a:t>
              </a:r>
            </a:p>
          </p:txBody>
        </p:sp>
      </p:grpSp>
    </p:spTree>
    <p:extLst>
      <p:ext uri="{BB962C8B-B14F-4D97-AF65-F5344CB8AC3E}">
        <p14:creationId xmlns:p14="http://schemas.microsoft.com/office/powerpoint/2010/main" val="11889057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mn-ea"/>
                <a:cs typeface="+mn-cs"/>
                <a:sym typeface="Century Gothic"/>
              </a:rPr>
              <a:t>6</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descr="Chances are you will be or are currently paying taxes. How do you feel knowing that your tax contributions will increase during times of recession? Are you happy to help aid the country in this way or do you find it frustrating?&#10;">
            <a:extLst>
              <a:ext uri="{FF2B5EF4-FFF2-40B4-BE49-F238E27FC236}">
                <a16:creationId xmlns:a16="http://schemas.microsoft.com/office/drawing/2014/main" id="{C3DDBB18-AB8D-45CA-AF4C-9991A271D7F0}"/>
              </a:ext>
            </a:extLst>
          </p:cNvPr>
          <p:cNvGrpSpPr/>
          <p:nvPr/>
        </p:nvGrpSpPr>
        <p:grpSpPr>
          <a:xfrm>
            <a:off x="2066922" y="1580912"/>
            <a:ext cx="8058154" cy="1323439"/>
            <a:chOff x="542923" y="1736761"/>
            <a:chExt cx="8058154" cy="1323439"/>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923" y="1736761"/>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Chances are you will be or are currently paying taxes. How do you feel knowing that your tax contributions will increase during times of recession? Are you happy to help aid the country in this way or do you find it frustrating?</a:t>
              </a:r>
            </a:p>
          </p:txBody>
        </p:sp>
      </p:grpSp>
      <p:pic>
        <p:nvPicPr>
          <p:cNvPr id="5" name="Picture 4" descr="Two women in conversation while sitting at a desk writing something down in a notebook">
            <a:extLst>
              <a:ext uri="{FF2B5EF4-FFF2-40B4-BE49-F238E27FC236}">
                <a16:creationId xmlns:a16="http://schemas.microsoft.com/office/drawing/2014/main" id="{081B74F7-441F-4552-9DAA-0FD32FA19054}"/>
              </a:ext>
            </a:extLst>
          </p:cNvPr>
          <p:cNvPicPr>
            <a:picLocks noChangeAspect="1"/>
          </p:cNvPicPr>
          <p:nvPr/>
        </p:nvPicPr>
        <p:blipFill>
          <a:blip r:embed="rId3"/>
          <a:stretch>
            <a:fillRect/>
          </a:stretch>
        </p:blipFill>
        <p:spPr>
          <a:xfrm>
            <a:off x="3527664" y="3144870"/>
            <a:ext cx="5136669" cy="3429000"/>
          </a:xfrm>
          <a:prstGeom prst="rect">
            <a:avLst/>
          </a:prstGeom>
        </p:spPr>
      </p:pic>
    </p:spTree>
    <p:extLst>
      <p:ext uri="{BB962C8B-B14F-4D97-AF65-F5344CB8AC3E}">
        <p14:creationId xmlns:p14="http://schemas.microsoft.com/office/powerpoint/2010/main" val="40398565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 uri="{C183D7F6-B498-43B3-948B-1728B52AA6E4}">
                <adec:decorative xmlns:adec="http://schemas.microsoft.com/office/drawing/2017/decorative" val="1"/>
              </a:ext>
            </a:extLst>
          </p:cNvPr>
          <p:cNvSpPr/>
          <p:nvPr/>
        </p:nvSpPr>
        <p:spPr>
          <a:xfrm>
            <a:off x="1181100" y="1597965"/>
            <a:ext cx="9829800" cy="47906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descr="Fiscal policy is conducted through discretionary fiscal policy, which is when the government enacts taxation or spending changes in response to economic events, or through automatic stabilizers, which are taxing and spending mechanisms that shift in response to economic events without any further legislation.&#10;&#10;The cyclically adjusted budget is the calculation of what the budget deficit or budget surplus would have been in a given year if the economy had been producing at its potential GDP.&#10;&#10;Many economists and politicians criticize the use of fiscal policy for a variety of reasons, including concerns over time lags, the impact on interest rates, and fiscal policy's inherently political nature.&#10;">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3" name="Object 2" descr="Fiscal policy is conducted through discretionary fiscal policy, which is when the government enacts taxation or spending changes in response to economic events, or through automatic stabilizers, which are taxing and spending mechanisms that shift in response to economic events without any further legislation.&#10;&#10;The cyclically adjusted budget is the calculation of what the budget deficit or budget surplus would have been in a given year if the economy had been producing at its potential GDP.&#10;&#10;Many economists and politicians criticize the use of fiscal policy for a variety of reasons, including concerns over time lags, the impact on interest rates, and fiscal policy's inherently political nature.&#10;">
                        <a:extLst>
                          <a:ext uri="{FF2B5EF4-FFF2-40B4-BE49-F238E27FC236}">
                            <a16:creationId xmlns:a16="http://schemas.microsoft.com/office/drawing/2014/main" id="{09F3689F-72F2-4C5E-980B-6870CF39538D}"/>
                          </a:ext>
                        </a:extLst>
                      </p:cNvPr>
                      <p:cNvPicPr/>
                      <p:nvPr/>
                    </p:nvPicPr>
                    <p:blipFill>
                      <a:blip r:embed="rId3"/>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265264" y="1746525"/>
            <a:ext cx="9661472" cy="4493538"/>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Fiscal policy is conducted through discretionary fiscal policy, which is when the government enacts taxation or spending changes in response to economic events, or through automatic stabilizers, which are taxing and spending mechanisms that shift in response to economic events without any further legislation.</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The cyclically adjusted budget is the calculation of what the budget deficit or budget surplus would have been in a given year if the economy had been producing at its potential GDP.</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Many economists and politicians criticize the use of fiscal policy for a variety of reasons, including concerns over time lags, the impact on interest rates, and fiscal policy's inherently political nature.</a:t>
            </a:r>
          </a:p>
        </p:txBody>
      </p:sp>
    </p:spTree>
    <p:extLst>
      <p:ext uri="{BB962C8B-B14F-4D97-AF65-F5344CB8AC3E}">
        <p14:creationId xmlns:p14="http://schemas.microsoft.com/office/powerpoint/2010/main" val="26318340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defTabSz="457200" rtl="0" eaLnBrk="1" fontAlgn="auto" latinLnBrk="0" hangingPunct="1">
              <a:lnSpc>
                <a:spcPct val="100000"/>
              </a:lnSpc>
              <a:spcBef>
                <a:spcPts val="0"/>
              </a:spcBef>
              <a:spcAft>
                <a:spcPts val="0"/>
              </a:spcAft>
              <a:buClr>
                <a:srgbClr val="404040"/>
              </a:buClr>
              <a:buSzPts val="1800"/>
              <a:buFont typeface="Calibri"/>
              <a:buNone/>
              <a:tabLst/>
              <a:defRPr/>
            </a:pPr>
            <a:endParaRPr kumimoji="0" sz="1800" b="0" i="0" u="none" strike="noStrike" kern="1200" cap="none" spc="0" normalizeH="0" baseline="0" noProof="0">
              <a:ln>
                <a:noFill/>
              </a:ln>
              <a:solidFill>
                <a:srgbClr val="404040"/>
              </a:solidFill>
              <a:effectLst/>
              <a:uLnTx/>
              <a:uFillTx/>
              <a:latin typeface="Calibri"/>
              <a:ea typeface="Calibri"/>
              <a:cs typeface="Calibri"/>
              <a:sym typeface="Calibri"/>
            </a:endParaRPr>
          </a:p>
        </p:txBody>
      </p:sp>
      <p:sp>
        <p:nvSpPr>
          <p:cNvPr id="50" name="Google Shape;50;p1"/>
          <p:cNvSpPr txBox="1">
            <a:spLocks noGrp="1"/>
          </p:cNvSpPr>
          <p:nvPr>
            <p:ph type="title" idx="4294967295"/>
          </p:nvPr>
        </p:nvSpPr>
        <p:spPr>
          <a:xfrm>
            <a:off x="1569719" y="2081740"/>
            <a:ext cx="9052562" cy="286228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Practical Problems with Discretionary Fiscal Policy</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60" y="49537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defTabSz="4572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53" name="Google Shape;53;p1">
            <a:extLst>
              <a:ext uri="{C183D7F6-B498-43B3-948B-1728B52AA6E4}">
                <adec:decorative xmlns:adec="http://schemas.microsoft.com/office/drawing/2017/decorative" val="1"/>
              </a:ext>
            </a:extLst>
          </p:cNvPr>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6</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early 1960s, many economists believed that the problem of the business cycle, unemployment, and inflation were all but solved.&#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early 1960s, many economists believed that the problem of the business cycle, unemployment, and inflation were all but solved.</a:t>
              </a:r>
            </a:p>
          </p:txBody>
        </p:sp>
      </p:grpSp>
      <p:grpSp>
        <p:nvGrpSpPr>
          <p:cNvPr id="12" name="Group 11" descr="The U.S. economy faced several significant recessions in the 1960s, ‘70s, and ‘80s, showing that the problems of macroeconomic policy were not entirely solved.&#10;">
            <a:extLst>
              <a:ext uri="{FF2B5EF4-FFF2-40B4-BE49-F238E27FC236}">
                <a16:creationId xmlns:a16="http://schemas.microsoft.com/office/drawing/2014/main" id="{1FCE88C0-12B0-4BFD-B1EC-2AFE88155099}"/>
              </a:ext>
            </a:extLst>
          </p:cNvPr>
          <p:cNvGrpSpPr/>
          <p:nvPr/>
        </p:nvGrpSpPr>
        <p:grpSpPr>
          <a:xfrm>
            <a:off x="2066654" y="2495629"/>
            <a:ext cx="8055265" cy="1059923"/>
            <a:chOff x="539761" y="1736761"/>
            <a:chExt cx="8061316"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economy faced several significant recessions in the 1960s, ‘70s, and ‘80s, showing that the problems of macroeconomic policy were not entirely solved.</a:t>
              </a:r>
            </a:p>
          </p:txBody>
        </p:sp>
      </p:grpSp>
      <p:grpSp>
        <p:nvGrpSpPr>
          <p:cNvPr id="18" name="Group 17" descr="As economists began to explore these problems, they identified several issues that make discretionary fiscal policy more difficult than previously believed during the optimism of the 1960s.&#10;">
            <a:extLst>
              <a:ext uri="{FF2B5EF4-FFF2-40B4-BE49-F238E27FC236}">
                <a16:creationId xmlns:a16="http://schemas.microsoft.com/office/drawing/2014/main" id="{E9D645EB-241F-4F9B-863D-C6DF2287895D}"/>
              </a:ext>
            </a:extLst>
          </p:cNvPr>
          <p:cNvGrpSpPr/>
          <p:nvPr/>
        </p:nvGrpSpPr>
        <p:grpSpPr>
          <a:xfrm>
            <a:off x="2072703" y="3667834"/>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economists began to explore these problems, they identified several issues that make discretionary fiscal policy more difficult than previously believed during the optimism of the 1960s.</a:t>
              </a:r>
            </a:p>
          </p:txBody>
        </p:sp>
      </p:grpSp>
    </p:spTree>
    <p:extLst>
      <p:ext uri="{BB962C8B-B14F-4D97-AF65-F5344CB8AC3E}">
        <p14:creationId xmlns:p14="http://schemas.microsoft.com/office/powerpoint/2010/main" val="38281826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Fiscal Policy and Interest Rates</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7503332" y="1657107"/>
            <a:ext cx="3727132" cy="406298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graph of what happens economically when the government borrows money.">
            <a:extLst>
              <a:ext uri="{FF2B5EF4-FFF2-40B4-BE49-F238E27FC236}">
                <a16:creationId xmlns:a16="http://schemas.microsoft.com/office/drawing/2014/main" id="{F6B2D5D2-017B-4AEF-BCF3-6D1FBA8AC17B}"/>
              </a:ext>
            </a:extLst>
          </p:cNvPr>
          <p:cNvPicPr>
            <a:picLocks noChangeAspect="1"/>
          </p:cNvPicPr>
          <p:nvPr/>
        </p:nvPicPr>
        <p:blipFill>
          <a:blip r:embed="rId3"/>
          <a:stretch>
            <a:fillRect/>
          </a:stretch>
        </p:blipFill>
        <p:spPr>
          <a:xfrm>
            <a:off x="1444532" y="1448516"/>
            <a:ext cx="5868415" cy="4763772"/>
          </a:xfrm>
          <a:prstGeom prst="rect">
            <a:avLst/>
          </a:prstGeom>
        </p:spPr>
      </p:pic>
      <p:sp>
        <p:nvSpPr>
          <p:cNvPr id="8" name="TextBox 7">
            <a:extLst>
              <a:ext uri="{FF2B5EF4-FFF2-40B4-BE49-F238E27FC236}">
                <a16:creationId xmlns:a16="http://schemas.microsoft.com/office/drawing/2014/main" id="{3A5A22DE-1D2D-483B-A7C2-A66EA77C9FB2}"/>
              </a:ext>
            </a:extLst>
          </p:cNvPr>
          <p:cNvSpPr txBox="1"/>
          <p:nvPr/>
        </p:nvSpPr>
        <p:spPr>
          <a:xfrm>
            <a:off x="7579140" y="1858808"/>
            <a:ext cx="3575523" cy="1015663"/>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Fiscal policy affects both aggregate demand and interest rates. </a:t>
            </a:r>
          </a:p>
        </p:txBody>
      </p:sp>
      <p:sp>
        <p:nvSpPr>
          <p:cNvPr id="9" name="TextBox 8">
            <a:extLst>
              <a:ext uri="{FF2B5EF4-FFF2-40B4-BE49-F238E27FC236}">
                <a16:creationId xmlns:a16="http://schemas.microsoft.com/office/drawing/2014/main" id="{B5E91B25-57AA-4A9F-8AE3-45B6A52573AE}"/>
              </a:ext>
            </a:extLst>
          </p:cNvPr>
          <p:cNvSpPr txBox="1"/>
          <p:nvPr/>
        </p:nvSpPr>
        <p:spPr>
          <a:xfrm>
            <a:off x="7579138" y="2874938"/>
            <a:ext cx="3575523" cy="1323439"/>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An increase in government budget deficits shifts the demand for financial capital rightward.</a:t>
            </a:r>
          </a:p>
        </p:txBody>
      </p:sp>
      <p:sp>
        <p:nvSpPr>
          <p:cNvPr id="10" name="TextBox 9">
            <a:extLst>
              <a:ext uri="{FF2B5EF4-FFF2-40B4-BE49-F238E27FC236}">
                <a16:creationId xmlns:a16="http://schemas.microsoft.com/office/drawing/2014/main" id="{E3E8CAE7-E45C-478D-A30D-30561488E76F}"/>
              </a:ext>
            </a:extLst>
          </p:cNvPr>
          <p:cNvSpPr txBox="1"/>
          <p:nvPr/>
        </p:nvSpPr>
        <p:spPr>
          <a:xfrm>
            <a:off x="7579137" y="4198377"/>
            <a:ext cx="3575523" cy="1323439"/>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An increase in budget deficits by 1% of GDP will cause an increase of roughly 0.5% to 1% in the interest rate.</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Fiscal Policy and Interest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ansionary fiscal policy, through tax cuts and increased government spending, is intended to increase aggregate demand.&#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Expansionary fiscal policy, through tax cuts and increased government spending, is intended to increase aggregate demand.</a:t>
              </a:r>
            </a:p>
          </p:txBody>
        </p:sp>
      </p:grpSp>
      <p:grpSp>
        <p:nvGrpSpPr>
          <p:cNvPr id="12" name="Group 11" descr="If expansionary fiscal policy also increases interest rates, firms and households are discouraged from borrowing and spending, which reduces aggregate demand.&#10;">
            <a:extLst>
              <a:ext uri="{FF2B5EF4-FFF2-40B4-BE49-F238E27FC236}">
                <a16:creationId xmlns:a16="http://schemas.microsoft.com/office/drawing/2014/main" id="{1FCE88C0-12B0-4BFD-B1EC-2AFE88155099}"/>
              </a:ext>
            </a:extLst>
          </p:cNvPr>
          <p:cNvGrpSpPr/>
          <p:nvPr/>
        </p:nvGrpSpPr>
        <p:grpSpPr>
          <a:xfrm>
            <a:off x="2069813" y="2495629"/>
            <a:ext cx="8052106" cy="1059923"/>
            <a:chOff x="542923" y="1736761"/>
            <a:chExt cx="8058154"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1021"/>
              <a:ext cx="8055260"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expansionary fiscal policy also increases interest rates, firms and households are discouraged from borrowing and spending, which reduces aggregate demand.</a:t>
              </a:r>
            </a:p>
          </p:txBody>
        </p:sp>
      </p:grpSp>
      <p:grpSp>
        <p:nvGrpSpPr>
          <p:cNvPr id="18" name="Group 17" descr="Even if the effect of expansionary fiscal policy is not completely offset, fiscal policy can still end up less powerful than was originally expected; We refer to this as crowding out.&#10;">
            <a:extLst>
              <a:ext uri="{FF2B5EF4-FFF2-40B4-BE49-F238E27FC236}">
                <a16:creationId xmlns:a16="http://schemas.microsoft.com/office/drawing/2014/main" id="{E9D645EB-241F-4F9B-863D-C6DF2287895D}"/>
              </a:ext>
            </a:extLst>
          </p:cNvPr>
          <p:cNvGrpSpPr/>
          <p:nvPr/>
        </p:nvGrpSpPr>
        <p:grpSpPr>
          <a:xfrm>
            <a:off x="2072703" y="3667834"/>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if the effect of expansionary fiscal policy is not completely offset, fiscal policy can still end up less powerful than was originally expected; We refer to this as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crowding out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4" name="Group 13" descr="If expansionary fiscal policy is to work as intended, the government must coordinate fiscal and monetary policy.&#10;">
            <a:extLst>
              <a:ext uri="{FF2B5EF4-FFF2-40B4-BE49-F238E27FC236}">
                <a16:creationId xmlns:a16="http://schemas.microsoft.com/office/drawing/2014/main" id="{615484A3-A7B0-4921-B2AD-E7EA9FF12D81}"/>
              </a:ext>
            </a:extLst>
          </p:cNvPr>
          <p:cNvGrpSpPr/>
          <p:nvPr/>
        </p:nvGrpSpPr>
        <p:grpSpPr>
          <a:xfrm>
            <a:off x="2066922" y="4804007"/>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7F9C73B7-F25B-4239-BBF8-91329E06D2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ABFE268F-1288-48F3-AD35-E0A08E34163D}"/>
                </a:ext>
              </a:extLst>
            </p:cNvPr>
            <p:cNvSpPr txBox="1"/>
            <p:nvPr/>
          </p:nvSpPr>
          <p:spPr>
            <a:xfrm>
              <a:off x="542923" y="1786285"/>
              <a:ext cx="8055259"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expansionary fiscal policy is to work as intended, the government must coordinate fiscal and monetary policy.</a:t>
              </a:r>
            </a:p>
          </p:txBody>
        </p:sp>
      </p:grpSp>
    </p:spTree>
    <p:extLst>
      <p:ext uri="{BB962C8B-B14F-4D97-AF65-F5344CB8AC3E}">
        <p14:creationId xmlns:p14="http://schemas.microsoft.com/office/powerpoint/2010/main" val="2405288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Patterns of U.S. Government Spending</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ach year, the government borrows funds from U.S. citizens and foreigners to cover its budget deficits.&#10;">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Each year, the government borrows funds from U.S. citizens and foreigners to cover its budget deficits.</a:t>
              </a:r>
            </a:p>
          </p:txBody>
        </p:sp>
      </p:grpSp>
      <p:grpSp>
        <p:nvGrpSpPr>
          <p:cNvPr id="12" name="Group 11" descr="It does this by selling securities (Treasury bonds, notes, and bills)—in essence, borrowing from the public and promising to repay with interest in the future.&#10;">
            <a:extLst>
              <a:ext uri="{FF2B5EF4-FFF2-40B4-BE49-F238E27FC236}">
                <a16:creationId xmlns:a16="http://schemas.microsoft.com/office/drawing/2014/main" id="{1FCE88C0-12B0-4BFD-B1EC-2AFE88155099}"/>
              </a:ext>
            </a:extLst>
          </p:cNvPr>
          <p:cNvGrpSpPr/>
          <p:nvPr/>
        </p:nvGrpSpPr>
        <p:grpSpPr>
          <a:xfrm>
            <a:off x="2066386" y="2481703"/>
            <a:ext cx="8058422" cy="1058448"/>
            <a:chOff x="542655" y="1736761"/>
            <a:chExt cx="8058422"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descr="It does this by selling securities (Treasury bonds, notes, and bills)—in essence, borrowing from the public and promising to repay with interest in the future.&#10;">
              <a:extLst>
                <a:ext uri="{FF2B5EF4-FFF2-40B4-BE49-F238E27FC236}">
                  <a16:creationId xmlns:a16="http://schemas.microsoft.com/office/drawing/2014/main" id="{FCA12C2D-D10D-4B22-A70E-64FED5FC8357}"/>
                </a:ext>
              </a:extLst>
            </p:cNvPr>
            <p:cNvSpPr txBox="1"/>
            <p:nvPr/>
          </p:nvSpPr>
          <p:spPr>
            <a:xfrm>
              <a:off x="542655" y="177954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does this by selling securities (Treasury bonds, notes, and bills)—in essence, borrowing from the public and promising to repay with interest in the future.</a:t>
              </a:r>
            </a:p>
          </p:txBody>
        </p:sp>
      </p:grpSp>
      <p:grpSp>
        <p:nvGrpSpPr>
          <p:cNvPr id="14" name="Group 13" descr="From 1961 to 1997, the U.S. government ran budget deficits, and thus borrowed funds, almost every year.&#10;">
            <a:extLst>
              <a:ext uri="{FF2B5EF4-FFF2-40B4-BE49-F238E27FC236}">
                <a16:creationId xmlns:a16="http://schemas.microsoft.com/office/drawing/2014/main" id="{017D15F8-5259-42B4-8036-CC9261B702B6}"/>
              </a:ext>
            </a:extLst>
          </p:cNvPr>
          <p:cNvGrpSpPr/>
          <p:nvPr/>
        </p:nvGrpSpPr>
        <p:grpSpPr>
          <a:xfrm>
            <a:off x="2066654" y="364745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2" y="1786285"/>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1961 to 1997, the U.S. government ran budget deficits, and thus borrowed funds, almost every year.</a:t>
              </a:r>
            </a:p>
          </p:txBody>
        </p:sp>
      </p:grpSp>
      <p:grpSp>
        <p:nvGrpSpPr>
          <p:cNvPr id="18" name="Group 17" descr="It had budget surpluses from 1998 to 2001 and then returned to deficits.">
            <a:extLst>
              <a:ext uri="{FF2B5EF4-FFF2-40B4-BE49-F238E27FC236}">
                <a16:creationId xmlns:a16="http://schemas.microsoft.com/office/drawing/2014/main" id="{B6E869FC-83A1-4617-A260-9072F30448DD}"/>
              </a:ext>
            </a:extLst>
          </p:cNvPr>
          <p:cNvGrpSpPr/>
          <p:nvPr/>
        </p:nvGrpSpPr>
        <p:grpSpPr>
          <a:xfrm>
            <a:off x="2066386" y="456169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32D69DBC-3608-4705-8D22-D7BD856549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descr="It had budget surpluses from 1998 to 2001 and then returned to deficits.">
              <a:extLst>
                <a:ext uri="{FF2B5EF4-FFF2-40B4-BE49-F238E27FC236}">
                  <a16:creationId xmlns:a16="http://schemas.microsoft.com/office/drawing/2014/main" id="{26010C6B-9D0B-4FDD-9380-ED1F9EAD89FE}"/>
                </a:ext>
              </a:extLst>
            </p:cNvPr>
            <p:cNvSpPr txBox="1"/>
            <p:nvPr/>
          </p:nvSpPr>
          <p:spPr>
            <a:xfrm>
              <a:off x="542923" y="1901746"/>
              <a:ext cx="8042388"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had budget surpluses from 1998 to 2001 and then returned to deficits.</a:t>
              </a:r>
            </a:p>
          </p:txBody>
        </p:sp>
      </p:grpSp>
    </p:spTree>
    <p:extLst>
      <p:ext uri="{BB962C8B-B14F-4D97-AF65-F5344CB8AC3E}">
        <p14:creationId xmlns:p14="http://schemas.microsoft.com/office/powerpoint/2010/main" val="32324041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Long and Variable Time Lags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government can change monetary policy multiple times a year, but it takes a substantially longer time to enact fiscal policy.&#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prstClr val="white"/>
                </a:solidFill>
                <a:effectLst/>
                <a:uLnTx/>
                <a:uFillTx/>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572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The government can change monetary policy multiple times a year, but it takes a substantially longer time to enact fiscal policy.</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4" name="Rectangle 3">
            <a:extLst>
              <a:ext uri="{FF2B5EF4-FFF2-40B4-BE49-F238E27FC236}">
                <a16:creationId xmlns:a16="http://schemas.microsoft.com/office/drawing/2014/main" id="{35011638-03F1-4F89-B43B-7FB7AF1BFD64}"/>
              </a:ext>
            </a:extLst>
          </p:cNvPr>
          <p:cNvSpPr/>
          <p:nvPr/>
        </p:nvSpPr>
        <p:spPr>
          <a:xfrm>
            <a:off x="2066765" y="2875721"/>
            <a:ext cx="1857536" cy="201060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Recognition Lag: time it takes to determine that a recession has occurred</a:t>
            </a:r>
          </a:p>
        </p:txBody>
      </p:sp>
      <p:sp>
        <p:nvSpPr>
          <p:cNvPr id="6" name="Rectangle 5">
            <a:extLst>
              <a:ext uri="{FF2B5EF4-FFF2-40B4-BE49-F238E27FC236}">
                <a16:creationId xmlns:a16="http://schemas.microsoft.com/office/drawing/2014/main" id="{A0BE3B87-0ECA-4678-83B9-F3B0BE944604}"/>
              </a:ext>
            </a:extLst>
          </p:cNvPr>
          <p:cNvSpPr/>
          <p:nvPr/>
        </p:nvSpPr>
        <p:spPr>
          <a:xfrm>
            <a:off x="5101770" y="2885831"/>
            <a:ext cx="1944991" cy="201060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Legislative Lag: time it takes to pass a bill</a:t>
            </a:r>
          </a:p>
        </p:txBody>
      </p:sp>
      <p:sp>
        <p:nvSpPr>
          <p:cNvPr id="7" name="Rectangle 6">
            <a:extLst>
              <a:ext uri="{FF2B5EF4-FFF2-40B4-BE49-F238E27FC236}">
                <a16:creationId xmlns:a16="http://schemas.microsoft.com/office/drawing/2014/main" id="{D81814AE-7EF0-4C6E-A22B-03A719C30590}"/>
              </a:ext>
            </a:extLst>
          </p:cNvPr>
          <p:cNvSpPr/>
          <p:nvPr/>
        </p:nvSpPr>
        <p:spPr>
          <a:xfrm>
            <a:off x="8136830" y="2885832"/>
            <a:ext cx="1988401" cy="20106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Implementation Lag: time it takes to start projects after a bill is passed</a:t>
            </a:r>
          </a:p>
        </p:txBody>
      </p:sp>
      <p:cxnSp>
        <p:nvCxnSpPr>
          <p:cNvPr id="9" name="Straight Arrow Connector 8">
            <a:extLst>
              <a:ext uri="{FF2B5EF4-FFF2-40B4-BE49-F238E27FC236}">
                <a16:creationId xmlns:a16="http://schemas.microsoft.com/office/drawing/2014/main" id="{7DBC9AA4-CE3F-4831-976B-8D0ACCC83D07}"/>
              </a:ext>
              <a:ext uri="{C183D7F6-B498-43B3-948B-1728B52AA6E4}">
                <adec:decorative xmlns:adec="http://schemas.microsoft.com/office/drawing/2017/decorative" val="1"/>
              </a:ext>
            </a:extLst>
          </p:cNvPr>
          <p:cNvCxnSpPr>
            <a:cxnSpLocks/>
            <a:stCxn id="4" idx="3"/>
            <a:endCxn id="6" idx="1"/>
          </p:cNvCxnSpPr>
          <p:nvPr/>
        </p:nvCxnSpPr>
        <p:spPr>
          <a:xfrm>
            <a:off x="3924301" y="3881023"/>
            <a:ext cx="1177469" cy="10109"/>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AE52918-2C6C-422A-A16B-67D76DA780E2}"/>
              </a:ext>
              <a:ext uri="{C183D7F6-B498-43B3-948B-1728B52AA6E4}">
                <adec:decorative xmlns:adec="http://schemas.microsoft.com/office/drawing/2017/decorative" val="1"/>
              </a:ext>
            </a:extLst>
          </p:cNvPr>
          <p:cNvCxnSpPr>
            <a:cxnSpLocks/>
            <a:stCxn id="6" idx="3"/>
            <a:endCxn id="7" idx="1"/>
          </p:cNvCxnSpPr>
          <p:nvPr/>
        </p:nvCxnSpPr>
        <p:spPr>
          <a:xfrm>
            <a:off x="7046761" y="3891132"/>
            <a:ext cx="1090069" cy="1"/>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47239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Temporary and Permanent Fiscal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temporary tax cut or spending increase will last only for a year or two and then revert to its original level.">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temporary tax cut or spending increase will last only for a year or two and then revert to its original level.</a:t>
              </a:r>
            </a:p>
          </p:txBody>
        </p:sp>
      </p:grpSp>
      <p:grpSp>
        <p:nvGrpSpPr>
          <p:cNvPr id="12" name="Group 11" descr="A permanent tax cut or spending increase is expected to stay in place for the foreseeable future.">
            <a:extLst>
              <a:ext uri="{FF2B5EF4-FFF2-40B4-BE49-F238E27FC236}">
                <a16:creationId xmlns:a16="http://schemas.microsoft.com/office/drawing/2014/main" id="{1FCE88C0-12B0-4BFD-B1EC-2AFE88155099}"/>
              </a:ext>
            </a:extLst>
          </p:cNvPr>
          <p:cNvGrpSpPr/>
          <p:nvPr/>
        </p:nvGrpSpPr>
        <p:grpSpPr>
          <a:xfrm>
            <a:off x="2069813" y="2495629"/>
            <a:ext cx="8052106"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67398" y="1781021"/>
              <a:ext cx="8030785"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permanent tax cut or spending increase is expected to stay in place for the foreseeable future. </a:t>
              </a:r>
            </a:p>
          </p:txBody>
        </p:sp>
      </p:grpSp>
      <p:grpSp>
        <p:nvGrpSpPr>
          <p:cNvPr id="18" name="Group 17" descr="The appropriate policy may be an expansionary fiscal policy with large budget deficits during a recession and a contractionary fiscal policy with budget surpluses when the economy is growing.">
            <a:extLst>
              <a:ext uri="{FF2B5EF4-FFF2-40B4-BE49-F238E27FC236}">
                <a16:creationId xmlns:a16="http://schemas.microsoft.com/office/drawing/2014/main" id="{E9D645EB-241F-4F9B-863D-C6DF2287895D}"/>
              </a:ext>
            </a:extLst>
          </p:cNvPr>
          <p:cNvGrpSpPr/>
          <p:nvPr/>
        </p:nvGrpSpPr>
        <p:grpSpPr>
          <a:xfrm>
            <a:off x="2064029" y="3388228"/>
            <a:ext cx="8057890" cy="1033655"/>
            <a:chOff x="542923" y="1736761"/>
            <a:chExt cx="8063943"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63943"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appropriate policy may be an expansionary fiscal policy with large budget deficits during a recession and a contractionary fiscal policy with budget surpluses when the economy is growing. </a:t>
              </a:r>
            </a:p>
          </p:txBody>
        </p:sp>
      </p:grpSp>
      <p:grpSp>
        <p:nvGrpSpPr>
          <p:cNvPr id="14" name="Group 13" descr="If both policies are explicitly temporary, they will have a less powerful effect than a permanent policy.">
            <a:extLst>
              <a:ext uri="{FF2B5EF4-FFF2-40B4-BE49-F238E27FC236}">
                <a16:creationId xmlns:a16="http://schemas.microsoft.com/office/drawing/2014/main" id="{615484A3-A7B0-4921-B2AD-E7EA9FF12D81}"/>
              </a:ext>
            </a:extLst>
          </p:cNvPr>
          <p:cNvGrpSpPr/>
          <p:nvPr/>
        </p:nvGrpSpPr>
        <p:grpSpPr>
          <a:xfrm>
            <a:off x="2064028" y="4525539"/>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7F9C73B7-F25B-4239-BBF8-91329E06D2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ABFE268F-1288-48F3-AD35-E0A08E34163D}"/>
                </a:ext>
              </a:extLst>
            </p:cNvPr>
            <p:cNvSpPr txBox="1"/>
            <p:nvPr/>
          </p:nvSpPr>
          <p:spPr>
            <a:xfrm>
              <a:off x="542923" y="1786285"/>
              <a:ext cx="8055259"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both policies are explicitly temporary, they will have a less powerful effect than a permanent policy.</a:t>
              </a:r>
            </a:p>
          </p:txBody>
        </p:sp>
      </p:grpSp>
    </p:spTree>
    <p:extLst>
      <p:ext uri="{BB962C8B-B14F-4D97-AF65-F5344CB8AC3E}">
        <p14:creationId xmlns:p14="http://schemas.microsoft.com/office/powerpoint/2010/main" val="41269440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7</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10;">
            <a:extLst>
              <a:ext uri="{FF2B5EF4-FFF2-40B4-BE49-F238E27FC236}">
                <a16:creationId xmlns:a16="http://schemas.microsoft.com/office/drawing/2014/main" id="{F206F903-0E48-4B2D-831E-FF1BD1ADBE8A}"/>
              </a:ext>
            </a:extLst>
          </p:cNvPr>
          <p:cNvGrpSpPr/>
          <p:nvPr/>
        </p:nvGrpSpPr>
        <p:grpSpPr>
          <a:xfrm>
            <a:off x="2066519" y="1421775"/>
            <a:ext cx="8058422" cy="1675546"/>
            <a:chOff x="542655" y="1736761"/>
            <a:chExt cx="8058422" cy="167554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63121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a:t>
              </a:r>
            </a:p>
          </p:txBody>
        </p:sp>
      </p:grpSp>
      <p:pic>
        <p:nvPicPr>
          <p:cNvPr id="3" name="Picture 2" descr="A woman putting on a medical mask">
            <a:extLst>
              <a:ext uri="{FF2B5EF4-FFF2-40B4-BE49-F238E27FC236}">
                <a16:creationId xmlns:a16="http://schemas.microsoft.com/office/drawing/2014/main" id="{250A5A05-7D6C-49E5-8D83-F6B88E2EAFED}"/>
              </a:ext>
            </a:extLst>
          </p:cNvPr>
          <p:cNvPicPr>
            <a:picLocks noChangeAspect="1"/>
          </p:cNvPicPr>
          <p:nvPr/>
        </p:nvPicPr>
        <p:blipFill rotWithShape="1">
          <a:blip r:embed="rId3"/>
          <a:srcRect t="16023" r="2703"/>
          <a:stretch/>
        </p:blipFill>
        <p:spPr>
          <a:xfrm>
            <a:off x="4289171" y="3249002"/>
            <a:ext cx="3613658" cy="3382942"/>
          </a:xfrm>
          <a:prstGeom prst="rect">
            <a:avLst/>
          </a:prstGeom>
        </p:spPr>
      </p:pic>
    </p:spTree>
    <p:extLst>
      <p:ext uri="{BB962C8B-B14F-4D97-AF65-F5344CB8AC3E}">
        <p14:creationId xmlns:p14="http://schemas.microsoft.com/office/powerpoint/2010/main" val="14224597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Timespan of Economic Change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an economy begins to recover from a recession, it does not immediately revert to its state from before the start of the recession.">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an economy begins to recover from a recession, it does not immediately revert to its state from before the start of the recession.</a:t>
              </a:r>
            </a:p>
          </p:txBody>
        </p:sp>
      </p:grpSp>
      <p:grpSp>
        <p:nvGrpSpPr>
          <p:cNvPr id="12" name="Group 11" descr="The economy's internal structure has evolved and changed, and the process of recovery can take time.">
            <a:extLst>
              <a:ext uri="{FF2B5EF4-FFF2-40B4-BE49-F238E27FC236}">
                <a16:creationId xmlns:a16="http://schemas.microsoft.com/office/drawing/2014/main" id="{1FCE88C0-12B0-4BFD-B1EC-2AFE88155099}"/>
              </a:ext>
            </a:extLst>
          </p:cNvPr>
          <p:cNvGrpSpPr/>
          <p:nvPr/>
        </p:nvGrpSpPr>
        <p:grpSpPr>
          <a:xfrm>
            <a:off x="2069814" y="2495629"/>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7559" y="1781021"/>
              <a:ext cx="8040623"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economy's internal structure has evolved and changed, and the process of recovery can take time.</a:t>
              </a:r>
            </a:p>
          </p:txBody>
        </p:sp>
      </p:grpSp>
      <p:grpSp>
        <p:nvGrpSpPr>
          <p:cNvPr id="18" name="Group 17" descr="Fiscal policy can increase demand, but the process of structural economic change—the expansion of a new set of industries and the movement of workers—inevitably takes a long time.">
            <a:extLst>
              <a:ext uri="{FF2B5EF4-FFF2-40B4-BE49-F238E27FC236}">
                <a16:creationId xmlns:a16="http://schemas.microsoft.com/office/drawing/2014/main" id="{E9D645EB-241F-4F9B-863D-C6DF2287895D}"/>
              </a:ext>
            </a:extLst>
          </p:cNvPr>
          <p:cNvGrpSpPr/>
          <p:nvPr/>
        </p:nvGrpSpPr>
        <p:grpSpPr>
          <a:xfrm>
            <a:off x="2064029" y="3388228"/>
            <a:ext cx="8057890" cy="1047506"/>
            <a:chOff x="542923" y="1736761"/>
            <a:chExt cx="8063943" cy="1047506"/>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68604"/>
              <a:ext cx="8063943"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Fiscal policy can increase demand, but the process of structural economic change—the expansion of a new set of industries and the movement of workers—inevitably takes a long time.</a:t>
              </a:r>
            </a:p>
          </p:txBody>
        </p:sp>
      </p:grpSp>
    </p:spTree>
    <p:extLst>
      <p:ext uri="{BB962C8B-B14F-4D97-AF65-F5344CB8AC3E}">
        <p14:creationId xmlns:p14="http://schemas.microsoft.com/office/powerpoint/2010/main" val="7264356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Limitations of Fiscal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scal policy can help an economy that is producing below its potential GDP to expand aggregate demand so that it produces closer to potential GDP, thus lowering unemployment.&#10;">
            <a:extLst>
              <a:ext uri="{FF2B5EF4-FFF2-40B4-BE49-F238E27FC236}">
                <a16:creationId xmlns:a16="http://schemas.microsoft.com/office/drawing/2014/main" id="{F206F903-0E48-4B2D-831E-FF1BD1ADBE8A}"/>
              </a:ext>
            </a:extLst>
          </p:cNvPr>
          <p:cNvGrpSpPr/>
          <p:nvPr/>
        </p:nvGrpSpPr>
        <p:grpSpPr>
          <a:xfrm>
            <a:off x="2066654" y="1580912"/>
            <a:ext cx="8058422" cy="1059993"/>
            <a:chOff x="542655" y="1736761"/>
            <a:chExt cx="8058422" cy="105999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Fiscal policy can help an economy that is producing below its potential GDP to expand aggregate demand so that it produces closer to potential GDP, thus lowering unemployment.</a:t>
              </a:r>
            </a:p>
          </p:txBody>
        </p:sp>
      </p:grpSp>
      <p:grpSp>
        <p:nvGrpSpPr>
          <p:cNvPr id="12" name="Group 11" descr="However, fiscal policy cannot help an economy produce at an output level above potential GDP without causing inflation.&#10;">
            <a:extLst>
              <a:ext uri="{FF2B5EF4-FFF2-40B4-BE49-F238E27FC236}">
                <a16:creationId xmlns:a16="http://schemas.microsoft.com/office/drawing/2014/main" id="{1FCE88C0-12B0-4BFD-B1EC-2AFE88155099}"/>
              </a:ext>
            </a:extLst>
          </p:cNvPr>
          <p:cNvGrpSpPr/>
          <p:nvPr/>
        </p:nvGrpSpPr>
        <p:grpSpPr>
          <a:xfrm>
            <a:off x="2069814" y="2747885"/>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7559" y="1781021"/>
              <a:ext cx="8040623"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fiscal policy cannot help an economy produce at an output level above potential GDP without causing inflation.</a:t>
              </a:r>
            </a:p>
          </p:txBody>
        </p:sp>
      </p:grpSp>
      <p:grpSp>
        <p:nvGrpSpPr>
          <p:cNvPr id="18" name="Group 17" descr="At this point, unemployment becomes so low that workers become scarce, and wages rise rapidly.&#10;">
            <a:extLst>
              <a:ext uri="{FF2B5EF4-FFF2-40B4-BE49-F238E27FC236}">
                <a16:creationId xmlns:a16="http://schemas.microsoft.com/office/drawing/2014/main" id="{E9D645EB-241F-4F9B-863D-C6DF2287895D}"/>
              </a:ext>
            </a:extLst>
          </p:cNvPr>
          <p:cNvGrpSpPr/>
          <p:nvPr/>
        </p:nvGrpSpPr>
        <p:grpSpPr>
          <a:xfrm>
            <a:off x="2064029" y="3640484"/>
            <a:ext cx="8057890" cy="806935"/>
            <a:chOff x="542923" y="1736761"/>
            <a:chExt cx="8063943"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63943"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this point, unemployment becomes so low that workers become scarce, and wages rise rapidly.</a:t>
              </a:r>
            </a:p>
          </p:txBody>
        </p:sp>
      </p:grpSp>
    </p:spTree>
    <p:extLst>
      <p:ext uri="{BB962C8B-B14F-4D97-AF65-F5344CB8AC3E}">
        <p14:creationId xmlns:p14="http://schemas.microsoft.com/office/powerpoint/2010/main" val="22770274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Political Realties and Discretionary Fiscal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t proves difficult to explain to politicians how countercyclical fiscal policy, that runs against the tide of the business cycle, should work.">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proves difficult to explain to politicians how countercyclical fiscal policy, that runs against the tide of the business cycle, should work.</a:t>
              </a:r>
            </a:p>
          </p:txBody>
        </p:sp>
      </p:grpSp>
      <p:grpSp>
        <p:nvGrpSpPr>
          <p:cNvPr id="12" name="Group 11" descr="Countercyclical policy says that an economic boom should be an appropriate time for keeping taxes high and restraining spending.">
            <a:extLst>
              <a:ext uri="{FF2B5EF4-FFF2-40B4-BE49-F238E27FC236}">
                <a16:creationId xmlns:a16="http://schemas.microsoft.com/office/drawing/2014/main" id="{1FCE88C0-12B0-4BFD-B1EC-2AFE88155099}"/>
              </a:ext>
            </a:extLst>
          </p:cNvPr>
          <p:cNvGrpSpPr/>
          <p:nvPr/>
        </p:nvGrpSpPr>
        <p:grpSpPr>
          <a:xfrm>
            <a:off x="2069814" y="2495629"/>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1021"/>
              <a:ext cx="8055259"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Countercyclical policy says that an economic boom should be an appropriate time for keeping taxes high and restraining spending.</a:t>
              </a:r>
            </a:p>
          </p:txBody>
        </p:sp>
      </p:grpSp>
      <p:grpSp>
        <p:nvGrpSpPr>
          <p:cNvPr id="18" name="Group 17" descr="Politicians tend to prove less willing to hear the message that in good economic times, they should propose tax increases and spending limits.">
            <a:extLst>
              <a:ext uri="{FF2B5EF4-FFF2-40B4-BE49-F238E27FC236}">
                <a16:creationId xmlns:a16="http://schemas.microsoft.com/office/drawing/2014/main" id="{E9D645EB-241F-4F9B-863D-C6DF2287895D}"/>
              </a:ext>
            </a:extLst>
          </p:cNvPr>
          <p:cNvGrpSpPr/>
          <p:nvPr/>
        </p:nvGrpSpPr>
        <p:grpSpPr>
          <a:xfrm>
            <a:off x="2064029" y="3388228"/>
            <a:ext cx="8057890" cy="806935"/>
            <a:chOff x="542923" y="1736761"/>
            <a:chExt cx="8063943"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70519"/>
              <a:ext cx="8063943"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Politicians tend to prove less willing to hear the message that in good economic times, they should propose tax increases and spending limits.</a:t>
              </a:r>
            </a:p>
          </p:txBody>
        </p:sp>
      </p:grpSp>
      <p:grpSp>
        <p:nvGrpSpPr>
          <p:cNvPr id="14" name="Group 13" descr="From a political viewpoint, sometimes it simply just looks better to maintain a booming economic climate.">
            <a:extLst>
              <a:ext uri="{FF2B5EF4-FFF2-40B4-BE49-F238E27FC236}">
                <a16:creationId xmlns:a16="http://schemas.microsoft.com/office/drawing/2014/main" id="{134ABE6E-E1D1-452F-8BC8-06F074B9D03C}"/>
              </a:ext>
            </a:extLst>
          </p:cNvPr>
          <p:cNvGrpSpPr/>
          <p:nvPr/>
        </p:nvGrpSpPr>
        <p:grpSpPr>
          <a:xfrm>
            <a:off x="2066918" y="4283053"/>
            <a:ext cx="8057890" cy="806935"/>
            <a:chOff x="542923" y="1736761"/>
            <a:chExt cx="8063943" cy="806935"/>
          </a:xfrm>
          <a:solidFill>
            <a:srgbClr val="627981"/>
          </a:solidFill>
        </p:grpSpPr>
        <p:sp>
          <p:nvSpPr>
            <p:cNvPr id="16" name="Rectangle 15">
              <a:extLst>
                <a:ext uri="{FF2B5EF4-FFF2-40B4-BE49-F238E27FC236}">
                  <a16:creationId xmlns:a16="http://schemas.microsoft.com/office/drawing/2014/main" id="{AE39956F-8466-4D59-B98E-F929CA4F13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066D536C-5C10-4DC4-AC47-B5D2B679C373}"/>
                </a:ext>
              </a:extLst>
            </p:cNvPr>
            <p:cNvSpPr txBox="1"/>
            <p:nvPr/>
          </p:nvSpPr>
          <p:spPr>
            <a:xfrm>
              <a:off x="542923" y="1770519"/>
              <a:ext cx="8063943"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a political viewpoint, sometimes it simply just looks better to maintain a booming economic climate. </a:t>
              </a:r>
            </a:p>
          </p:txBody>
        </p:sp>
      </p:grpSp>
    </p:spTree>
    <p:extLst>
      <p:ext uri="{BB962C8B-B14F-4D97-AF65-F5344CB8AC3E}">
        <p14:creationId xmlns:p14="http://schemas.microsoft.com/office/powerpoint/2010/main" val="28494787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 uri="{C183D7F6-B498-43B3-948B-1728B52AA6E4}">
                <adec:decorative xmlns:adec="http://schemas.microsoft.com/office/drawing/2017/decorative" val="1"/>
              </a:ext>
            </a:extLst>
          </p:cNvPr>
          <p:cNvSpPr/>
          <p:nvPr/>
        </p:nvSpPr>
        <p:spPr>
          <a:xfrm>
            <a:off x="1181100" y="1744592"/>
            <a:ext cx="9829800" cy="43261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65264" y="1830197"/>
            <a:ext cx="9661472" cy="4154984"/>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Because fiscal policy affects the quantity of money the government borrows in financial capital markets, it affects not only AD but also interest rates.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If an expansionary fiscal policy also causes higher interest rates, firms and households are discouraged from borrowing and spending, reducing AD in a situation called crowding out.</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Given the uncertainties over interest rate effects, time lags (implementation lag, legislative lag, and recognition lag), temporary and permanent policies, and unpredictable political behavior, many economists and knowledgeable policy makers have concluded that discretionary fiscal policy is a blunt instrument and better used only in extreme situations.</a:t>
            </a:r>
          </a:p>
        </p:txBody>
      </p:sp>
    </p:spTree>
    <p:extLst>
      <p:ext uri="{BB962C8B-B14F-4D97-AF65-F5344CB8AC3E}">
        <p14:creationId xmlns:p14="http://schemas.microsoft.com/office/powerpoint/2010/main" val="56410552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defTabSz="457200" rtl="0" eaLnBrk="1" fontAlgn="auto" latinLnBrk="0" hangingPunct="1">
              <a:lnSpc>
                <a:spcPct val="100000"/>
              </a:lnSpc>
              <a:spcBef>
                <a:spcPts val="0"/>
              </a:spcBef>
              <a:spcAft>
                <a:spcPts val="0"/>
              </a:spcAft>
              <a:buClr>
                <a:srgbClr val="404040"/>
              </a:buClr>
              <a:buSzPts val="1800"/>
              <a:buFont typeface="Calibri"/>
              <a:buNone/>
              <a:tabLst/>
              <a:defRPr/>
            </a:pPr>
            <a:endParaRPr kumimoji="0" sz="1800" b="0" i="0" u="none" strike="noStrike" kern="1200" cap="none" spc="0" normalizeH="0" baseline="0" noProof="0">
              <a:ln>
                <a:noFill/>
              </a:ln>
              <a:solidFill>
                <a:srgbClr val="404040"/>
              </a:solidFill>
              <a:effectLst/>
              <a:uLnTx/>
              <a:uFillTx/>
              <a:latin typeface="Calibri"/>
              <a:ea typeface="Calibri"/>
              <a:cs typeface="Calibri"/>
              <a:sym typeface="Calibri"/>
            </a:endParaRPr>
          </a:p>
        </p:txBody>
      </p:sp>
      <p:sp>
        <p:nvSpPr>
          <p:cNvPr id="50" name="Google Shape;50;p1"/>
          <p:cNvSpPr txBox="1">
            <a:spLocks noGrp="1"/>
          </p:cNvSpPr>
          <p:nvPr>
            <p:ph type="title" idx="4294967295"/>
          </p:nvPr>
        </p:nvSpPr>
        <p:spPr>
          <a:xfrm>
            <a:off x="1569719" y="2081740"/>
            <a:ext cx="9052562" cy="193895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The Question of a Balanced Budget</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60" y="423809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defTabSz="457200" rtl="0" eaLnBrk="1" fontAlgn="auto" latinLnBrk="0" hangingPunct="1">
              <a:lnSpc>
                <a:spcPct val="100000"/>
              </a:lnSpc>
              <a:spcBef>
                <a:spcPts val="0"/>
              </a:spcBef>
              <a:spcAft>
                <a:spcPts val="0"/>
              </a:spcAft>
              <a:buClr>
                <a:srgbClr val="FFFFFF"/>
              </a:buClr>
              <a:buSzPts val="3000"/>
              <a:buFont typeface="Century Gothic"/>
              <a:buNone/>
              <a:tabLst/>
              <a:defRPr/>
            </a:pPr>
            <a:r>
              <a:rPr kumimoji="0" lang="en-US" sz="3000" b="1"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srgbClr val="FFFFFF"/>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53" name="Google Shape;53;p1">
            <a:extLst>
              <a:ext uri="{C183D7F6-B498-43B3-948B-1728B52AA6E4}">
                <adec:decorative xmlns:adec="http://schemas.microsoft.com/office/drawing/2017/decorative" val="1"/>
              </a:ext>
            </a:extLst>
          </p:cNvPr>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7</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ince the 1930s, various legislators have proposed that the U.S. government should balance its budget every year.">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 1930s, various legislators have proposed that the U.S. government should balance its budget every year.</a:t>
              </a:r>
            </a:p>
          </p:txBody>
        </p:sp>
      </p:grpSp>
      <p:grpSp>
        <p:nvGrpSpPr>
          <p:cNvPr id="12" name="Group 11" descr="In 1995, a proposed constitutional amendment that would require a balanced budget passed the U.S. House of Representatives but failed in the U.S. Senate by a single vote.">
            <a:extLst>
              <a:ext uri="{FF2B5EF4-FFF2-40B4-BE49-F238E27FC236}">
                <a16:creationId xmlns:a16="http://schemas.microsoft.com/office/drawing/2014/main" id="{1FCE88C0-12B0-4BFD-B1EC-2AFE88155099}"/>
              </a:ext>
            </a:extLst>
          </p:cNvPr>
          <p:cNvGrpSpPr/>
          <p:nvPr/>
        </p:nvGrpSpPr>
        <p:grpSpPr>
          <a:xfrm>
            <a:off x="2066654" y="2495629"/>
            <a:ext cx="8055265" cy="1059923"/>
            <a:chOff x="539761" y="1736761"/>
            <a:chExt cx="8061316"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99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5194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1995, a proposed constitutional amendment that would require a balanced budget passed the U.S. House of Representatives but failed in the U.S. Senate by a single vote.</a:t>
              </a:r>
            </a:p>
          </p:txBody>
        </p:sp>
      </p:grpSp>
      <p:grpSp>
        <p:nvGrpSpPr>
          <p:cNvPr id="18" name="Group 17" descr="Most economists view these proposals with bemusement because in the short term, they expect budget deficits and surpluses to fluctuate up and down with the economy and automatic stabilizers.">
            <a:extLst>
              <a:ext uri="{FF2B5EF4-FFF2-40B4-BE49-F238E27FC236}">
                <a16:creationId xmlns:a16="http://schemas.microsoft.com/office/drawing/2014/main" id="{E9D645EB-241F-4F9B-863D-C6DF2287895D}"/>
              </a:ext>
            </a:extLst>
          </p:cNvPr>
          <p:cNvGrpSpPr/>
          <p:nvPr/>
        </p:nvGrpSpPr>
        <p:grpSpPr>
          <a:xfrm>
            <a:off x="2072703" y="3659820"/>
            <a:ext cx="8052105" cy="1015663"/>
            <a:chOff x="542923" y="1735503"/>
            <a:chExt cx="8058154" cy="1015663"/>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35503"/>
              <a:ext cx="8055259"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Most economists view these proposals with bemusement because in the short term, they expect budget deficits and surpluses to fluctuate up and down with the economy and automatic stabilizers. </a:t>
              </a:r>
            </a:p>
          </p:txBody>
        </p:sp>
      </p:grpSp>
    </p:spTree>
    <p:extLst>
      <p:ext uri="{BB962C8B-B14F-4D97-AF65-F5344CB8AC3E}">
        <p14:creationId xmlns:p14="http://schemas.microsoft.com/office/powerpoint/2010/main" val="298280853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Household Budget vs. Government Budget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 supporters of a balanced budget argue that since households must balance their own budgets, the government should too.">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supporters of a balanced budget argue that since households must balance their own budgets, the government should too.</a:t>
              </a:r>
            </a:p>
          </p:txBody>
        </p:sp>
      </p:grpSp>
      <p:grpSp>
        <p:nvGrpSpPr>
          <p:cNvPr id="12" name="Group 11" descr="Households often borrow to buy things like houses or tuition, while the government has macroeconomic responsibilities.">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Households often borrow to buy things like houses or tuition, while the government has macroeconomic responsibilities.</a:t>
              </a:r>
            </a:p>
          </p:txBody>
        </p:sp>
      </p:grpSp>
      <p:grpSp>
        <p:nvGrpSpPr>
          <p:cNvPr id="18" name="Group 17" descr="From a Keynesian viewpoint, the government should be spending when times are hard and saving when times are good for the sake of the overall economy.">
            <a:extLst>
              <a:ext uri="{FF2B5EF4-FFF2-40B4-BE49-F238E27FC236}">
                <a16:creationId xmlns:a16="http://schemas.microsoft.com/office/drawing/2014/main" id="{E9D645EB-241F-4F9B-863D-C6DF2287895D}"/>
              </a:ext>
            </a:extLst>
          </p:cNvPr>
          <p:cNvGrpSpPr/>
          <p:nvPr/>
        </p:nvGrpSpPr>
        <p:grpSpPr>
          <a:xfrm>
            <a:off x="2066922"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a Keynesian viewpoint, the government should be spending when times are hard and saving when times are good for the sake of the overall economy.</a:t>
              </a:r>
            </a:p>
          </p:txBody>
        </p:sp>
      </p:grpSp>
    </p:spTree>
    <p:extLst>
      <p:ext uri="{BB962C8B-B14F-4D97-AF65-F5344CB8AC3E}">
        <p14:creationId xmlns:p14="http://schemas.microsoft.com/office/powerpoint/2010/main" val="559358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Government Expenditures in 2021</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is pie chart shows the division of federal government spending by category in 2021. Notice that 55% of government spending goes to four major areas: national defense, Social Security, health care, and interest payments on past borrowing. &#10;">
            <a:extLst>
              <a:ext uri="{FF2B5EF4-FFF2-40B4-BE49-F238E27FC236}">
                <a16:creationId xmlns:a16="http://schemas.microsoft.com/office/drawing/2014/main" id="{CD76ABA0-F3EA-4336-81CC-CDC126CC50E8}"/>
              </a:ext>
            </a:extLst>
          </p:cNvPr>
          <p:cNvGrpSpPr/>
          <p:nvPr/>
        </p:nvGrpSpPr>
        <p:grpSpPr>
          <a:xfrm>
            <a:off x="1200880" y="2092952"/>
            <a:ext cx="3056489" cy="3627140"/>
            <a:chOff x="542923" y="1736761"/>
            <a:chExt cx="8058154" cy="1341432"/>
          </a:xfrm>
          <a:solidFill>
            <a:srgbClr val="627981"/>
          </a:solidFill>
        </p:grpSpPr>
        <p:sp>
          <p:nvSpPr>
            <p:cNvPr id="22" name="Rectangle 21">
              <a:extLst>
                <a:ext uri="{FF2B5EF4-FFF2-40B4-BE49-F238E27FC236}">
                  <a16:creationId xmlns:a16="http://schemas.microsoft.com/office/drawing/2014/main" id="{DD533364-0DA9-44B9-A3D7-7A05912D4B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FBCEBF81-DCDD-4221-B6D9-6BC060D7C19C}"/>
                </a:ext>
              </a:extLst>
            </p:cNvPr>
            <p:cNvSpPr txBox="1"/>
            <p:nvPr/>
          </p:nvSpPr>
          <p:spPr>
            <a:xfrm>
              <a:off x="542923" y="1754754"/>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pie chart shows the division of federal government spending by category in 2021. Notice that 55% of government spending goes to four major areas: national defense, Social Security, health care, and interest payments on past borrowing. </a:t>
              </a:r>
            </a:p>
          </p:txBody>
        </p:sp>
      </p:grpSp>
      <p:pic>
        <p:nvPicPr>
          <p:cNvPr id="3" name="Picture 2" descr="A pie chart of government spending categories.">
            <a:extLst>
              <a:ext uri="{FF2B5EF4-FFF2-40B4-BE49-F238E27FC236}">
                <a16:creationId xmlns:a16="http://schemas.microsoft.com/office/drawing/2014/main" id="{EC2D3F05-8FBB-1EF6-75B4-1F22320C6E51}"/>
              </a:ext>
            </a:extLst>
          </p:cNvPr>
          <p:cNvPicPr>
            <a:picLocks noChangeAspect="1"/>
          </p:cNvPicPr>
          <p:nvPr/>
        </p:nvPicPr>
        <p:blipFill>
          <a:blip r:embed="rId3"/>
          <a:stretch>
            <a:fillRect/>
          </a:stretch>
        </p:blipFill>
        <p:spPr>
          <a:xfrm>
            <a:off x="4558207" y="1414801"/>
            <a:ext cx="6752852" cy="5290800"/>
          </a:xfrm>
          <a:prstGeom prst="rect">
            <a:avLst/>
          </a:prstGeom>
        </p:spPr>
      </p:pic>
    </p:spTree>
    <p:extLst>
      <p:ext uri="{BB962C8B-B14F-4D97-AF65-F5344CB8AC3E}">
        <p14:creationId xmlns:p14="http://schemas.microsoft.com/office/powerpoint/2010/main" val="19307987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Arguments for a Budget Deficit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re is no particular reason why a government should balance its budget in the medium term of a few years.">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is no particular reason why a government should balance its budget in the medium term of a few years.</a:t>
              </a:r>
            </a:p>
          </p:txBody>
        </p:sp>
      </p:grpSp>
      <p:grpSp>
        <p:nvGrpSpPr>
          <p:cNvPr id="12" name="Group 11" descr="Running a large budget deficit could be necessary in making crucial long-term investments in human capital and physical infrastructure.">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Running a large budget deficit could be necessary in making crucial long-term investments in human capital and physical infrastructure.</a:t>
              </a:r>
            </a:p>
          </p:txBody>
        </p:sp>
      </p:grpSp>
      <p:grpSp>
        <p:nvGrpSpPr>
          <p:cNvPr id="18" name="Group 17" descr="As long as the percentage increases in debt are smaller than the percentage growth of GDP, the debt-to-GDP ratio will decline.">
            <a:extLst>
              <a:ext uri="{FF2B5EF4-FFF2-40B4-BE49-F238E27FC236}">
                <a16:creationId xmlns:a16="http://schemas.microsoft.com/office/drawing/2014/main" id="{E9D645EB-241F-4F9B-863D-C6DF2287895D}"/>
              </a:ext>
            </a:extLst>
          </p:cNvPr>
          <p:cNvGrpSpPr/>
          <p:nvPr/>
        </p:nvGrpSpPr>
        <p:grpSpPr>
          <a:xfrm>
            <a:off x="2066922" y="3399817"/>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long as the percentage increases in debt are smaller than the percentage growth of GDP, the debt-to-GDP ratio will decline.</a:t>
              </a:r>
            </a:p>
          </p:txBody>
        </p:sp>
      </p:grpSp>
    </p:spTree>
    <p:extLst>
      <p:ext uri="{BB962C8B-B14F-4D97-AF65-F5344CB8AC3E}">
        <p14:creationId xmlns:p14="http://schemas.microsoft.com/office/powerpoint/2010/main" val="29951784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 Against a Budget Deficit</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udget deficits are not always a wise polic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35096"/>
              <a:ext cx="8058154"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 deficits are not always a wise policy.</a:t>
              </a:r>
            </a:p>
          </p:txBody>
        </p:sp>
      </p:grpSp>
      <p:grpSp>
        <p:nvGrpSpPr>
          <p:cNvPr id="12" name="Group 11" descr="A government running a large budget deficit can increase aggregate demand substantially and trigger severe inflation.">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government running a large budget deficit can increase aggregate demand substantially and trigger severe inflation.</a:t>
              </a:r>
            </a:p>
          </p:txBody>
        </p:sp>
      </p:grpSp>
      <p:grpSp>
        <p:nvGrpSpPr>
          <p:cNvPr id="18" name="Group 17" descr="Unwise borrowing by a government can reduce national saving, hampering economic growth and leading to international financial crises.">
            <a:extLst>
              <a:ext uri="{FF2B5EF4-FFF2-40B4-BE49-F238E27FC236}">
                <a16:creationId xmlns:a16="http://schemas.microsoft.com/office/drawing/2014/main" id="{E9D645EB-241F-4F9B-863D-C6DF2287895D}"/>
              </a:ext>
            </a:extLst>
          </p:cNvPr>
          <p:cNvGrpSpPr/>
          <p:nvPr/>
        </p:nvGrpSpPr>
        <p:grpSpPr>
          <a:xfrm>
            <a:off x="2066922"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Unwise borrowing by a government can reduce national saving, hampering economic growth and leading to international financial crises.</a:t>
              </a:r>
            </a:p>
          </p:txBody>
        </p:sp>
      </p:grpSp>
      <p:grpSp>
        <p:nvGrpSpPr>
          <p:cNvPr id="14" name="Group 13" descr="Despite this, requiring the federal budget to be balanced each calendar year is typically a misguided overreaction.">
            <a:extLst>
              <a:ext uri="{FF2B5EF4-FFF2-40B4-BE49-F238E27FC236}">
                <a16:creationId xmlns:a16="http://schemas.microsoft.com/office/drawing/2014/main" id="{AF6C8D42-0A20-4362-B135-A2AA6E7CF8D0}"/>
              </a:ext>
            </a:extLst>
          </p:cNvPr>
          <p:cNvGrpSpPr/>
          <p:nvPr/>
        </p:nvGrpSpPr>
        <p:grpSpPr>
          <a:xfrm>
            <a:off x="2066654" y="4547923"/>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9699B7C5-4F43-47B5-8216-813F92A310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4CFB103D-4726-47A0-97F7-82AD8818B5EC}"/>
                </a:ext>
              </a:extLst>
            </p:cNvPr>
            <p:cNvSpPr txBox="1"/>
            <p:nvPr/>
          </p:nvSpPr>
          <p:spPr>
            <a:xfrm>
              <a:off x="542923" y="1754753"/>
              <a:ext cx="8055259"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Despite this, requiring the federal budget to be balanced each calendar year is typically a misguided overreaction.</a:t>
              </a:r>
            </a:p>
          </p:txBody>
        </p:sp>
      </p:grpSp>
    </p:spTree>
    <p:extLst>
      <p:ext uri="{BB962C8B-B14F-4D97-AF65-F5344CB8AC3E}">
        <p14:creationId xmlns:p14="http://schemas.microsoft.com/office/powerpoint/2010/main" val="342184156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Argument Against a Budget Deficit</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o what extent have you balanced your budget? Is this a task you take seriously or something you rarely, if ever, think about?&#10;">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what extent have you balanced your budget? Is this a task you take seriously or something you rarely, if ever, think about?</a:t>
              </a:r>
            </a:p>
          </p:txBody>
        </p:sp>
      </p:grpSp>
      <p:pic>
        <p:nvPicPr>
          <p:cNvPr id="3" name="Picture 2" descr="A calculator and pen on top of a sheet of paper with budget-like numbers">
            <a:extLst>
              <a:ext uri="{FF2B5EF4-FFF2-40B4-BE49-F238E27FC236}">
                <a16:creationId xmlns:a16="http://schemas.microsoft.com/office/drawing/2014/main" id="{9566BD88-3416-484C-9D1E-AD76F7B8F408}"/>
              </a:ext>
            </a:extLst>
          </p:cNvPr>
          <p:cNvPicPr>
            <a:picLocks noChangeAspect="1"/>
          </p:cNvPicPr>
          <p:nvPr/>
        </p:nvPicPr>
        <p:blipFill>
          <a:blip r:embed="rId3"/>
          <a:stretch>
            <a:fillRect/>
          </a:stretch>
        </p:blipFill>
        <p:spPr>
          <a:xfrm>
            <a:off x="3223458" y="2830850"/>
            <a:ext cx="5745084" cy="3384345"/>
          </a:xfrm>
          <a:prstGeom prst="rect">
            <a:avLst/>
          </a:prstGeom>
        </p:spPr>
      </p:pic>
    </p:spTree>
    <p:extLst>
      <p:ext uri="{BB962C8B-B14F-4D97-AF65-F5344CB8AC3E}">
        <p14:creationId xmlns:p14="http://schemas.microsoft.com/office/powerpoint/2010/main" val="326720675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B8A47D3-2BAC-43BD-8E1E-40ABC02B20E6}"/>
              </a:ext>
              <a:ext uri="{C183D7F6-B498-43B3-948B-1728B52AA6E4}">
                <adec:decorative xmlns:adec="http://schemas.microsoft.com/office/drawing/2017/decorative" val="1"/>
              </a:ext>
            </a:extLst>
          </p:cNvPr>
          <p:cNvSpPr/>
          <p:nvPr/>
        </p:nvSpPr>
        <p:spPr>
          <a:xfrm>
            <a:off x="1881187" y="1439392"/>
            <a:ext cx="8429625" cy="385292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7</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724226"/>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Balanced budget amendments are a popular political idea, but their economic validity is questionable.</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9" y="2684969"/>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Most economists accept that fiscal policy needs to be flexible enough to accommodate unforeseen expenditures, such as wars or recessions.</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Google Shape;156;p18">
            <a:extLst>
              <a:ext uri="{FF2B5EF4-FFF2-40B4-BE49-F238E27FC236}">
                <a16:creationId xmlns:a16="http://schemas.microsoft.com/office/drawing/2014/main" id="{3B169623-9FAE-4A0E-9B0E-C5251FCFA097}"/>
              </a:ext>
            </a:extLst>
          </p:cNvPr>
          <p:cNvSpPr txBox="1"/>
          <p:nvPr/>
        </p:nvSpPr>
        <p:spPr>
          <a:xfrm>
            <a:off x="2066769" y="3848670"/>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While persistent, large budget deficits can indeed be a problem, a balanced federal budget would prevent even small, temporary deficits that may be necessary for overall economic health.</a:t>
            </a:r>
          </a:p>
        </p:txBody>
      </p:sp>
    </p:spTree>
    <p:extLst>
      <p:ext uri="{BB962C8B-B14F-4D97-AF65-F5344CB8AC3E}">
        <p14:creationId xmlns:p14="http://schemas.microsoft.com/office/powerpoint/2010/main" val="317634885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35044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State and Local Government Spending</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tate and local government spending is also substantial—at about $4.4 trillion in 2021. Spending by state and local government increased from about 12% of nominal GDP in the early 1960s to around 20% by 2021. The single biggest spending item is education.&#10;">
            <a:extLst>
              <a:ext uri="{FF2B5EF4-FFF2-40B4-BE49-F238E27FC236}">
                <a16:creationId xmlns:a16="http://schemas.microsoft.com/office/drawing/2014/main" id="{F206F903-0E48-4B2D-831E-FF1BD1ADBE8A}"/>
              </a:ext>
            </a:extLst>
          </p:cNvPr>
          <p:cNvGrpSpPr/>
          <p:nvPr/>
        </p:nvGrpSpPr>
        <p:grpSpPr>
          <a:xfrm>
            <a:off x="2066519" y="1301138"/>
            <a:ext cx="8058422" cy="1367769"/>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State and local government spending is also substantial—at about $4.4 trillion in 2021. Spending by state and local government increased from about 12% of nominal GDP in the early 1960s to around 20% by 2021. The single biggest spending item is education.</a:t>
              </a:r>
            </a:p>
          </p:txBody>
        </p:sp>
      </p:grpSp>
      <p:pic>
        <p:nvPicPr>
          <p:cNvPr id="3" name="Picture 2" descr="A graph showing total government spending and education spending as a percentage of GDP in the United States from 1961 to 2021">
            <a:extLst>
              <a:ext uri="{FF2B5EF4-FFF2-40B4-BE49-F238E27FC236}">
                <a16:creationId xmlns:a16="http://schemas.microsoft.com/office/drawing/2014/main" id="{4DCF7848-971C-28BE-6EE1-4627C474BAD8}"/>
              </a:ext>
            </a:extLst>
          </p:cNvPr>
          <p:cNvPicPr>
            <a:picLocks noChangeAspect="1"/>
          </p:cNvPicPr>
          <p:nvPr/>
        </p:nvPicPr>
        <p:blipFill>
          <a:blip r:embed="rId3"/>
          <a:stretch>
            <a:fillRect/>
          </a:stretch>
        </p:blipFill>
        <p:spPr>
          <a:xfrm>
            <a:off x="2932372" y="2876466"/>
            <a:ext cx="6326448" cy="3678869"/>
          </a:xfrm>
          <a:prstGeom prst="rect">
            <a:avLst/>
          </a:prstGeom>
        </p:spPr>
      </p:pic>
    </p:spTree>
    <p:extLst>
      <p:ext uri="{BB962C8B-B14F-4D97-AF65-F5344CB8AC3E}">
        <p14:creationId xmlns:p14="http://schemas.microsoft.com/office/powerpoint/2010/main" val="2471369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you are buying a house and need to borrow $400 per month in order to pay it off in fifteen years. What is your annual deficit? How much debt did you accumulate in order to pay for your house?&#10;">
            <a:extLst>
              <a:ext uri="{FF2B5EF4-FFF2-40B4-BE49-F238E27FC236}">
                <a16:creationId xmlns:a16="http://schemas.microsoft.com/office/drawing/2014/main" id="{F206F903-0E48-4B2D-831E-FF1BD1ADBE8A}"/>
              </a:ext>
            </a:extLst>
          </p:cNvPr>
          <p:cNvGrpSpPr/>
          <p:nvPr/>
        </p:nvGrpSpPr>
        <p:grpSpPr>
          <a:xfrm>
            <a:off x="2066519" y="1474559"/>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house and need to borrow $400 per month in order to pay it off in fifteen years. What is your annual deficit? How much debt did you accumulate in order to pay for your house?</a:t>
              </a:r>
            </a:p>
          </p:txBody>
        </p:sp>
      </p:grpSp>
      <p:pic>
        <p:nvPicPr>
          <p:cNvPr id="4" name="Picture 3" descr="A house in between a building and another home">
            <a:extLst>
              <a:ext uri="{FF2B5EF4-FFF2-40B4-BE49-F238E27FC236}">
                <a16:creationId xmlns:a16="http://schemas.microsoft.com/office/drawing/2014/main" id="{11ED713A-A66D-424F-AF9C-5A616074A1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r="755" b="26052"/>
          <a:stretch/>
        </p:blipFill>
        <p:spPr>
          <a:xfrm>
            <a:off x="4226796" y="2852468"/>
            <a:ext cx="3738408" cy="3713708"/>
          </a:xfrm>
          <a:prstGeom prst="rect">
            <a:avLst/>
          </a:prstGeom>
        </p:spPr>
      </p:pic>
    </p:spTree>
    <p:extLst>
      <p:ext uri="{BB962C8B-B14F-4D97-AF65-F5344CB8AC3E}">
        <p14:creationId xmlns:p14="http://schemas.microsoft.com/office/powerpoint/2010/main" val="318409619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DF9E41-12ED-44EC-9662-A647897573EB}">
  <ds:schemaRefs>
    <ds:schemaRef ds:uri="http://schemas.microsoft.com/office/2006/documentManagement/types"/>
    <ds:schemaRef ds:uri="06d9c582-05c2-476b-83d2-72ab8b1380b2"/>
    <ds:schemaRef ds:uri="http://www.w3.org/XML/1998/namespace"/>
    <ds:schemaRef ds:uri="http://purl.org/dc/terms/"/>
    <ds:schemaRef ds:uri="http://purl.org/dc/elements/1.1/"/>
    <ds:schemaRef ds:uri="http://schemas.microsoft.com/office/infopath/2007/PartnerControls"/>
    <ds:schemaRef ds:uri="http://schemas.openxmlformats.org/package/2006/metadata/core-properties"/>
    <ds:schemaRef ds:uri="fdab59f7-c3a7-48e5-acd8-618ce834776e"/>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6F03D334-4B82-46DA-8A73-B75F97279B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5F14E19-8F6C-4721-9D98-B70DE9B203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1751</TotalTime>
  <Words>9636</Words>
  <Application>Microsoft Office PowerPoint</Application>
  <PresentationFormat>Widescreen</PresentationFormat>
  <Paragraphs>3006</Paragraphs>
  <Slides>74</Slides>
  <Notes>64</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74</vt:i4>
      </vt:variant>
    </vt:vector>
  </HeadingPairs>
  <TitlesOfParts>
    <vt:vector size="83" baseType="lpstr">
      <vt:lpstr>Arial</vt:lpstr>
      <vt:lpstr>Calibri</vt:lpstr>
      <vt:lpstr>Calibri Light</vt:lpstr>
      <vt:lpstr>Century Gothic</vt:lpstr>
      <vt:lpstr>Courier New</vt:lpstr>
      <vt:lpstr>Wingdings</vt:lpstr>
      <vt:lpstr>Office Theme</vt:lpstr>
      <vt:lpstr>1_Office Theme</vt:lpstr>
      <vt:lpstr>Equation</vt:lpstr>
      <vt:lpstr>Government Spending</vt:lpstr>
      <vt:lpstr>Introduction1</vt:lpstr>
      <vt:lpstr>Government Spending1</vt:lpstr>
      <vt:lpstr>Total U.S. Government Spending1</vt:lpstr>
      <vt:lpstr>Total U.S. Government Spending2</vt:lpstr>
      <vt:lpstr>Patterns of U.S. Government Spending</vt:lpstr>
      <vt:lpstr>Federal Government Expenditures in 2021</vt:lpstr>
      <vt:lpstr>State and Local Government Spending</vt:lpstr>
      <vt:lpstr>On Your Own1</vt:lpstr>
      <vt:lpstr>On Your Own2</vt:lpstr>
      <vt:lpstr>Summary1</vt:lpstr>
      <vt:lpstr>Taxation</vt:lpstr>
      <vt:lpstr>Introduction2</vt:lpstr>
      <vt:lpstr>Federal Taxes</vt:lpstr>
      <vt:lpstr>Income and Payroll Taxes</vt:lpstr>
      <vt:lpstr>Progressive Taxes</vt:lpstr>
      <vt:lpstr>Social Security and Medicare</vt:lpstr>
      <vt:lpstr>Proportional and Regressive Taxes</vt:lpstr>
      <vt:lpstr>Other Federal Tax Income</vt:lpstr>
      <vt:lpstr>State and Local Taxes1</vt:lpstr>
      <vt:lpstr>State and Local Taxes2</vt:lpstr>
      <vt:lpstr>On Your Own3</vt:lpstr>
      <vt:lpstr>Summary2</vt:lpstr>
      <vt:lpstr>Federal Deficits and the National Debt</vt:lpstr>
      <vt:lpstr>Introduction3</vt:lpstr>
      <vt:lpstr>Pattern of Annual Federal Budget Deficits &amp; Surpluses</vt:lpstr>
      <vt:lpstr>Debt-to-GDP Ratio1</vt:lpstr>
      <vt:lpstr>Federal Deficits</vt:lpstr>
      <vt:lpstr>Debt-to-GDP Ratio2</vt:lpstr>
      <vt:lpstr>On Your Own4</vt:lpstr>
      <vt:lpstr>On Your Own5</vt:lpstr>
      <vt:lpstr>The Path from Deficits to Surpluses to Deficits1</vt:lpstr>
      <vt:lpstr>The Path from Deficits to Surpluses to Deficits2</vt:lpstr>
      <vt:lpstr>Summary3</vt:lpstr>
      <vt:lpstr>Using Fiscal Policy to Fight Recession, Unemployment, and Inflation</vt:lpstr>
      <vt:lpstr>Introduction4</vt:lpstr>
      <vt:lpstr>Fiscal Policy</vt:lpstr>
      <vt:lpstr>AD and AS Shifts</vt:lpstr>
      <vt:lpstr>Government Spending2</vt:lpstr>
      <vt:lpstr>Gross Private Domestic Investment</vt:lpstr>
      <vt:lpstr>Countercyclical Actions</vt:lpstr>
      <vt:lpstr>Expansionary vs. Contractionary Fiscal Policy</vt:lpstr>
      <vt:lpstr>Politics of Taxes</vt:lpstr>
      <vt:lpstr>Contractionary Fiscal Policy</vt:lpstr>
      <vt:lpstr>Summary4</vt:lpstr>
      <vt:lpstr>Automatic Stabilizers</vt:lpstr>
      <vt:lpstr>Introduction5</vt:lpstr>
      <vt:lpstr>Counterbalancing an Economic Boom</vt:lpstr>
      <vt:lpstr>Counterbalancing a Recession</vt:lpstr>
      <vt:lpstr>The Cyclically Adjusted Budget Deficit or Surplus1</vt:lpstr>
      <vt:lpstr>The Cyclically Adjusted Budget Deficit or Surplus2</vt:lpstr>
      <vt:lpstr>The Cyclically Adjusted Budget Deficit or Surplus3</vt:lpstr>
      <vt:lpstr>Automatic Stabilizers1</vt:lpstr>
      <vt:lpstr>On Your Own6</vt:lpstr>
      <vt:lpstr>Summary5</vt:lpstr>
      <vt:lpstr>Practical Problems with Discretionary Fiscal Policy</vt:lpstr>
      <vt:lpstr>Introduction6</vt:lpstr>
      <vt:lpstr>Fiscal Policy and Interest Rates1</vt:lpstr>
      <vt:lpstr>Fiscal Policy and Interest Rates2</vt:lpstr>
      <vt:lpstr>Long and Variable Time Lags</vt:lpstr>
      <vt:lpstr>Temporary and Permanent Fiscal Policy</vt:lpstr>
      <vt:lpstr>On Your Own7</vt:lpstr>
      <vt:lpstr>Timespan of Economic Change</vt:lpstr>
      <vt:lpstr>The Limitations of Fiscal Policy</vt:lpstr>
      <vt:lpstr>Political Realties and Discretionary Fiscal Policy</vt:lpstr>
      <vt:lpstr>Summary6</vt:lpstr>
      <vt:lpstr>The Question of a Balanced Budget</vt:lpstr>
      <vt:lpstr>Introduction7</vt:lpstr>
      <vt:lpstr>Household Budget vs. Government Budget</vt:lpstr>
      <vt:lpstr>Arguments for a Budget Deficit</vt:lpstr>
      <vt:lpstr>Argument Against a Budget Deficit1</vt:lpstr>
      <vt:lpstr>Argument Against a Budget Deficit2</vt:lpstr>
      <vt:lpstr>Summary7</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149</cp:revision>
  <dcterms:created xsi:type="dcterms:W3CDTF">2014-11-06T15:36:04Z</dcterms:created>
  <dcterms:modified xsi:type="dcterms:W3CDTF">2026-02-04T14:00:16Z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