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17"/>
  </p:notesMasterIdLst>
  <p:sldIdLst>
    <p:sldId id="410" r:id="rId5"/>
    <p:sldId id="464" r:id="rId6"/>
    <p:sldId id="465" r:id="rId7"/>
    <p:sldId id="466" r:id="rId8"/>
    <p:sldId id="467" r:id="rId9"/>
    <p:sldId id="468" r:id="rId10"/>
    <p:sldId id="469" r:id="rId11"/>
    <p:sldId id="470" r:id="rId12"/>
    <p:sldId id="471" r:id="rId13"/>
    <p:sldId id="472" r:id="rId14"/>
    <p:sldId id="473" r:id="rId15"/>
    <p:sldId id="34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0"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07B938-4B1B-4263-8374-1F1E9C899A8B}" v="3" dt="2026-02-04T14:32:37.5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7755" autoAdjust="0"/>
  </p:normalViewPr>
  <p:slideViewPr>
    <p:cSldViewPr snapToGrid="0">
      <p:cViewPr varScale="1">
        <p:scale>
          <a:sx n="93" d="100"/>
          <a:sy n="93" d="100"/>
        </p:scale>
        <p:origin x="876"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23T16:34:58.734" v="13" actId="33553"/>
      <pc:docMkLst>
        <pc:docMk/>
      </pc:docMkLst>
      <pc:sldChg chg="modSp mod">
        <pc:chgData name="Annaleise Radchenko" userId="6249d1a9-d5dd-4793-b8df-98b5e6874abb" providerId="ADAL" clId="{4A5B4154-50F6-4F5B-A4D7-A9ED8C205C6B}" dt="2026-01-23T16:34:58.734" v="13" actId="33553"/>
        <pc:sldMkLst>
          <pc:docMk/>
          <pc:sldMk cId="1693029773" sldId="340"/>
        </pc:sldMkLst>
        <pc:spChg chg="mod">
          <ac:chgData name="Annaleise Radchenko" userId="6249d1a9-d5dd-4793-b8df-98b5e6874abb" providerId="ADAL" clId="{4A5B4154-50F6-4F5B-A4D7-A9ED8C205C6B}" dt="2026-01-23T16:34:58.734" v="13" actId="33553"/>
          <ac:spMkLst>
            <pc:docMk/>
            <pc:sldMk cId="1693029773" sldId="340"/>
            <ac:spMk id="5" creationId="{00000000-0000-0000-0000-000000000000}"/>
          </ac:spMkLst>
        </pc:spChg>
        <pc:picChg chg="mod">
          <ac:chgData name="Annaleise Radchenko" userId="6249d1a9-d5dd-4793-b8df-98b5e6874abb" providerId="ADAL" clId="{4A5B4154-50F6-4F5B-A4D7-A9ED8C205C6B}" dt="2026-01-23T16:34:52.072" v="9" actId="962"/>
          <ac:picMkLst>
            <pc:docMk/>
            <pc:sldMk cId="1693029773" sldId="340"/>
            <ac:picMk id="6" creationId="{00000000-0000-0000-0000-000000000000}"/>
          </ac:picMkLst>
        </pc:picChg>
        <pc:picChg chg="mod">
          <ac:chgData name="Annaleise Radchenko" userId="6249d1a9-d5dd-4793-b8df-98b5e6874abb" providerId="ADAL" clId="{4A5B4154-50F6-4F5B-A4D7-A9ED8C205C6B}" dt="2026-01-23T16:34:52.976" v="10" actId="962"/>
          <ac:picMkLst>
            <pc:docMk/>
            <pc:sldMk cId="1693029773" sldId="340"/>
            <ac:picMk id="7" creationId="{00000000-0000-0000-0000-000000000000}"/>
          </ac:picMkLst>
        </pc:picChg>
        <pc:picChg chg="mod">
          <ac:chgData name="Annaleise Radchenko" userId="6249d1a9-d5dd-4793-b8df-98b5e6874abb" providerId="ADAL" clId="{4A5B4154-50F6-4F5B-A4D7-A9ED8C205C6B}" dt="2026-01-23T16:34:53.597" v="11" actId="962"/>
          <ac:picMkLst>
            <pc:docMk/>
            <pc:sldMk cId="1693029773" sldId="340"/>
            <ac:picMk id="8" creationId="{00000000-0000-0000-0000-000000000000}"/>
          </ac:picMkLst>
        </pc:picChg>
        <pc:picChg chg="mod">
          <ac:chgData name="Annaleise Radchenko" userId="6249d1a9-d5dd-4793-b8df-98b5e6874abb" providerId="ADAL" clId="{4A5B4154-50F6-4F5B-A4D7-A9ED8C205C6B}" dt="2026-01-23T16:34:54.338" v="12" actId="962"/>
          <ac:picMkLst>
            <pc:docMk/>
            <pc:sldMk cId="1693029773" sldId="340"/>
            <ac:picMk id="9" creationId="{00000000-0000-0000-0000-000000000000}"/>
          </ac:picMkLst>
        </pc:picChg>
        <pc:cxnChg chg="mod">
          <ac:chgData name="Annaleise Radchenko" userId="6249d1a9-d5dd-4793-b8df-98b5e6874abb" providerId="ADAL" clId="{4A5B4154-50F6-4F5B-A4D7-A9ED8C205C6B}" dt="2026-01-23T16:34:50.333" v="8" actId="962"/>
          <ac:cxnSpMkLst>
            <pc:docMk/>
            <pc:sldMk cId="1693029773" sldId="340"/>
            <ac:cxnSpMk id="11" creationId="{00000000-0000-0000-0000-000000000000}"/>
          </ac:cxnSpMkLst>
        </pc:cxnChg>
      </pc:sldChg>
      <pc:sldChg chg="add">
        <pc:chgData name="Annaleise Radchenko" userId="6249d1a9-d5dd-4793-b8df-98b5e6874abb" providerId="ADAL" clId="{4A5B4154-50F6-4F5B-A4D7-A9ED8C205C6B}" dt="2026-01-23T16:33:31.705" v="0"/>
        <pc:sldMkLst>
          <pc:docMk/>
          <pc:sldMk cId="1273238016" sldId="410"/>
        </pc:sldMkLst>
      </pc:sldChg>
      <pc:sldChg chg="modSp add mod">
        <pc:chgData name="Annaleise Radchenko" userId="6249d1a9-d5dd-4793-b8df-98b5e6874abb" providerId="ADAL" clId="{4A5B4154-50F6-4F5B-A4D7-A9ED8C205C6B}" dt="2026-01-23T16:34:06.726" v="3" actId="6549"/>
        <pc:sldMkLst>
          <pc:docMk/>
          <pc:sldMk cId="1438765912" sldId="464"/>
        </pc:sldMkLst>
        <pc:spChg chg="mod">
          <ac:chgData name="Annaleise Radchenko" userId="6249d1a9-d5dd-4793-b8df-98b5e6874abb" providerId="ADAL" clId="{4A5B4154-50F6-4F5B-A4D7-A9ED8C205C6B}" dt="2026-01-23T16:34:06.726" v="3" actId="6549"/>
          <ac:spMkLst>
            <pc:docMk/>
            <pc:sldMk cId="1438765912" sldId="464"/>
            <ac:spMk id="26" creationId="{00000000-0000-0000-0000-000000000000}"/>
          </ac:spMkLst>
        </pc:spChg>
      </pc:sldChg>
      <pc:sldChg chg="add">
        <pc:chgData name="Annaleise Radchenko" userId="6249d1a9-d5dd-4793-b8df-98b5e6874abb" providerId="ADAL" clId="{4A5B4154-50F6-4F5B-A4D7-A9ED8C205C6B}" dt="2026-01-23T16:33:31.705" v="0"/>
        <pc:sldMkLst>
          <pc:docMk/>
          <pc:sldMk cId="3497227063" sldId="465"/>
        </pc:sldMkLst>
      </pc:sldChg>
      <pc:sldChg chg="add">
        <pc:chgData name="Annaleise Radchenko" userId="6249d1a9-d5dd-4793-b8df-98b5e6874abb" providerId="ADAL" clId="{4A5B4154-50F6-4F5B-A4D7-A9ED8C205C6B}" dt="2026-01-23T16:33:31.705" v="0"/>
        <pc:sldMkLst>
          <pc:docMk/>
          <pc:sldMk cId="945986448" sldId="466"/>
        </pc:sldMkLst>
      </pc:sldChg>
      <pc:sldChg chg="add">
        <pc:chgData name="Annaleise Radchenko" userId="6249d1a9-d5dd-4793-b8df-98b5e6874abb" providerId="ADAL" clId="{4A5B4154-50F6-4F5B-A4D7-A9ED8C205C6B}" dt="2026-01-23T16:33:31.705" v="0"/>
        <pc:sldMkLst>
          <pc:docMk/>
          <pc:sldMk cId="1615794432" sldId="467"/>
        </pc:sldMkLst>
      </pc:sldChg>
      <pc:sldChg chg="add">
        <pc:chgData name="Annaleise Radchenko" userId="6249d1a9-d5dd-4793-b8df-98b5e6874abb" providerId="ADAL" clId="{4A5B4154-50F6-4F5B-A4D7-A9ED8C205C6B}" dt="2026-01-23T16:33:31.705" v="0"/>
        <pc:sldMkLst>
          <pc:docMk/>
          <pc:sldMk cId="3243446017" sldId="468"/>
        </pc:sldMkLst>
      </pc:sldChg>
      <pc:sldChg chg="modSp add mod">
        <pc:chgData name="Annaleise Radchenko" userId="6249d1a9-d5dd-4793-b8df-98b5e6874abb" providerId="ADAL" clId="{4A5B4154-50F6-4F5B-A4D7-A9ED8C205C6B}" dt="2026-01-23T16:34:27.577" v="6" actId="20577"/>
        <pc:sldMkLst>
          <pc:docMk/>
          <pc:sldMk cId="1978118504" sldId="469"/>
        </pc:sldMkLst>
        <pc:spChg chg="mod">
          <ac:chgData name="Annaleise Radchenko" userId="6249d1a9-d5dd-4793-b8df-98b5e6874abb" providerId="ADAL" clId="{4A5B4154-50F6-4F5B-A4D7-A9ED8C205C6B}" dt="2026-01-23T16:34:27.577" v="6" actId="20577"/>
          <ac:spMkLst>
            <pc:docMk/>
            <pc:sldMk cId="1978118504" sldId="469"/>
            <ac:spMk id="26" creationId="{00000000-0000-0000-0000-000000000000}"/>
          </ac:spMkLst>
        </pc:spChg>
      </pc:sldChg>
      <pc:sldChg chg="modSp add mod">
        <pc:chgData name="Annaleise Radchenko" userId="6249d1a9-d5dd-4793-b8df-98b5e6874abb" providerId="ADAL" clId="{4A5B4154-50F6-4F5B-A4D7-A9ED8C205C6B}" dt="2026-01-23T16:34:32.919" v="7" actId="20577"/>
        <pc:sldMkLst>
          <pc:docMk/>
          <pc:sldMk cId="919882951" sldId="470"/>
        </pc:sldMkLst>
        <pc:spChg chg="mod">
          <ac:chgData name="Annaleise Radchenko" userId="6249d1a9-d5dd-4793-b8df-98b5e6874abb" providerId="ADAL" clId="{4A5B4154-50F6-4F5B-A4D7-A9ED8C205C6B}" dt="2026-01-23T16:34:32.919" v="7" actId="20577"/>
          <ac:spMkLst>
            <pc:docMk/>
            <pc:sldMk cId="919882951" sldId="470"/>
            <ac:spMk id="26" creationId="{00000000-0000-0000-0000-000000000000}"/>
          </ac:spMkLst>
        </pc:spChg>
      </pc:sldChg>
      <pc:sldChg chg="add">
        <pc:chgData name="Annaleise Radchenko" userId="6249d1a9-d5dd-4793-b8df-98b5e6874abb" providerId="ADAL" clId="{4A5B4154-50F6-4F5B-A4D7-A9ED8C205C6B}" dt="2026-01-23T16:33:31.705" v="0"/>
        <pc:sldMkLst>
          <pc:docMk/>
          <pc:sldMk cId="2392876632" sldId="471"/>
        </pc:sldMkLst>
      </pc:sldChg>
      <pc:sldChg chg="add">
        <pc:chgData name="Annaleise Radchenko" userId="6249d1a9-d5dd-4793-b8df-98b5e6874abb" providerId="ADAL" clId="{4A5B4154-50F6-4F5B-A4D7-A9ED8C205C6B}" dt="2026-01-23T16:33:31.705" v="0"/>
        <pc:sldMkLst>
          <pc:docMk/>
          <pc:sldMk cId="3263236427" sldId="472"/>
        </pc:sldMkLst>
      </pc:sldChg>
      <pc:sldChg chg="modSp add mod">
        <pc:chgData name="Annaleise Radchenko" userId="6249d1a9-d5dd-4793-b8df-98b5e6874abb" providerId="ADAL" clId="{4A5B4154-50F6-4F5B-A4D7-A9ED8C205C6B}" dt="2026-01-23T16:33:47.042" v="2" actId="6549"/>
        <pc:sldMkLst>
          <pc:docMk/>
          <pc:sldMk cId="789514418" sldId="473"/>
        </pc:sldMkLst>
        <pc:spChg chg="mod">
          <ac:chgData name="Annaleise Radchenko" userId="6249d1a9-d5dd-4793-b8df-98b5e6874abb" providerId="ADAL" clId="{4A5B4154-50F6-4F5B-A4D7-A9ED8C205C6B}" dt="2026-01-23T16:33:47.042" v="2" actId="6549"/>
          <ac:spMkLst>
            <pc:docMk/>
            <pc:sldMk cId="789514418" sldId="473"/>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E398EE-3832-4F7F-95B3-77561E649017}"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344220-41A8-4C0A-A3F6-A3EA4FD624C3}" type="slidenum">
              <a:rPr lang="en-US" smtClean="0"/>
              <a:t>‹#›</a:t>
            </a:fld>
            <a:endParaRPr lang="en-US"/>
          </a:p>
        </p:txBody>
      </p:sp>
    </p:spTree>
    <p:extLst>
      <p:ext uri="{BB962C8B-B14F-4D97-AF65-F5344CB8AC3E}">
        <p14:creationId xmlns:p14="http://schemas.microsoft.com/office/powerpoint/2010/main" val="4172540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annual budget deficit or surplus is the difference between the government's tax revenue and spending over a fiscal year. A fiscal year starts October 1 and ends September 30 of the next year. budget deficit or surplus=tax revenue−government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2497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annual budget deficit or surplus is the difference between the government's tax revenue and spending over a fiscal year. A fiscal year starts October 1 and ends September 30 of the next year. budget deficit or surplus=tax revenue−government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3855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Another useful way to view the budget deficit is through the prism of accumulated debt rather than annual deficits. The national debt refers to the total amount that the government has borrowed over time. In contrast, the budget deficit refers to how much the government has borrowed in one particular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5668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sz="1200" dirty="0">
                <a:solidFill>
                  <a:schemeClr val="bg1"/>
                </a:solidFill>
              </a:rPr>
              <a:t>The federal government has run budget deficits for decades. There were especially deep deficits during World War II, the 2008-2009 recession, and the COVID-19 recession.</a:t>
            </a: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4224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Until the 1970s, the debt-to-GDP ratio revealed a relatively clear pattern of federal borrowing. The graph in the previous slide shows the following trends:</a:t>
            </a:r>
          </a:p>
          <a:p>
            <a:pPr marL="0" indent="0">
              <a:buNone/>
            </a:pPr>
            <a:r>
              <a:rPr lang="en-US" dirty="0"/>
              <a:t>During World War II, there were large deficits, so the debt-to-GDP ratio was high. The debt-to-GDP ratio decreased from the 1950s to the 1970s. The ratio began to increase in the 1980s due to large deficits. Budget surpluses reduced the ratio between 1998 and 2001. Since 2002, large deficits, especially during the 2008–2009 recession and the COVID-19 pandemic, caused the ratio to increase.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9495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is the difference between the national debt and a budget deficit?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0102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is the difference between the national debt and a budget deficit? When the federal government runs a deficit, it must sell Treasury bonds to make up the difference between spending programs and tax revenues. The dollar value of all the outstanding Treasury bonds on which the federal government owes money is equal to the national debt.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8455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Why did the budget deficits suddenly turn to surpluses from 1998 to 2001, and why did the surpluses return to deficits in 2002? Why did the deficit become so large after 2007? The following figure suggests some answers: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1653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sz="1200" dirty="0">
                <a:solidFill>
                  <a:schemeClr val="bg1"/>
                </a:solidFill>
              </a:rPr>
              <a:t>Government spending as a share of GDP declined steadily through the 1990s as a result of the decrease in spending on national defense and the lowering of interest rates by the federal </a:t>
            </a:r>
            <a:r>
              <a:rPr lang="en-US" dirty="0"/>
              <a:t>Government spending as a share of GDP declined steadily through the 1990s as a result of the decrease in spending on national defense and the lowering of interest rates by the federal government. Federal tax collections increased substantially in the late 1990s, jumping from 18.1% of GDP in 1994 to 20.8% in 2000; powerful economic growth in the late 1990s fueled the boom in taxes. At the same time, government spending on transfer payments—such as unemployment benefits, foods stamps, and welfare—declined with more people working. In the 2000s, recessions in 2001 and 2008 led to lower tax revenues and tax cuts. Starting in 2010, the first of the baby boomer generation started to retire.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371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524000" y="252624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Federal Deficits and the National Debt</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65275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32380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Path from Deficits to Surpluses to Deficits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overnment spending as a share of GDP declined steadily through the 1990s as a result of the decrease in spending on national defense and the lowering of interest rates by the federal government.&#10;">
            <a:extLst>
              <a:ext uri="{FF2B5EF4-FFF2-40B4-BE49-F238E27FC236}">
                <a16:creationId xmlns:a16="http://schemas.microsoft.com/office/drawing/2014/main" id="{F206F903-0E48-4B2D-831E-FF1BD1ADBE8A}"/>
              </a:ext>
            </a:extLst>
          </p:cNvPr>
          <p:cNvGrpSpPr/>
          <p:nvPr/>
        </p:nvGrpSpPr>
        <p:grpSpPr>
          <a:xfrm>
            <a:off x="2066654" y="1367552"/>
            <a:ext cx="8058422" cy="1029513"/>
            <a:chOff x="542655" y="1736761"/>
            <a:chExt cx="8058422" cy="102951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50611"/>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spending as a share of GDP declined steadily through the 1990s as a result of the decrease in spending on national defense and the lowering of interest rates by the federal government.</a:t>
              </a:r>
            </a:p>
          </p:txBody>
        </p:sp>
      </p:grpSp>
      <p:grpSp>
        <p:nvGrpSpPr>
          <p:cNvPr id="12" name="Group 11" descr="Federal tax collections increased substantially in the late 1990s, jumping from 18.1% of GDP in 1994 to 20.8% in 2000; powerful economic growth in the late 1990s fueled the boom in taxes.&#10;">
            <a:extLst>
              <a:ext uri="{FF2B5EF4-FFF2-40B4-BE49-F238E27FC236}">
                <a16:creationId xmlns:a16="http://schemas.microsoft.com/office/drawing/2014/main" id="{1FCE88C0-12B0-4BFD-B1EC-2AFE88155099}"/>
              </a:ext>
            </a:extLst>
          </p:cNvPr>
          <p:cNvGrpSpPr/>
          <p:nvPr/>
        </p:nvGrpSpPr>
        <p:grpSpPr>
          <a:xfrm>
            <a:off x="2066654" y="2497693"/>
            <a:ext cx="8055265" cy="1041866"/>
            <a:chOff x="539761" y="1736761"/>
            <a:chExt cx="8061316" cy="1041866"/>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418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55805"/>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Federal tax collections increased substantially in the late 1990s, jumping from 18.1% of GDP in 1994 to 20.8% in 2000; powerful economic growth in the late 1990s fueled the boom in taxes.</a:t>
              </a:r>
            </a:p>
          </p:txBody>
        </p:sp>
      </p:grpSp>
      <p:grpSp>
        <p:nvGrpSpPr>
          <p:cNvPr id="18" name="Group 17" descr="At the same time, government spending on transfer payments—such as unemployment benefits, foods stamps, and welfare—declined with more people working.&#10;">
            <a:extLst>
              <a:ext uri="{FF2B5EF4-FFF2-40B4-BE49-F238E27FC236}">
                <a16:creationId xmlns:a16="http://schemas.microsoft.com/office/drawing/2014/main" id="{E9D645EB-241F-4F9B-863D-C6DF2287895D}"/>
              </a:ext>
            </a:extLst>
          </p:cNvPr>
          <p:cNvGrpSpPr/>
          <p:nvPr/>
        </p:nvGrpSpPr>
        <p:grpSpPr>
          <a:xfrm>
            <a:off x="2066654" y="3636832"/>
            <a:ext cx="8055265" cy="1058179"/>
            <a:chOff x="539761" y="1736761"/>
            <a:chExt cx="8061316" cy="1058179"/>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10581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39761" y="1757551"/>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the same time, government spending on transfer payments—such as unemployment benefits, foods stamps, and welfare—declined with more people working.</a:t>
              </a:r>
            </a:p>
          </p:txBody>
        </p:sp>
      </p:grpSp>
      <p:grpSp>
        <p:nvGrpSpPr>
          <p:cNvPr id="14" name="Group 13" descr="In the 2000s, recessions in 2001 and 2008 led to lower tax revenues and tax cuts. &#10;">
            <a:extLst>
              <a:ext uri="{FF2B5EF4-FFF2-40B4-BE49-F238E27FC236}">
                <a16:creationId xmlns:a16="http://schemas.microsoft.com/office/drawing/2014/main" id="{9F6BD3C2-7796-4480-864F-F0B3AC432676}"/>
              </a:ext>
            </a:extLst>
          </p:cNvPr>
          <p:cNvGrpSpPr/>
          <p:nvPr/>
        </p:nvGrpSpPr>
        <p:grpSpPr>
          <a:xfrm>
            <a:off x="2066654" y="4821691"/>
            <a:ext cx="8055265" cy="806935"/>
            <a:chOff x="539761" y="1736761"/>
            <a:chExt cx="8061316" cy="806935"/>
          </a:xfrm>
          <a:solidFill>
            <a:srgbClr val="627981"/>
          </a:solidFill>
        </p:grpSpPr>
        <p:sp>
          <p:nvSpPr>
            <p:cNvPr id="16" name="Rectangle 15">
              <a:extLst>
                <a:ext uri="{FF2B5EF4-FFF2-40B4-BE49-F238E27FC236}">
                  <a16:creationId xmlns:a16="http://schemas.microsoft.com/office/drawing/2014/main" id="{D6A83D47-115A-4AF4-8AC2-E2C6F54397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2FB49A6-7C39-4AA2-8313-69D5BF18697E}"/>
                </a:ext>
              </a:extLst>
            </p:cNvPr>
            <p:cNvSpPr txBox="1"/>
            <p:nvPr/>
          </p:nvSpPr>
          <p:spPr>
            <a:xfrm>
              <a:off x="539761" y="1760082"/>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2000s, recessions in 2001 and 2008 led to lower tax revenues and tax cuts. </a:t>
              </a:r>
            </a:p>
          </p:txBody>
        </p:sp>
      </p:grpSp>
      <p:grpSp>
        <p:nvGrpSpPr>
          <p:cNvPr id="21" name="Group 20" descr="Starting in 2010, the first of the baby boomer generation started to retire.&#10;">
            <a:extLst>
              <a:ext uri="{FF2B5EF4-FFF2-40B4-BE49-F238E27FC236}">
                <a16:creationId xmlns:a16="http://schemas.microsoft.com/office/drawing/2014/main" id="{8B7134AF-D249-48D1-B55B-0CBAAE3AD59D}"/>
              </a:ext>
            </a:extLst>
          </p:cNvPr>
          <p:cNvGrpSpPr/>
          <p:nvPr/>
        </p:nvGrpSpPr>
        <p:grpSpPr>
          <a:xfrm>
            <a:off x="2066922" y="5725899"/>
            <a:ext cx="8052105" cy="806935"/>
            <a:chOff x="542923" y="1736761"/>
            <a:chExt cx="8058154" cy="806935"/>
          </a:xfrm>
          <a:solidFill>
            <a:srgbClr val="627981"/>
          </a:solidFill>
        </p:grpSpPr>
        <p:sp>
          <p:nvSpPr>
            <p:cNvPr id="22" name="Rectangle 21">
              <a:extLst>
                <a:ext uri="{FF2B5EF4-FFF2-40B4-BE49-F238E27FC236}">
                  <a16:creationId xmlns:a16="http://schemas.microsoft.com/office/drawing/2014/main" id="{366860E7-8E9B-4B51-95FD-24CEADB66E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61C79DDA-D2DD-447F-925B-C35990985E4E}"/>
                </a:ext>
              </a:extLst>
            </p:cNvPr>
            <p:cNvSpPr txBox="1"/>
            <p:nvPr/>
          </p:nvSpPr>
          <p:spPr>
            <a:xfrm>
              <a:off x="555068" y="1766168"/>
              <a:ext cx="8046009"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Starting in 2010, the first of the baby boomer generation started to retire.</a:t>
              </a:r>
            </a:p>
          </p:txBody>
        </p:sp>
      </p:grpSp>
    </p:spTree>
    <p:extLst>
      <p:ext uri="{BB962C8B-B14F-4D97-AF65-F5344CB8AC3E}">
        <p14:creationId xmlns:p14="http://schemas.microsoft.com/office/powerpoint/2010/main" val="32632364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 uri="{C183D7F6-B498-43B3-948B-1728B52AA6E4}">
                <adec:decorative xmlns:adec="http://schemas.microsoft.com/office/drawing/2017/decorative" val="1"/>
              </a:ext>
            </a:extLst>
          </p:cNvPr>
          <p:cNvSpPr/>
          <p:nvPr/>
        </p:nvSpPr>
        <p:spPr>
          <a:xfrm>
            <a:off x="1176173" y="1665169"/>
            <a:ext cx="9829800" cy="439874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260337" y="1787049"/>
            <a:ext cx="9661472" cy="4154984"/>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For most of the twentieth century, the U.S. government took on debt during wartime and then paid down that debt slowly in peacetime.</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However, it took on quite substantial debts in peacetime in the 1980s and early '90s, had a brief period of budget surpluses from 1998 to 2001, then returned to annual budget deficits since 2002, with very large deficits in the recession of 2008 and 2009 and in the COVID-19 recession.</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budget deficit or budget surplus is measured annually.</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Total government debt or national debt is the sum of budget deficits and budget surpluses over time.</a:t>
            </a:r>
          </a:p>
        </p:txBody>
      </p:sp>
    </p:spTree>
    <p:extLst>
      <p:ext uri="{BB962C8B-B14F-4D97-AF65-F5344CB8AC3E}">
        <p14:creationId xmlns:p14="http://schemas.microsoft.com/office/powerpoint/2010/main" val="7895144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Introduction</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annual budget deficit or surplus is the difference between the government's tax revenue and spending over a fiscal year.&#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annual budget deficit or surplus is the difference between the government's tax revenue and spending over a fiscal year.</a:t>
              </a:r>
            </a:p>
          </p:txBody>
        </p:sp>
      </p:grpSp>
      <p:grpSp>
        <p:nvGrpSpPr>
          <p:cNvPr id="12" name="Group 11" descr="A fiscal year starts October 1 and ends September 30 of the next year.&#10;">
            <a:extLst>
              <a:ext uri="{FF2B5EF4-FFF2-40B4-BE49-F238E27FC236}">
                <a16:creationId xmlns:a16="http://schemas.microsoft.com/office/drawing/2014/main" id="{1FCE88C0-12B0-4BFD-B1EC-2AFE88155099}"/>
              </a:ext>
            </a:extLst>
          </p:cNvPr>
          <p:cNvGrpSpPr/>
          <p:nvPr/>
        </p:nvGrpSpPr>
        <p:grpSpPr>
          <a:xfrm>
            <a:off x="2063493" y="2483304"/>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6205" y="1918440"/>
              <a:ext cx="8041977"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fiscal year starts October 1 and ends September 30 of the next year.</a:t>
              </a:r>
            </a:p>
          </p:txBody>
        </p:sp>
      </p:grpSp>
      <p:grpSp>
        <p:nvGrpSpPr>
          <p:cNvPr id="14" name="Group 13" descr="budget deficit or surplus = tax revenue − government spending&#10;">
            <a:extLst>
              <a:ext uri="{FF2B5EF4-FFF2-40B4-BE49-F238E27FC236}">
                <a16:creationId xmlns:a16="http://schemas.microsoft.com/office/drawing/2014/main" id="{EFD4793F-AC6C-4282-9018-39209C683785}"/>
              </a:ext>
            </a:extLst>
          </p:cNvPr>
          <p:cNvGrpSpPr/>
          <p:nvPr/>
        </p:nvGrpSpPr>
        <p:grpSpPr>
          <a:xfrm>
            <a:off x="2054283" y="3385696"/>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943915"/>
              <a:ext cx="8058422" cy="40011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budget deficit or surplus = tax revenue − government spending</a:t>
              </a:r>
            </a:p>
          </p:txBody>
        </p:sp>
      </p:grpSp>
    </p:spTree>
    <p:extLst>
      <p:ext uri="{BB962C8B-B14F-4D97-AF65-F5344CB8AC3E}">
        <p14:creationId xmlns:p14="http://schemas.microsoft.com/office/powerpoint/2010/main" val="14387659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093815" y="298289"/>
            <a:ext cx="10003562"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Pattern of Annual Federal Budget Deficits &amp; Surpluses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government has run budget deficits for decades. The budget was briefly in surplus following World War II and in the late 1990s before heading into deficit again in the first decade of the 2000s. There were especially deep deficits during World War II and the 2008–2009 recession.&#10;">
            <a:extLst>
              <a:ext uri="{FF2B5EF4-FFF2-40B4-BE49-F238E27FC236}">
                <a16:creationId xmlns:a16="http://schemas.microsoft.com/office/drawing/2014/main" id="{F206F903-0E48-4B2D-831E-FF1BD1ADBE8A}"/>
              </a:ext>
            </a:extLst>
          </p:cNvPr>
          <p:cNvGrpSpPr/>
          <p:nvPr/>
        </p:nvGrpSpPr>
        <p:grpSpPr>
          <a:xfrm>
            <a:off x="888733" y="5541006"/>
            <a:ext cx="10414534" cy="1082114"/>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government has run budget deficits for decades. The budget was briefly in surplus following World War II and in the late 1990s before heading into deficit again in the first decade of the 2000s. There were especially deep deficits during World War II and the 2008–2009 recession.</a:t>
              </a:r>
            </a:p>
          </p:txBody>
        </p:sp>
      </p:grpSp>
      <p:pic>
        <p:nvPicPr>
          <p:cNvPr id="4" name="Picture 3" descr="A line graph of federal deficits and surpluses over time.">
            <a:extLst>
              <a:ext uri="{FF2B5EF4-FFF2-40B4-BE49-F238E27FC236}">
                <a16:creationId xmlns:a16="http://schemas.microsoft.com/office/drawing/2014/main" id="{682AE030-E07D-428E-9B49-44B4226ED912}"/>
              </a:ext>
            </a:extLst>
          </p:cNvPr>
          <p:cNvPicPr>
            <a:picLocks noChangeAspect="1"/>
          </p:cNvPicPr>
          <p:nvPr/>
        </p:nvPicPr>
        <p:blipFill>
          <a:blip r:embed="rId3"/>
          <a:stretch>
            <a:fillRect/>
          </a:stretch>
        </p:blipFill>
        <p:spPr>
          <a:xfrm>
            <a:off x="2891496" y="1263911"/>
            <a:ext cx="6409008" cy="4135862"/>
          </a:xfrm>
          <a:prstGeom prst="rect">
            <a:avLst/>
          </a:prstGeom>
        </p:spPr>
      </p:pic>
    </p:spTree>
    <p:extLst>
      <p:ext uri="{BB962C8B-B14F-4D97-AF65-F5344CB8AC3E}">
        <p14:creationId xmlns:p14="http://schemas.microsoft.com/office/powerpoint/2010/main" val="34972270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Debt-to-GDP Ratio</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nother useful way to view the budget deficit is through the prism of accumulated debt rather than annual deficits.&#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Another useful way to view the budget deficit is through the prism of accumulated debt rather than annual deficits.</a:t>
              </a:r>
            </a:p>
          </p:txBody>
        </p:sp>
      </p:grpSp>
      <p:grpSp>
        <p:nvGrpSpPr>
          <p:cNvPr id="12" name="Group 11" descr="The national debt refers to the total amount that the government has borrowed over time.&#10;">
            <a:extLst>
              <a:ext uri="{FF2B5EF4-FFF2-40B4-BE49-F238E27FC236}">
                <a16:creationId xmlns:a16="http://schemas.microsoft.com/office/drawing/2014/main" id="{1FCE88C0-12B0-4BFD-B1EC-2AFE88155099}"/>
              </a:ext>
            </a:extLst>
          </p:cNvPr>
          <p:cNvGrpSpPr/>
          <p:nvPr/>
        </p:nvGrpSpPr>
        <p:grpSpPr>
          <a:xfrm>
            <a:off x="2066654" y="2486952"/>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6285"/>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national debt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total amount that the government has borrowed over time.</a:t>
              </a:r>
            </a:p>
          </p:txBody>
        </p:sp>
      </p:grpSp>
      <p:grpSp>
        <p:nvGrpSpPr>
          <p:cNvPr id="18" name="Group 17" descr="In contrast, the budget deficit refers to how much the government has borrowed in one particular year.&#10;">
            <a:extLst>
              <a:ext uri="{FF2B5EF4-FFF2-40B4-BE49-F238E27FC236}">
                <a16:creationId xmlns:a16="http://schemas.microsoft.com/office/drawing/2014/main" id="{E9D645EB-241F-4F9B-863D-C6DF2287895D}"/>
              </a:ext>
            </a:extLst>
          </p:cNvPr>
          <p:cNvGrpSpPr/>
          <p:nvPr/>
        </p:nvGrpSpPr>
        <p:grpSpPr>
          <a:xfrm>
            <a:off x="2066654" y="3392991"/>
            <a:ext cx="8055265" cy="806935"/>
            <a:chOff x="539761" y="1736761"/>
            <a:chExt cx="8061316"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39761" y="1786285"/>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contrast, the budget deficit refers to how much the government has borrowed in one particular year.</a:t>
              </a:r>
            </a:p>
          </p:txBody>
        </p:sp>
      </p:grpSp>
    </p:spTree>
    <p:extLst>
      <p:ext uri="{BB962C8B-B14F-4D97-AF65-F5344CB8AC3E}">
        <p14:creationId xmlns:p14="http://schemas.microsoft.com/office/powerpoint/2010/main" val="945986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Deficits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3" name="TextBox 22" descr="The federal government has run budget deficits for decades. There were especially deep deficits during World War II, the 2008-2009 recession, and the COVID-19 recession.&#10;">
            <a:extLst>
              <a:ext uri="{FF2B5EF4-FFF2-40B4-BE49-F238E27FC236}">
                <a16:creationId xmlns:a16="http://schemas.microsoft.com/office/drawing/2014/main" id="{2FA824E0-8E29-4FC2-92E4-A1B3DDEC5FD6}"/>
              </a:ext>
            </a:extLst>
          </p:cNvPr>
          <p:cNvSpPr txBox="1"/>
          <p:nvPr/>
        </p:nvSpPr>
        <p:spPr>
          <a:xfrm>
            <a:off x="2069542" y="5357580"/>
            <a:ext cx="8052373" cy="1015663"/>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government has run budget deficits for decades. There were especially deep deficits during World War II, the 2008-2009 recession, and the COVID-19 recession.</a:t>
            </a:r>
          </a:p>
        </p:txBody>
      </p:sp>
      <p:pic>
        <p:nvPicPr>
          <p:cNvPr id="4" name="Picture 3" descr="A graph showing federal debt as a percentage of GDP from 1940-2021">
            <a:extLst>
              <a:ext uri="{FF2B5EF4-FFF2-40B4-BE49-F238E27FC236}">
                <a16:creationId xmlns:a16="http://schemas.microsoft.com/office/drawing/2014/main" id="{B177BD40-9216-C157-97D1-0F1266A6907F}"/>
              </a:ext>
            </a:extLst>
          </p:cNvPr>
          <p:cNvPicPr>
            <a:picLocks noChangeAspect="1"/>
          </p:cNvPicPr>
          <p:nvPr/>
        </p:nvPicPr>
        <p:blipFill>
          <a:blip r:embed="rId3"/>
          <a:stretch>
            <a:fillRect/>
          </a:stretch>
        </p:blipFill>
        <p:spPr>
          <a:xfrm>
            <a:off x="2939363" y="1378109"/>
            <a:ext cx="6312733" cy="3819029"/>
          </a:xfrm>
          <a:prstGeom prst="rect">
            <a:avLst/>
          </a:prstGeom>
        </p:spPr>
      </p:pic>
    </p:spTree>
    <p:extLst>
      <p:ext uri="{BB962C8B-B14F-4D97-AF65-F5344CB8AC3E}">
        <p14:creationId xmlns:p14="http://schemas.microsoft.com/office/powerpoint/2010/main" val="1615794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Debt-to-GDP Ratio</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57D5171-4955-40BA-B146-57059C094DA5}"/>
              </a:ext>
            </a:extLst>
          </p:cNvPr>
          <p:cNvSpPr txBox="1"/>
          <p:nvPr/>
        </p:nvSpPr>
        <p:spPr>
          <a:xfrm>
            <a:off x="707794" y="2866400"/>
            <a:ext cx="3470671" cy="3293209"/>
          </a:xfrm>
          <a:prstGeom prst="rect">
            <a:avLst/>
          </a:prstGeom>
          <a:solidFill>
            <a:srgbClr val="627981"/>
          </a:solid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During World War II, there were large deficits, so the debt-to-GDP ratio was high.</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The debt-to-GDP ratio decreased from the 1950s to the 1970s but began to increase in the 1980s due to large deficits.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Budget surpluses reduced the ratio between 1998 and 2001.</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Since 2002, large deficits, especially during the 2008–2009 recession and the COVID-19 pandemic, caused the ratio to increase.</a:t>
            </a:r>
          </a:p>
        </p:txBody>
      </p:sp>
      <p:grpSp>
        <p:nvGrpSpPr>
          <p:cNvPr id="14" name="Group 13" descr="Until the 1970s, the debt-to-GDP ratio revealed a relatively clear pattern of federal borrowing. The graph shows the following trends:&#10;">
            <a:extLst>
              <a:ext uri="{FF2B5EF4-FFF2-40B4-BE49-F238E27FC236}">
                <a16:creationId xmlns:a16="http://schemas.microsoft.com/office/drawing/2014/main" id="{7848B872-EB81-470B-9FDC-A36A495DC0A0}"/>
              </a:ext>
            </a:extLst>
          </p:cNvPr>
          <p:cNvGrpSpPr/>
          <p:nvPr/>
        </p:nvGrpSpPr>
        <p:grpSpPr>
          <a:xfrm>
            <a:off x="707794" y="1579166"/>
            <a:ext cx="3470787" cy="1111940"/>
            <a:chOff x="542655" y="1736761"/>
            <a:chExt cx="8058422" cy="1419530"/>
          </a:xfrm>
          <a:solidFill>
            <a:srgbClr val="627981"/>
          </a:solidFill>
        </p:grpSpPr>
        <p:sp>
          <p:nvSpPr>
            <p:cNvPr id="16" name="Rectangle 15">
              <a:extLst>
                <a:ext uri="{FF2B5EF4-FFF2-40B4-BE49-F238E27FC236}">
                  <a16:creationId xmlns:a16="http://schemas.microsoft.com/office/drawing/2014/main" id="{B66A2447-2398-4C30-AC5A-A38CB98B68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6BD78A3-E42E-43AE-9A54-49544671635C}"/>
                </a:ext>
              </a:extLst>
            </p:cNvPr>
            <p:cNvSpPr txBox="1"/>
            <p:nvPr/>
          </p:nvSpPr>
          <p:spPr>
            <a:xfrm>
              <a:off x="542655" y="1781090"/>
              <a:ext cx="8058153" cy="1375201"/>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Until the 1970s, the debt-to-GDP ratio revealed a relatively clear pattern of federal borrowing. The graph shows the following trends:</a:t>
              </a:r>
            </a:p>
          </p:txBody>
        </p:sp>
      </p:grpSp>
      <p:pic>
        <p:nvPicPr>
          <p:cNvPr id="3" name="Picture 2" descr="A graph of the debt to GDP ratio from 1948 to 2023">
            <a:extLst>
              <a:ext uri="{FF2B5EF4-FFF2-40B4-BE49-F238E27FC236}">
                <a16:creationId xmlns:a16="http://schemas.microsoft.com/office/drawing/2014/main" id="{DE212BAB-D978-AD61-19DD-B648E60C45A6}"/>
              </a:ext>
            </a:extLst>
          </p:cNvPr>
          <p:cNvPicPr>
            <a:picLocks noChangeAspect="1"/>
          </p:cNvPicPr>
          <p:nvPr/>
        </p:nvPicPr>
        <p:blipFill>
          <a:blip r:embed="rId3"/>
          <a:stretch>
            <a:fillRect/>
          </a:stretch>
        </p:blipFill>
        <p:spPr>
          <a:xfrm>
            <a:off x="4273221" y="2051014"/>
            <a:ext cx="7480400" cy="3474716"/>
          </a:xfrm>
          <a:prstGeom prst="rect">
            <a:avLst/>
          </a:prstGeom>
        </p:spPr>
      </p:pic>
    </p:spTree>
    <p:extLst>
      <p:ext uri="{BB962C8B-B14F-4D97-AF65-F5344CB8AC3E}">
        <p14:creationId xmlns:p14="http://schemas.microsoft.com/office/powerpoint/2010/main" val="3243446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at is the difference between the national debt and a budget deficit?&#10;">
            <a:extLst>
              <a:ext uri="{FF2B5EF4-FFF2-40B4-BE49-F238E27FC236}">
                <a16:creationId xmlns:a16="http://schemas.microsoft.com/office/drawing/2014/main" id="{F206F903-0E48-4B2D-831E-FF1BD1ADBE8A}"/>
              </a:ext>
            </a:extLst>
          </p:cNvPr>
          <p:cNvGrpSpPr/>
          <p:nvPr/>
        </p:nvGrpSpPr>
        <p:grpSpPr>
          <a:xfrm>
            <a:off x="2066653" y="1580912"/>
            <a:ext cx="8058423" cy="806935"/>
            <a:chOff x="542654" y="1736761"/>
            <a:chExt cx="8058423"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4" y="1940173"/>
              <a:ext cx="8058154" cy="40011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What is the difference between the national debt and a budget deficit?</a:t>
              </a:r>
            </a:p>
          </p:txBody>
        </p:sp>
      </p:grpSp>
      <p:pic>
        <p:nvPicPr>
          <p:cNvPr id="3" name="Graphic 2" descr="Badge Question Mark with solid fill">
            <a:extLst>
              <a:ext uri="{FF2B5EF4-FFF2-40B4-BE49-F238E27FC236}">
                <a16:creationId xmlns:a16="http://schemas.microsoft.com/office/drawing/2014/main" id="{BA5156C0-FD07-44F0-AF44-8C39AD26B63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23460" y="3034262"/>
            <a:ext cx="2545080" cy="2545080"/>
          </a:xfrm>
          <a:prstGeom prst="rect">
            <a:avLst/>
          </a:prstGeom>
        </p:spPr>
      </p:pic>
    </p:spTree>
    <p:extLst>
      <p:ext uri="{BB962C8B-B14F-4D97-AF65-F5344CB8AC3E}">
        <p14:creationId xmlns:p14="http://schemas.microsoft.com/office/powerpoint/2010/main" val="1978118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at is the difference between the national debt and a budget deficit?&#10;&#10;When the federal government runs a deficit, it must sell Treasury bonds to make up the difference between spending programs and tax revenues. The dollar value of all the outstanding Treasury bonds on which the federal government owes money is equal to the national debt.&#10;">
            <a:extLst>
              <a:ext uri="{FF2B5EF4-FFF2-40B4-BE49-F238E27FC236}">
                <a16:creationId xmlns:a16="http://schemas.microsoft.com/office/drawing/2014/main" id="{F206F903-0E48-4B2D-831E-FF1BD1ADBE8A}"/>
              </a:ext>
            </a:extLst>
          </p:cNvPr>
          <p:cNvGrpSpPr/>
          <p:nvPr/>
        </p:nvGrpSpPr>
        <p:grpSpPr>
          <a:xfrm>
            <a:off x="2066922" y="1580912"/>
            <a:ext cx="8058154" cy="2480661"/>
            <a:chOff x="542923" y="1736761"/>
            <a:chExt cx="8058154" cy="24806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70653"/>
              <a:ext cx="8058154" cy="224676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What is the difference between the national debt and a budget deficit?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When the federal government runs a deficit, it must sell Treasury bonds to make up the difference between spending programs and tax revenues. The dollar value of all the outstanding Treasury bonds on which the federal government owes money is equal to the national debt.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919882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Path from Deficits to Surpluses to Deficits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y did the budget deficits suddenly turn to surpluses from 1998 to 2001, and why did the surpluses return to deficits in 2002? Why did the deficit become so large after 2007 and 2020? The following figure suggests some answers:&#10;">
            <a:extLst>
              <a:ext uri="{FF2B5EF4-FFF2-40B4-BE49-F238E27FC236}">
                <a16:creationId xmlns:a16="http://schemas.microsoft.com/office/drawing/2014/main" id="{F206F903-0E48-4B2D-831E-FF1BD1ADBE8A}"/>
              </a:ext>
            </a:extLst>
          </p:cNvPr>
          <p:cNvGrpSpPr/>
          <p:nvPr/>
        </p:nvGrpSpPr>
        <p:grpSpPr>
          <a:xfrm>
            <a:off x="1881188" y="1388407"/>
            <a:ext cx="8422886" cy="1148317"/>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Why did the budget deficits suddenly turn to surpluses from 1998 to 2001, and why did the surpluses return to deficits in 2002? Why did the deficit become so large after 2007 and 2020? The following figure suggests some answers:</a:t>
              </a:r>
            </a:p>
          </p:txBody>
        </p:sp>
      </p:grpSp>
      <p:pic>
        <p:nvPicPr>
          <p:cNvPr id="3" name="Picture 2" descr="A line graph comparing tax receipts and total spending over time.">
            <a:extLst>
              <a:ext uri="{FF2B5EF4-FFF2-40B4-BE49-F238E27FC236}">
                <a16:creationId xmlns:a16="http://schemas.microsoft.com/office/drawing/2014/main" id="{E1BCEC9F-B213-31AE-D13A-2B77DB196047}"/>
              </a:ext>
            </a:extLst>
          </p:cNvPr>
          <p:cNvPicPr>
            <a:picLocks noChangeAspect="1"/>
          </p:cNvPicPr>
          <p:nvPr/>
        </p:nvPicPr>
        <p:blipFill>
          <a:blip r:embed="rId3"/>
          <a:stretch>
            <a:fillRect/>
          </a:stretch>
        </p:blipFill>
        <p:spPr>
          <a:xfrm>
            <a:off x="3016669" y="2615407"/>
            <a:ext cx="6158121" cy="3913213"/>
          </a:xfrm>
          <a:prstGeom prst="rect">
            <a:avLst/>
          </a:prstGeom>
        </p:spPr>
      </p:pic>
    </p:spTree>
    <p:extLst>
      <p:ext uri="{BB962C8B-B14F-4D97-AF65-F5344CB8AC3E}">
        <p14:creationId xmlns:p14="http://schemas.microsoft.com/office/powerpoint/2010/main" val="239287663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2471A2E-A83C-47F6-AD81-932F4F2F76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827F95D-A17A-48C2-A88A-1737412FEB7B}">
  <ds:schemaRefs>
    <ds:schemaRef ds:uri="http://purl.org/dc/terms/"/>
    <ds:schemaRef ds:uri="http://www.w3.org/XML/1998/namespace"/>
    <ds:schemaRef ds:uri="http://schemas.microsoft.com/office/2006/documentManagement/types"/>
    <ds:schemaRef ds:uri="http://purl.org/dc/elements/1.1/"/>
    <ds:schemaRef ds:uri="http://purl.org/dc/dcmitype/"/>
    <ds:schemaRef ds:uri="http://schemas.microsoft.com/office/2006/metadata/properties"/>
    <ds:schemaRef ds:uri="fdab59f7-c3a7-48e5-acd8-618ce834776e"/>
    <ds:schemaRef ds:uri="http://schemas.microsoft.com/office/infopath/2007/PartnerControls"/>
    <ds:schemaRef ds:uri="http://schemas.openxmlformats.org/package/2006/metadata/core-properties"/>
    <ds:schemaRef ds:uri="06d9c582-05c2-476b-83d2-72ab8b1380b2"/>
  </ds:schemaRefs>
</ds:datastoreItem>
</file>

<file path=customXml/itemProps3.xml><?xml version="1.0" encoding="utf-8"?>
<ds:datastoreItem xmlns:ds="http://schemas.openxmlformats.org/officeDocument/2006/customXml" ds:itemID="{1270469D-4F83-46D8-ABF9-6264568844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1445</TotalTime>
  <Words>1250</Words>
  <Application>Microsoft Office PowerPoint</Application>
  <PresentationFormat>Widescreen</PresentationFormat>
  <Paragraphs>518</Paragraphs>
  <Slides>12</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Century Gothic</vt:lpstr>
      <vt:lpstr>Office Theme</vt:lpstr>
      <vt:lpstr>Federal Deficits and the National Debt</vt:lpstr>
      <vt:lpstr>Introduction</vt:lpstr>
      <vt:lpstr>Pattern of Annual Federal Budget Deficits &amp; Surpluses</vt:lpstr>
      <vt:lpstr>Debt-to-GDP Ratio1</vt:lpstr>
      <vt:lpstr>Federal Deficits</vt:lpstr>
      <vt:lpstr>Debt-to-GDP Ratio2</vt:lpstr>
      <vt:lpstr>On Your Own1</vt:lpstr>
      <vt:lpstr>On Your Own2</vt:lpstr>
      <vt:lpstr>The Path from Deficits to Surpluses to Deficits1</vt:lpstr>
      <vt:lpstr>The Path from Deficits to Surpluses to Deficits2</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142</cp:revision>
  <dcterms:created xsi:type="dcterms:W3CDTF">2014-11-06T15:36:04Z</dcterms:created>
  <dcterms:modified xsi:type="dcterms:W3CDTF">2026-02-04T14:32:48Z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