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4"/>
  </p:sldMasterIdLst>
  <p:notesMasterIdLst>
    <p:notesMasterId r:id="rId18"/>
  </p:notesMasterIdLst>
  <p:sldIdLst>
    <p:sldId id="404" r:id="rId5"/>
    <p:sldId id="405" r:id="rId6"/>
    <p:sldId id="406" r:id="rId7"/>
    <p:sldId id="407" r:id="rId8"/>
    <p:sldId id="432" r:id="rId9"/>
    <p:sldId id="433" r:id="rId10"/>
    <p:sldId id="410" r:id="rId11"/>
    <p:sldId id="411" r:id="rId12"/>
    <p:sldId id="412" r:id="rId13"/>
    <p:sldId id="413" r:id="rId14"/>
    <p:sldId id="414" r:id="rId15"/>
    <p:sldId id="415" r:id="rId16"/>
    <p:sldId id="265" r:id="rId17"/>
  </p:sldIdLst>
  <p:sldSz cx="12192000" cy="6858000"/>
  <p:notesSz cx="6858000" cy="9144000"/>
  <p:embeddedFontLst>
    <p:embeddedFont>
      <p:font typeface="Cambria Math" panose="02040503050406030204" pitchFamily="18" charset="0"/>
      <p:regular r:id="rId19"/>
    </p:embeddedFont>
    <p:embeddedFont>
      <p:font typeface="Century Gothic" panose="020B0502020202020204" pitchFamily="34" charset="0"/>
      <p:regular r:id="rId20"/>
      <p:bold r:id="rId21"/>
      <p:italic r:id="rId22"/>
      <p:bold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4" clrIdx="0">
    <p:extLst>
      <p:ext uri="{19B8F6BF-5375-455C-9EA6-DF929625EA0E}">
        <p15:presenceInfo xmlns:p15="http://schemas.microsoft.com/office/powerpoint/2012/main" userId="Nathan Mirmo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6099F9-B531-47E8-89A4-AE6F8D2E4117}" v="2" dt="2026-02-04T13:51:48.5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931" autoAdjust="0"/>
  </p:normalViewPr>
  <p:slideViewPr>
    <p:cSldViewPr snapToGrid="0">
      <p:cViewPr varScale="1">
        <p:scale>
          <a:sx n="88" d="100"/>
          <a:sy n="88" d="100"/>
        </p:scale>
        <p:origin x="1356"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26T20:00:16.521" v="27" actId="13244"/>
      <pc:docMkLst>
        <pc:docMk/>
      </pc:docMkLst>
      <pc:sldChg chg="addSp modSp mod">
        <pc:chgData name="Annaleise Radchenko" userId="6249d1a9-d5dd-4793-b8df-98b5e6874abb" providerId="ADAL" clId="{4A5B4154-50F6-4F5B-A4D7-A9ED8C205C6B}" dt="2026-01-26T20:00:16.521" v="27" actId="13244"/>
        <pc:sldMkLst>
          <pc:docMk/>
          <pc:sldMk cId="0" sldId="265"/>
        </pc:sldMkLst>
        <pc:spChg chg="add mod ord">
          <ac:chgData name="Annaleise Radchenko" userId="6249d1a9-d5dd-4793-b8df-98b5e6874abb" providerId="ADAL" clId="{4A5B4154-50F6-4F5B-A4D7-A9ED8C205C6B}" dt="2026-01-26T20:00:16.521" v="27" actId="13244"/>
          <ac:spMkLst>
            <pc:docMk/>
            <pc:sldMk cId="0" sldId="265"/>
            <ac:spMk id="2" creationId="{C988744B-95A3-02D1-EF26-575A945D4F56}"/>
          </ac:spMkLst>
        </pc:spChg>
        <pc:picChg chg="mod">
          <ac:chgData name="Annaleise Radchenko" userId="6249d1a9-d5dd-4793-b8df-98b5e6874abb" providerId="ADAL" clId="{4A5B4154-50F6-4F5B-A4D7-A9ED8C205C6B}" dt="2026-01-26T19:59:40.888" v="7" actId="962"/>
          <ac:picMkLst>
            <pc:docMk/>
            <pc:sldMk cId="0" sldId="265"/>
            <ac:picMk id="218" creationId="{00000000-0000-0000-0000-000000000000}"/>
          </ac:picMkLst>
        </pc:picChg>
        <pc:picChg chg="mod">
          <ac:chgData name="Annaleise Radchenko" userId="6249d1a9-d5dd-4793-b8df-98b5e6874abb" providerId="ADAL" clId="{4A5B4154-50F6-4F5B-A4D7-A9ED8C205C6B}" dt="2026-01-26T19:59:41.376" v="8" actId="962"/>
          <ac:picMkLst>
            <pc:docMk/>
            <pc:sldMk cId="0" sldId="265"/>
            <ac:picMk id="219" creationId="{00000000-0000-0000-0000-000000000000}"/>
          </ac:picMkLst>
        </pc:picChg>
        <pc:picChg chg="mod">
          <ac:chgData name="Annaleise Radchenko" userId="6249d1a9-d5dd-4793-b8df-98b5e6874abb" providerId="ADAL" clId="{4A5B4154-50F6-4F5B-A4D7-A9ED8C205C6B}" dt="2026-01-26T19:59:41.919" v="9" actId="962"/>
          <ac:picMkLst>
            <pc:docMk/>
            <pc:sldMk cId="0" sldId="265"/>
            <ac:picMk id="220" creationId="{00000000-0000-0000-0000-000000000000}"/>
          </ac:picMkLst>
        </pc:picChg>
        <pc:picChg chg="mod">
          <ac:chgData name="Annaleise Radchenko" userId="6249d1a9-d5dd-4793-b8df-98b5e6874abb" providerId="ADAL" clId="{4A5B4154-50F6-4F5B-A4D7-A9ED8C205C6B}" dt="2026-01-26T19:59:42.347" v="10" actId="962"/>
          <ac:picMkLst>
            <pc:docMk/>
            <pc:sldMk cId="0" sldId="265"/>
            <ac:picMk id="221" creationId="{00000000-0000-0000-0000-000000000000}"/>
          </ac:picMkLst>
        </pc:picChg>
        <pc:cxnChg chg="mod">
          <ac:chgData name="Annaleise Radchenko" userId="6249d1a9-d5dd-4793-b8df-98b5e6874abb" providerId="ADAL" clId="{4A5B4154-50F6-4F5B-A4D7-A9ED8C205C6B}" dt="2026-01-26T19:59:40.201" v="6" actId="962"/>
          <ac:cxnSpMkLst>
            <pc:docMk/>
            <pc:sldMk cId="0" sldId="265"/>
            <ac:cxnSpMk id="216" creationId="{00000000-0000-0000-0000-000000000000}"/>
          </ac:cxnSpMkLst>
        </pc:cxnChg>
      </pc:sldChg>
      <pc:sldChg chg="add">
        <pc:chgData name="Annaleise Radchenko" userId="6249d1a9-d5dd-4793-b8df-98b5e6874abb" providerId="ADAL" clId="{4A5B4154-50F6-4F5B-A4D7-A9ED8C205C6B}" dt="2026-01-26T19:58:24.184" v="0"/>
        <pc:sldMkLst>
          <pc:docMk/>
          <pc:sldMk cId="0" sldId="404"/>
        </pc:sldMkLst>
      </pc:sldChg>
      <pc:sldChg chg="modSp add mod">
        <pc:chgData name="Annaleise Radchenko" userId="6249d1a9-d5dd-4793-b8df-98b5e6874abb" providerId="ADAL" clId="{4A5B4154-50F6-4F5B-A4D7-A9ED8C205C6B}" dt="2026-01-26T19:59:30.058" v="5" actId="6549"/>
        <pc:sldMkLst>
          <pc:docMk/>
          <pc:sldMk cId="170513580" sldId="405"/>
        </pc:sldMkLst>
        <pc:spChg chg="mod">
          <ac:chgData name="Annaleise Radchenko" userId="6249d1a9-d5dd-4793-b8df-98b5e6874abb" providerId="ADAL" clId="{4A5B4154-50F6-4F5B-A4D7-A9ED8C205C6B}" dt="2026-01-26T19:59:30.058" v="5" actId="6549"/>
          <ac:spMkLst>
            <pc:docMk/>
            <pc:sldMk cId="170513580" sldId="405"/>
            <ac:spMk id="26" creationId="{00000000-0000-0000-0000-000000000000}"/>
          </ac:spMkLst>
        </pc:spChg>
      </pc:sldChg>
      <pc:sldChg chg="add">
        <pc:chgData name="Annaleise Radchenko" userId="6249d1a9-d5dd-4793-b8df-98b5e6874abb" providerId="ADAL" clId="{4A5B4154-50F6-4F5B-A4D7-A9ED8C205C6B}" dt="2026-01-26T19:58:24.184" v="0"/>
        <pc:sldMkLst>
          <pc:docMk/>
          <pc:sldMk cId="4261498439" sldId="406"/>
        </pc:sldMkLst>
      </pc:sldChg>
      <pc:sldChg chg="add">
        <pc:chgData name="Annaleise Radchenko" userId="6249d1a9-d5dd-4793-b8df-98b5e6874abb" providerId="ADAL" clId="{4A5B4154-50F6-4F5B-A4D7-A9ED8C205C6B}" dt="2026-01-26T19:58:24.184" v="0"/>
        <pc:sldMkLst>
          <pc:docMk/>
          <pc:sldMk cId="3539765165" sldId="407"/>
        </pc:sldMkLst>
      </pc:sldChg>
      <pc:sldChg chg="add">
        <pc:chgData name="Annaleise Radchenko" userId="6249d1a9-d5dd-4793-b8df-98b5e6874abb" providerId="ADAL" clId="{4A5B4154-50F6-4F5B-A4D7-A9ED8C205C6B}" dt="2026-01-26T19:58:24.184" v="0"/>
        <pc:sldMkLst>
          <pc:docMk/>
          <pc:sldMk cId="369242734" sldId="410"/>
        </pc:sldMkLst>
      </pc:sldChg>
      <pc:sldChg chg="add">
        <pc:chgData name="Annaleise Radchenko" userId="6249d1a9-d5dd-4793-b8df-98b5e6874abb" providerId="ADAL" clId="{4A5B4154-50F6-4F5B-A4D7-A9ED8C205C6B}" dt="2026-01-26T19:58:24.184" v="0"/>
        <pc:sldMkLst>
          <pc:docMk/>
          <pc:sldMk cId="2227589209" sldId="411"/>
        </pc:sldMkLst>
      </pc:sldChg>
      <pc:sldChg chg="modSp add mod">
        <pc:chgData name="Annaleise Radchenko" userId="6249d1a9-d5dd-4793-b8df-98b5e6874abb" providerId="ADAL" clId="{4A5B4154-50F6-4F5B-A4D7-A9ED8C205C6B}" dt="2026-01-26T19:58:50.279" v="3" actId="20577"/>
        <pc:sldMkLst>
          <pc:docMk/>
          <pc:sldMk cId="4258632269" sldId="412"/>
        </pc:sldMkLst>
        <pc:spChg chg="mod">
          <ac:chgData name="Annaleise Radchenko" userId="6249d1a9-d5dd-4793-b8df-98b5e6874abb" providerId="ADAL" clId="{4A5B4154-50F6-4F5B-A4D7-A9ED8C205C6B}" dt="2026-01-26T19:58:50.279" v="3" actId="20577"/>
          <ac:spMkLst>
            <pc:docMk/>
            <pc:sldMk cId="4258632269" sldId="412"/>
            <ac:spMk id="26" creationId="{00000000-0000-0000-0000-000000000000}"/>
          </ac:spMkLst>
        </pc:spChg>
      </pc:sldChg>
      <pc:sldChg chg="modSp add mod">
        <pc:chgData name="Annaleise Radchenko" userId="6249d1a9-d5dd-4793-b8df-98b5e6874abb" providerId="ADAL" clId="{4A5B4154-50F6-4F5B-A4D7-A9ED8C205C6B}" dt="2026-01-26T19:58:55.354" v="4" actId="20577"/>
        <pc:sldMkLst>
          <pc:docMk/>
          <pc:sldMk cId="2231446726" sldId="413"/>
        </pc:sldMkLst>
        <pc:spChg chg="mod">
          <ac:chgData name="Annaleise Radchenko" userId="6249d1a9-d5dd-4793-b8df-98b5e6874abb" providerId="ADAL" clId="{4A5B4154-50F6-4F5B-A4D7-A9ED8C205C6B}" dt="2026-01-26T19:58:55.354" v="4" actId="20577"/>
          <ac:spMkLst>
            <pc:docMk/>
            <pc:sldMk cId="2231446726" sldId="413"/>
            <ac:spMk id="26" creationId="{00000000-0000-0000-0000-000000000000}"/>
          </ac:spMkLst>
        </pc:spChg>
      </pc:sldChg>
      <pc:sldChg chg="add">
        <pc:chgData name="Annaleise Radchenko" userId="6249d1a9-d5dd-4793-b8df-98b5e6874abb" providerId="ADAL" clId="{4A5B4154-50F6-4F5B-A4D7-A9ED8C205C6B}" dt="2026-01-26T19:58:24.184" v="0"/>
        <pc:sldMkLst>
          <pc:docMk/>
          <pc:sldMk cId="1903499037" sldId="414"/>
        </pc:sldMkLst>
      </pc:sldChg>
      <pc:sldChg chg="modSp add mod">
        <pc:chgData name="Annaleise Radchenko" userId="6249d1a9-d5dd-4793-b8df-98b5e6874abb" providerId="ADAL" clId="{4A5B4154-50F6-4F5B-A4D7-A9ED8C205C6B}" dt="2026-01-26T19:58:42.128" v="2" actId="6549"/>
        <pc:sldMkLst>
          <pc:docMk/>
          <pc:sldMk cId="0" sldId="415"/>
        </pc:sldMkLst>
        <pc:spChg chg="mod">
          <ac:chgData name="Annaleise Radchenko" userId="6249d1a9-d5dd-4793-b8df-98b5e6874abb" providerId="ADAL" clId="{4A5B4154-50F6-4F5B-A4D7-A9ED8C205C6B}" dt="2026-01-26T19:58:42.128" v="2" actId="6549"/>
          <ac:spMkLst>
            <pc:docMk/>
            <pc:sldMk cId="0" sldId="415"/>
            <ac:spMk id="177" creationId="{00000000-0000-0000-0000-000000000000}"/>
          </ac:spMkLst>
        </pc:spChg>
      </pc:sldChg>
      <pc:sldChg chg="add">
        <pc:chgData name="Annaleise Radchenko" userId="6249d1a9-d5dd-4793-b8df-98b5e6874abb" providerId="ADAL" clId="{4A5B4154-50F6-4F5B-A4D7-A9ED8C205C6B}" dt="2026-01-26T19:58:24.184" v="0"/>
        <pc:sldMkLst>
          <pc:docMk/>
          <pc:sldMk cId="2073172485" sldId="432"/>
        </pc:sldMkLst>
      </pc:sldChg>
      <pc:sldChg chg="add">
        <pc:chgData name="Annaleise Radchenko" userId="6249d1a9-d5dd-4793-b8df-98b5e6874abb" providerId="ADAL" clId="{4A5B4154-50F6-4F5B-A4D7-A9ED8C205C6B}" dt="2026-01-26T19:58:24.184" v="0"/>
        <pc:sldMkLst>
          <pc:docMk/>
          <pc:sldMk cId="2982520313" sldId="43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Suppose that the cost of producing an SUV for an American firm is USD 20,000. It sells the SUV in Mexico for MXN 500,000. Calculate the profit for the American firm if the exchange rate is MXN 20 = USD 1 and then if the dollar appreciates to MXN 30. What effect will the stronger dollar have on exports for this firm?</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10</a:t>
            </a:fld>
            <a:endParaRPr lang="en-US" dirty="0"/>
          </a:p>
        </p:txBody>
      </p:sp>
    </p:spTree>
    <p:extLst>
      <p:ext uri="{BB962C8B-B14F-4D97-AF65-F5344CB8AC3E}">
        <p14:creationId xmlns:p14="http://schemas.microsoft.com/office/powerpoint/2010/main" val="181732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Every nation would prefer a stable exchange rate to facilitate international trade and reduce the degree of risk and uncertainty. A nation may sometimes want a weaker exchange rate to stimulate AD and reduce a recession or a stronger exchange rate to fight inflation. Rapid movements from a weak to a strong exchange rate may cripple a country’s export industries. Rapid movements from a strong to a weak exchange rate can cripple a country’s banking sector. Every shift of an exchange rate—whether stronger or weaker, fixed or changing—represents potential tradeoffs.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11</a:t>
            </a:fld>
            <a:endParaRPr lang="en-US" dirty="0"/>
          </a:p>
        </p:txBody>
      </p:sp>
    </p:spTree>
    <p:extLst>
      <p:ext uri="{BB962C8B-B14F-4D97-AF65-F5344CB8AC3E}">
        <p14:creationId xmlns:p14="http://schemas.microsoft.com/office/powerpoint/2010/main" val="26982373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4" name="Google Shape;17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4" name="Google Shape;214;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A central bank will be concerned about the exchange rate for two main reasons:</a:t>
            </a:r>
          </a:p>
          <a:p>
            <a:pPr marL="0" indent="0">
              <a:buNone/>
            </a:pPr>
            <a:r>
              <a:rPr lang="en-US" dirty="0"/>
              <a:t>Movements of the exchange rate will affect aggregate demand in an economy.</a:t>
            </a:r>
          </a:p>
          <a:p>
            <a:pPr marL="0" indent="0">
              <a:buNone/>
            </a:pPr>
            <a:r>
              <a:rPr lang="en-US" dirty="0"/>
              <a:t>Frequent and substantial fluctuations of the exchange rate can disrupt international trade and cause problems in a nation's banking system.</a:t>
            </a:r>
          </a:p>
          <a:p>
            <a:pPr marL="0" indent="0">
              <a:buNone/>
            </a:pPr>
            <a:r>
              <a:rPr lang="en-US" dirty="0"/>
              <a:t>This may contribute to an unsustainable balance of trade and large inflows of international financial capital. This can set up the economy for a deep recession if international investors decide to move their money to another country.</a:t>
            </a:r>
          </a:p>
        </p:txBody>
      </p:sp>
      <p:sp>
        <p:nvSpPr>
          <p:cNvPr id="4" name="Slide Number Placeholder 3"/>
          <p:cNvSpPr>
            <a:spLocks noGrp="1"/>
          </p:cNvSpPr>
          <p:nvPr>
            <p:ph type="sldNum" sz="quarter" idx="5"/>
          </p:nvPr>
        </p:nvSpPr>
        <p:spPr/>
        <p:txBody>
          <a:bodyPr/>
          <a:lstStyle/>
          <a:p>
            <a:fld id="{1C40F3E7-A070-4DB1-B704-C35643C4A276}" type="slidenum">
              <a:rPr lang="en-US" smtClean="0"/>
              <a:t>2</a:t>
            </a:fld>
            <a:endParaRPr lang="en-US" dirty="0"/>
          </a:p>
        </p:txBody>
      </p:sp>
    </p:spTree>
    <p:extLst>
      <p:ext uri="{BB962C8B-B14F-4D97-AF65-F5344CB8AC3E}">
        <p14:creationId xmlns:p14="http://schemas.microsoft.com/office/powerpoint/2010/main" val="2416959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Foreign trade typically involves incurring the costs of production in one currency while receiving revenues from sales in another currency. Movements of exchange rates can have a powerful effect on incentives to export and import and, consequently, on AD in the economy. Since increased exports bring more money into an economy and increased imports take money out of an economy, it can be tempting to conclude that exports are good and imports are bad. However, this perspective overlooks the role of exchange rates.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3</a:t>
            </a:fld>
            <a:endParaRPr lang="en-US" dirty="0"/>
          </a:p>
        </p:txBody>
      </p:sp>
    </p:spTree>
    <p:extLst>
      <p:ext uri="{BB962C8B-B14F-4D97-AF65-F5344CB8AC3E}">
        <p14:creationId xmlns:p14="http://schemas.microsoft.com/office/powerpoint/2010/main" val="2416959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If an American consumer buys a Japanese car for USD 20,000 instead of an American car for USD 30,000, it may be tempting to argue that the American economy has lost out, but this may not be the case. The Japanese company will have to convert those dollars to yen to pay workers and operate factories. Whoever buys those dollars will have to use them to purchase American goods and services, so the money comes back into the American economy. At the same time, the consumer saves money by buying a less expensive import and can use their extra money elsewhere in the economy.</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4</a:t>
            </a:fld>
            <a:endParaRPr lang="en-US" dirty="0"/>
          </a:p>
        </p:txBody>
      </p:sp>
    </p:spTree>
    <p:extLst>
      <p:ext uri="{BB962C8B-B14F-4D97-AF65-F5344CB8AC3E}">
        <p14:creationId xmlns:p14="http://schemas.microsoft.com/office/powerpoint/2010/main" val="407525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Exchange rates can fluctuate a great deal in the short run. For example, </a:t>
            </a:r>
            <a:r>
              <a:rPr lang="en-US" sz="1100" dirty="0">
                <a:solidFill>
                  <a:schemeClr val="bg1"/>
                </a:solidFill>
              </a:rPr>
              <a:t>the South Korean won (KRW) moved from KRW 1,122 per USD 1 in June 2021 to KRW 1,426 in October 2022. This was more than a one-fourth decline in the won’s value in foreign exchange markets. </a:t>
            </a:r>
            <a:r>
              <a:rPr lang="en-US" dirty="0"/>
              <a:t>Even two economically developed, neighboring economies can see significant movements of exchange rates over a few years.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17614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Exchange rates tend to fluctuate substantially, even between bordering countries, such as the United States and Canada. Exchange rates can fluctuate a great deal in the short run.</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76602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One of the most economically destructive effects of exchange rate fluctuations can happen through the banking system. Financial institutions measure most international loans in a few large currencies, like U.S. dollars, European euros, and Japanese yen. In countries that do not use these currencies, banks often borrow funds in one of these currencies and then lend in their own domestic currency. This process of borrowing in a foreign currency and lending in a domestic currency can work well as long as the exchange rate does not shift.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7</a:t>
            </a:fld>
            <a:endParaRPr lang="en-US" dirty="0"/>
          </a:p>
        </p:txBody>
      </p:sp>
    </p:spTree>
    <p:extLst>
      <p:ext uri="{BB962C8B-B14F-4D97-AF65-F5344CB8AC3E}">
        <p14:creationId xmlns:p14="http://schemas.microsoft.com/office/powerpoint/2010/main" val="3322434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8</a:t>
            </a:fld>
            <a:endParaRPr lang="en-US" dirty="0"/>
          </a:p>
        </p:txBody>
      </p:sp>
    </p:spTree>
    <p:extLst>
      <p:ext uri="{BB962C8B-B14F-4D97-AF65-F5344CB8AC3E}">
        <p14:creationId xmlns:p14="http://schemas.microsoft.com/office/powerpoint/2010/main" val="1376067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Suppose that the cost of producing an SUV for an American firm is USD 20,000. It sells the SUV in Mexico for MXN 500,000. Calculate the profit for the American firm if the exchange rate is MXN 20 = USD 1 and then if the dollar appreciates to MXN 30. What effect will the stronger dollar have on exports for this firm?</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9</a:t>
            </a:fld>
            <a:endParaRPr lang="en-US" dirty="0"/>
          </a:p>
        </p:txBody>
      </p:sp>
    </p:spTree>
    <p:extLst>
      <p:ext uri="{BB962C8B-B14F-4D97-AF65-F5344CB8AC3E}">
        <p14:creationId xmlns:p14="http://schemas.microsoft.com/office/powerpoint/2010/main" val="1285428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B165A-CE5F-4C32-B61C-05E7E578BC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B9A31C6-111A-4454-844A-5355C830B0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B78259E-F893-4CCC-8E05-BBC9E8D1565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DF82F757-0D68-4FAB-8533-1660192DD9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5083CF-11A0-4EA5-A7FD-49C4A83DCC5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188427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E6AC4-F969-4761-9997-5BA98E496BC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0922E5-9EFB-45AF-9E2B-56CC645F00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DC7B39-C8CE-4D67-B4FD-F9C1EA7F6DD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2ABB8E5-301A-43F5-B847-CE0F6E1F22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37E7F8-8D73-4395-8DF2-64312F9F6FC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565424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6C5FCA-6CD8-43A4-AC9B-78B1B4B4C4E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F865B72-9909-47AA-9556-8CBDF820D7F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F50FD1-BE6F-41B9-85E5-2514837B140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AC91489-74F1-4BEB-853C-A933530611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616878-8BCB-41A1-95AB-A4AE9B3C67E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346998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D0CBD-4D41-4352-AD4E-0DABFB6E8D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78F12E-5096-4EC1-93B7-C74A7DE742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22F214-7280-45F2-B607-6CBAC549BBA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C2FC72D-9627-4688-A615-98DA7E8A17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98AD06-3673-4057-BA26-94ABD7BFE8B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76021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73634-3AE1-4D8F-A194-0AD99F2CC6E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FE13C54-2C51-47E3-867B-956411048E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B3A2AD-99F3-40F1-BD8D-4940B3A759F5}"/>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34E57CB-A030-4AB9-91F8-6EFBC73332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89CE43-7199-4014-BDCA-5B68A8FE97C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063509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78B6A-EDFA-4BD6-8EA5-A2BB089865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91C896-7ABD-4192-9215-181033F857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29A458-5AF3-4D8D-8F37-7B567D7DEE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C23242F-0B12-4DA9-A94F-B321298FFE75}"/>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7925F24E-3C59-4F39-920A-AAF7AA2F3D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2994FF-5BAE-495B-91E9-2435AA9DA95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851841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77108-EBA3-4C2E-A9AD-57C8C8B0B97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37732F-C012-4B3B-A579-131965E114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38235EA-8211-4F46-995D-4177A28023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77CA3ED-0F92-4677-B8A3-EEC9BBFF92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AC1BB2B-3691-4C5C-9302-80ABE0C0D12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5F3FA48-30CF-4202-8985-145529301DF7}"/>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2E269402-A083-49A5-832C-A799CCDAB37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19722D-9FB2-4702-B513-04AF2A26A23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187819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820D3-9260-4E51-8C9F-3A6769F2878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CD8AB7A-C368-4BC6-984F-096423ED6F2B}"/>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398788A8-D5A4-439B-BF6A-4D591B4EC65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BB3162-E2E5-4CC2-9421-9162999FA78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635308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AC10DE-09A0-4D94-8042-1644A233BE67}"/>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FEAA8850-76BE-46A6-89F8-8BE331E303C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A3CE0A8-F3A3-427D-BA5D-5446F530A26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010783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5B5B6-CE9E-4AEB-AE7A-E67583BD27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6C7936B-F5B8-4B48-917D-EB54949ECD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1EB7F2B-A161-4A31-A84C-F3E0276EA6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54935B-41B8-4BEA-A7C4-C5C74793E0AE}"/>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4E0BE9D-1A8B-470D-AC5C-ED0F77E1B5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B75978-5FA8-4B69-B74E-D55C573A755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856989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66474-3211-4B40-945A-8B2CB24C6B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9EF492B-FB02-4205-A2CB-54C0099132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506E111-BAD3-4307-ABD6-A8CD321798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837CBE-93AE-4844-9177-E95A7D4EC385}"/>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35397FBA-6C7A-4FAF-B089-0C3D63EA5B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2F6A0D-2143-40C9-B9C7-E3FCA333C36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023746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0A0F44-B0DF-4CB8-A2EE-E37FFBFCA4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0ACDEA2-E525-4D5E-9D64-F4956524EC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6C4860-7F2E-4A12-94EA-C4655C3353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5ECB666E-72BF-4661-B9DC-866FB074EE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7596F5B-9226-4FD9-A41C-071BCA0B4D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590328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rgbClr val="3F3F3F"/>
              </a:solidFill>
              <a:latin typeface="Calibri"/>
              <a:ea typeface="Calibri"/>
              <a:cs typeface="Calibri"/>
              <a:sym typeface="Calibri"/>
            </a:endParaRPr>
          </a:p>
        </p:txBody>
      </p:sp>
      <p:sp>
        <p:nvSpPr>
          <p:cNvPr id="85" name="Google Shape;85;p13"/>
          <p:cNvSpPr txBox="1">
            <a:spLocks noGrp="1"/>
          </p:cNvSpPr>
          <p:nvPr>
            <p:ph type="title" idx="4294967295"/>
          </p:nvPr>
        </p:nvSpPr>
        <p:spPr>
          <a:xfrm>
            <a:off x="1465388" y="2303991"/>
            <a:ext cx="9144000" cy="9234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54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Macroeconomic Effects of Exchange Rates</a:t>
            </a:r>
          </a:p>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endParaRPr kumimoji="0" lang="en-US" sz="54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endParaRPr>
          </a:p>
        </p:txBody>
      </p:sp>
      <p:cxnSp>
        <p:nvCxnSpPr>
          <p:cNvPr id="86" name="Google Shape;86;p13">
            <a:extLst>
              <a:ext uri="{C183D7F6-B498-43B3-948B-1728B52AA6E4}">
                <adec:decorative xmlns:adec="http://schemas.microsoft.com/office/drawing/2017/decorative" val="1"/>
              </a:ext>
            </a:extLst>
          </p:cNvPr>
          <p:cNvCxnSpPr/>
          <p:nvPr/>
        </p:nvCxnSpPr>
        <p:spPr>
          <a:xfrm>
            <a:off x="3071447" y="4068137"/>
            <a:ext cx="5931877" cy="0"/>
          </a:xfrm>
          <a:prstGeom prst="straightConnector1">
            <a:avLst/>
          </a:prstGeom>
          <a:noFill/>
          <a:ln w="9525" cap="flat" cmpd="sng">
            <a:solidFill>
              <a:schemeClr val="dk1"/>
            </a:solidFill>
            <a:prstDash val="solid"/>
            <a:miter lim="800000"/>
            <a:headEnd type="none" w="sm" len="sm"/>
            <a:tailEnd type="none" w="sm" len="sm"/>
          </a:ln>
        </p:spPr>
      </p:cxnSp>
      <p:sp>
        <p:nvSpPr>
          <p:cNvPr id="87" name="Google Shape;87;p13"/>
          <p:cNvSpPr txBox="1"/>
          <p:nvPr/>
        </p:nvSpPr>
        <p:spPr>
          <a:xfrm>
            <a:off x="481648" y="320478"/>
            <a:ext cx="3565361" cy="553998"/>
          </a:xfrm>
          <a:prstGeom prst="rect">
            <a:avLst/>
          </a:prstGeom>
          <a:solidFill>
            <a:srgbClr val="5A7E8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000" b="1" i="0" u="none" strike="noStrike" cap="none" dirty="0">
                <a:solidFill>
                  <a:schemeClr val="lt1"/>
                </a:solidFill>
                <a:latin typeface="Century Gothic"/>
                <a:ea typeface="Century Gothic"/>
                <a:cs typeface="Century Gothic"/>
                <a:sym typeface="Century Gothic"/>
              </a:rPr>
              <a:t>HAWKES</a:t>
            </a:r>
            <a:r>
              <a:rPr lang="en-US" sz="2800" b="0" i="0" u="none" strike="noStrike" cap="none" dirty="0">
                <a:solidFill>
                  <a:schemeClr val="lt1"/>
                </a:solidFill>
                <a:latin typeface="Century Gothic"/>
                <a:ea typeface="Century Gothic"/>
                <a:cs typeface="Century Gothic"/>
                <a:sym typeface="Century Gothic"/>
              </a:rPr>
              <a:t> LEARNING</a:t>
            </a:r>
            <a:endParaRPr dirty="0"/>
          </a:p>
        </p:txBody>
      </p:sp>
      <p:cxnSp>
        <p:nvCxnSpPr>
          <p:cNvPr id="88" name="Google Shape;88;p13">
            <a:extLst>
              <a:ext uri="{C183D7F6-B498-43B3-948B-1728B52AA6E4}">
                <adec:decorative xmlns:adec="http://schemas.microsoft.com/office/drawing/2017/decorative" val="1"/>
              </a:ext>
            </a:extLst>
          </p:cNvPr>
          <p:cNvCxnSpPr/>
          <p:nvPr/>
        </p:nvCxnSpPr>
        <p:spPr>
          <a:xfrm>
            <a:off x="3071447" y="2091430"/>
            <a:ext cx="5931877" cy="0"/>
          </a:xfrm>
          <a:prstGeom prst="straightConnector1">
            <a:avLst/>
          </a:prstGeom>
          <a:noFill/>
          <a:ln w="9525" cap="flat" cmpd="sng">
            <a:solidFill>
              <a:schemeClr val="dk1"/>
            </a:solidFill>
            <a:prstDash val="solid"/>
            <a:miter lim="800000"/>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496578" y="402432"/>
            <a:ext cx="9230374"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Suppose that the cost of producing an SUV for an American firm is USD 20,000. It sells the SUV in Mexico for MXN 500,000. Calculate the profit for the American firm if the exchange rate is MXN 20 = USD 1 and then if the dollar appreciates to MXN 30. What effect will the stronger dollar have on exports for this firm?&#10;&#10;If the exchange rate is MXN 20 = USD 1, the MXN 500,000 revenue converts to:&#10;&#10; &quot;500,000&quot; /&quot;20&quot;  &quot;= USD 25,000 &quot;&#10;&#10;The firm has a profit of 25,000 - 20,000 = USD 5,000. &#10;&#10;If the dollar appreciates to MXN 30, the revenue converts to:&#10;&#10; &quot;500,000&quot; /&quot;30&quot;  &quot;= USD 16,667 &quot;&#10;&#10;The appreciation of the dollar means that the firm will have a loss of 16,667 - 20,000 = USD 3,333. This shows that a stronger dollar will decrease profits and possibly cause losses, so it will discourage exports.&#10;">
            <a:extLst>
              <a:ext uri="{FF2B5EF4-FFF2-40B4-BE49-F238E27FC236}">
                <a16:creationId xmlns:a16="http://schemas.microsoft.com/office/drawing/2014/main" id="{F206F903-0E48-4B2D-831E-FF1BD1ADBE8A}"/>
              </a:ext>
            </a:extLst>
          </p:cNvPr>
          <p:cNvGrpSpPr/>
          <p:nvPr/>
        </p:nvGrpSpPr>
        <p:grpSpPr>
          <a:xfrm>
            <a:off x="1210902" y="1488594"/>
            <a:ext cx="9801725" cy="5240922"/>
            <a:chOff x="542923" y="1403811"/>
            <a:chExt cx="8058154" cy="5240922"/>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D57D5171-4955-40BA-B146-57059C094DA5}"/>
                    </a:ext>
                  </a:extLst>
                </p:cNvPr>
                <p:cNvSpPr txBox="1"/>
                <p:nvPr/>
              </p:nvSpPr>
              <p:spPr>
                <a:xfrm>
                  <a:off x="542923" y="1403811"/>
                  <a:ext cx="8058154" cy="5240922"/>
                </a:xfrm>
                <a:prstGeom prst="rect">
                  <a:avLst/>
                </a:prstGeom>
                <a:grpFill/>
              </p:spPr>
              <p:txBody>
                <a:bodyPr wrap="square" rtlCol="0">
                  <a:spAutoFit/>
                </a:bodyPr>
                <a:lstStyle/>
                <a:p>
                  <a:pPr algn="ctr"/>
                  <a:r>
                    <a:rPr lang="en-US" sz="2000" dirty="0">
                      <a:solidFill>
                        <a:schemeClr val="bg1"/>
                      </a:solidFill>
                    </a:rPr>
                    <a:t>Suppose that the cost of producing an SUV for an American firm is USD 20,000. It sells the SUV in Mexico for MXN 500,000. Calculate the profit for the American firm if the exchange rate is MXN 20 = USD 1 and then if the dollar appreciates to MXN 30. What effect will the stronger dollar have on exports for this firm?</a:t>
                  </a:r>
                </a:p>
                <a:p>
                  <a:pPr algn="ctr"/>
                  <a:endParaRPr lang="en-US" dirty="0">
                    <a:solidFill>
                      <a:schemeClr val="bg1"/>
                    </a:solidFill>
                  </a:endParaRPr>
                </a:p>
                <a:p>
                  <a:pPr algn="ctr"/>
                  <a:r>
                    <a:rPr lang="en-US" i="1" dirty="0">
                      <a:solidFill>
                        <a:schemeClr val="bg1"/>
                      </a:solidFill>
                    </a:rPr>
                    <a:t>If the exchange rate is MXN 20 = USD 1, the MXN 500,000 revenue converts to:</a:t>
                  </a:r>
                </a:p>
                <a:p>
                  <a:pPr algn="ctr"/>
                  <a:endParaRPr lang="en-US" i="1" dirty="0">
                    <a:solidFill>
                      <a:schemeClr val="bg1"/>
                    </a:solidFill>
                  </a:endParaRPr>
                </a:p>
                <a:p>
                  <a:pPr algn="ctr"/>
                  <a:r>
                    <a:rPr lang="en-US" i="1" dirty="0">
                      <a:solidFill>
                        <a:schemeClr val="bg1"/>
                      </a:solidFill>
                    </a:rPr>
                    <a:t> </a:t>
                  </a:r>
                  <a14:m>
                    <m:oMath xmlns:m="http://schemas.openxmlformats.org/officeDocument/2006/math">
                      <m:f>
                        <m:fPr>
                          <m:ctrlPr>
                            <a:rPr lang="en-US" i="1" smtClean="0">
                              <a:solidFill>
                                <a:schemeClr val="bg1"/>
                              </a:solidFill>
                              <a:latin typeface="Cambria Math" panose="02040503050406030204" pitchFamily="18" charset="0"/>
                            </a:rPr>
                          </m:ctrlPr>
                        </m:fPr>
                        <m:num>
                          <m:r>
                            <m:rPr>
                              <m:nor/>
                            </m:rPr>
                            <a:rPr lang="en-US" b="0" i="1" smtClean="0">
                              <a:solidFill>
                                <a:schemeClr val="bg1"/>
                              </a:solidFill>
                            </a:rPr>
                            <m:t>500,000</m:t>
                          </m:r>
                        </m:num>
                        <m:den>
                          <m:r>
                            <m:rPr>
                              <m:nor/>
                            </m:rPr>
                            <a:rPr lang="en-US" b="0" i="1" smtClean="0">
                              <a:solidFill>
                                <a:schemeClr val="bg1"/>
                              </a:solidFill>
                            </a:rPr>
                            <m:t>20</m:t>
                          </m:r>
                        </m:den>
                      </m:f>
                      <m:r>
                        <m:rPr>
                          <m:nor/>
                        </m:rPr>
                        <a:rPr lang="en-US" b="0" i="1" smtClean="0">
                          <a:solidFill>
                            <a:schemeClr val="bg1"/>
                          </a:solidFill>
                        </a:rPr>
                        <m:t>= </m:t>
                      </m:r>
                      <m:r>
                        <m:rPr>
                          <m:nor/>
                        </m:rPr>
                        <a:rPr lang="en-US" b="0" i="1" smtClean="0">
                          <a:solidFill>
                            <a:schemeClr val="bg1"/>
                          </a:solidFill>
                        </a:rPr>
                        <m:t>USD</m:t>
                      </m:r>
                      <m:r>
                        <m:rPr>
                          <m:nor/>
                        </m:rPr>
                        <a:rPr lang="en-US" b="0" i="1" smtClean="0">
                          <a:solidFill>
                            <a:schemeClr val="bg1"/>
                          </a:solidFill>
                        </a:rPr>
                        <m:t> 25,000 </m:t>
                      </m:r>
                    </m:oMath>
                  </a14:m>
                  <a:endParaRPr lang="en-US" i="1" dirty="0">
                    <a:solidFill>
                      <a:schemeClr val="bg1"/>
                    </a:solidFill>
                  </a:endParaRPr>
                </a:p>
                <a:p>
                  <a:pPr algn="ctr"/>
                  <a:endParaRPr lang="en-US" i="1" dirty="0">
                    <a:solidFill>
                      <a:schemeClr val="bg1"/>
                    </a:solidFill>
                  </a:endParaRPr>
                </a:p>
                <a:p>
                  <a:pPr algn="ctr"/>
                  <a:r>
                    <a:rPr lang="en-US" i="1" dirty="0">
                      <a:solidFill>
                        <a:schemeClr val="bg1"/>
                      </a:solidFill>
                    </a:rPr>
                    <a:t>The firm has a profit of 25,000 - 20,000 = USD 5,000. </a:t>
                  </a:r>
                </a:p>
                <a:p>
                  <a:pPr algn="ctr"/>
                  <a:endParaRPr lang="en-US" i="1" dirty="0">
                    <a:solidFill>
                      <a:schemeClr val="bg1"/>
                    </a:solidFill>
                  </a:endParaRPr>
                </a:p>
                <a:p>
                  <a:pPr algn="ctr"/>
                  <a:r>
                    <a:rPr lang="en-US" i="1" dirty="0">
                      <a:solidFill>
                        <a:schemeClr val="bg1"/>
                      </a:solidFill>
                    </a:rPr>
                    <a:t>If the dollar appreciates to MXN 30, the revenue converts to:</a:t>
                  </a:r>
                </a:p>
                <a:p>
                  <a:pPr algn="ctr"/>
                  <a:endParaRPr lang="en-US" i="1" dirty="0">
                    <a:solidFill>
                      <a:schemeClr val="bg1"/>
                    </a:solidFill>
                  </a:endParaRPr>
                </a:p>
                <a:p>
                  <a:pPr algn="ctr"/>
                  <a:r>
                    <a:rPr lang="en-US" i="1" dirty="0">
                      <a:solidFill>
                        <a:schemeClr val="bg1"/>
                      </a:solidFill>
                    </a:rPr>
                    <a:t> </a:t>
                  </a:r>
                  <a14:m>
                    <m:oMath xmlns:m="http://schemas.openxmlformats.org/officeDocument/2006/math">
                      <m:f>
                        <m:fPr>
                          <m:ctrlPr>
                            <a:rPr lang="en-US" i="1" smtClean="0">
                              <a:solidFill>
                                <a:schemeClr val="bg1"/>
                              </a:solidFill>
                              <a:latin typeface="Cambria Math" panose="02040503050406030204" pitchFamily="18" charset="0"/>
                            </a:rPr>
                          </m:ctrlPr>
                        </m:fPr>
                        <m:num>
                          <m:r>
                            <m:rPr>
                              <m:nor/>
                            </m:rPr>
                            <a:rPr lang="en-US" b="0" i="1" smtClean="0">
                              <a:solidFill>
                                <a:schemeClr val="bg1"/>
                              </a:solidFill>
                            </a:rPr>
                            <m:t>500,000</m:t>
                          </m:r>
                        </m:num>
                        <m:den>
                          <m:r>
                            <m:rPr>
                              <m:nor/>
                            </m:rPr>
                            <a:rPr lang="en-US" b="0" i="1" smtClean="0">
                              <a:solidFill>
                                <a:schemeClr val="bg1"/>
                              </a:solidFill>
                              <a:latin typeface="Cambria Math" panose="02040503050406030204" pitchFamily="18" charset="0"/>
                            </a:rPr>
                            <m:t>3</m:t>
                          </m:r>
                          <m:r>
                            <m:rPr>
                              <m:nor/>
                            </m:rPr>
                            <a:rPr lang="en-US" b="0" i="1" smtClean="0">
                              <a:solidFill>
                                <a:schemeClr val="bg1"/>
                              </a:solidFill>
                            </a:rPr>
                            <m:t>0</m:t>
                          </m:r>
                        </m:den>
                      </m:f>
                      <m:r>
                        <m:rPr>
                          <m:nor/>
                        </m:rPr>
                        <a:rPr lang="en-US" b="0" i="1" smtClean="0">
                          <a:solidFill>
                            <a:schemeClr val="bg1"/>
                          </a:solidFill>
                        </a:rPr>
                        <m:t>= </m:t>
                      </m:r>
                      <m:r>
                        <m:rPr>
                          <m:nor/>
                        </m:rPr>
                        <a:rPr lang="en-US" b="0" i="1" smtClean="0">
                          <a:solidFill>
                            <a:schemeClr val="bg1"/>
                          </a:solidFill>
                        </a:rPr>
                        <m:t>USD</m:t>
                      </m:r>
                      <m:r>
                        <m:rPr>
                          <m:nor/>
                        </m:rPr>
                        <a:rPr lang="en-US" b="0" i="1" smtClean="0">
                          <a:solidFill>
                            <a:schemeClr val="bg1"/>
                          </a:solidFill>
                        </a:rPr>
                        <m:t> 16,667 </m:t>
                      </m:r>
                    </m:oMath>
                  </a14:m>
                  <a:endParaRPr lang="en-US" i="1" dirty="0">
                    <a:solidFill>
                      <a:schemeClr val="bg1"/>
                    </a:solidFill>
                  </a:endParaRPr>
                </a:p>
                <a:p>
                  <a:pPr algn="ctr"/>
                  <a:endParaRPr lang="en-US" i="1" dirty="0">
                    <a:solidFill>
                      <a:schemeClr val="bg1"/>
                    </a:solidFill>
                  </a:endParaRPr>
                </a:p>
                <a:p>
                  <a:pPr algn="ctr"/>
                  <a:r>
                    <a:rPr lang="en-US" i="1" dirty="0">
                      <a:solidFill>
                        <a:schemeClr val="bg1"/>
                      </a:solidFill>
                    </a:rPr>
                    <a:t>The appreciation of the dollar means that the firm will have a loss of 16,667 - 20,000 = USD 3,333. This shows that a stronger dollar will decrease profits and possibly cause losses, so it will discourage exports.</a:t>
                  </a:r>
                </a:p>
              </p:txBody>
            </p:sp>
          </mc:Choice>
          <mc:Fallback xmlns="">
            <p:sp>
              <p:nvSpPr>
                <p:cNvPr id="11" name="TextBox 10">
                  <a:extLst>
                    <a:ext uri="{FF2B5EF4-FFF2-40B4-BE49-F238E27FC236}">
                      <a16:creationId xmlns:a16="http://schemas.microsoft.com/office/drawing/2014/main" id="{D57D5171-4955-40BA-B146-57059C094DA5}"/>
                    </a:ext>
                  </a:extLst>
                </p:cNvPr>
                <p:cNvSpPr txBox="1">
                  <a:spLocks noRot="1" noChangeAspect="1" noMove="1" noResize="1" noEditPoints="1" noAdjustHandles="1" noChangeArrowheads="1" noChangeShapeType="1" noTextEdit="1"/>
                </p:cNvSpPr>
                <p:nvPr/>
              </p:nvSpPr>
              <p:spPr>
                <a:xfrm>
                  <a:off x="542923" y="1403811"/>
                  <a:ext cx="8058154" cy="5240922"/>
                </a:xfrm>
                <a:prstGeom prst="rect">
                  <a:avLst/>
                </a:prstGeom>
                <a:blipFill>
                  <a:blip r:embed="rId3"/>
                  <a:stretch>
                    <a:fillRect l="-560" t="-581" r="-498" b="-930"/>
                  </a:stretch>
                </a:blipFill>
              </p:spPr>
              <p:txBody>
                <a:bodyPr/>
                <a:lstStyle/>
                <a:p>
                  <a:r>
                    <a:rPr lang="en-US">
                      <a:noFill/>
                    </a:rPr>
                    <a:t> </a:t>
                  </a:r>
                </a:p>
              </p:txBody>
            </p:sp>
          </mc:Fallback>
        </mc:AlternateContent>
      </p:grpSp>
    </p:spTree>
    <p:extLst>
      <p:ext uri="{BB962C8B-B14F-4D97-AF65-F5344CB8AC3E}">
        <p14:creationId xmlns:p14="http://schemas.microsoft.com/office/powerpoint/2010/main" val="2231446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496578" y="402432"/>
            <a:ext cx="9230374"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Summing Up Public Policy and Exchange Rates</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Every nation would prefer a stable exchange rate to facilitate international trade and reduce the degree of risk and uncertainty.">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58421" y="1786285"/>
              <a:ext cx="802410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Every nation would prefer a stable exchange rate to facilitate international trade and reduce the degree of risk and uncertainty.</a:t>
              </a:r>
            </a:p>
          </p:txBody>
        </p:sp>
      </p:grpSp>
      <p:grpSp>
        <p:nvGrpSpPr>
          <p:cNvPr id="12" name="Group 11" descr="A nation may sometimes want a weaker exchange rate to stimulate AD and reduce a recession or a stronger exchange rate to fight inflation.">
            <a:extLst>
              <a:ext uri="{FF2B5EF4-FFF2-40B4-BE49-F238E27FC236}">
                <a16:creationId xmlns:a16="http://schemas.microsoft.com/office/drawing/2014/main" id="{1FCE88C0-12B0-4BFD-B1EC-2AFE88155099}"/>
              </a:ext>
            </a:extLst>
          </p:cNvPr>
          <p:cNvGrpSpPr/>
          <p:nvPr/>
        </p:nvGrpSpPr>
        <p:grpSpPr>
          <a:xfrm>
            <a:off x="2066922" y="2489139"/>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79546"/>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 nation may sometimes want a weaker exchange rate to stimulate AD and reduce a recession or a stronger exchange rate to fight inflation.</a:t>
              </a:r>
            </a:p>
          </p:txBody>
        </p:sp>
      </p:grpSp>
      <p:grpSp>
        <p:nvGrpSpPr>
          <p:cNvPr id="14" name="Group 13" descr="Rapid movements from a weak to a strong exchange rate may cripple a country’s export industries.">
            <a:extLst>
              <a:ext uri="{FF2B5EF4-FFF2-40B4-BE49-F238E27FC236}">
                <a16:creationId xmlns:a16="http://schemas.microsoft.com/office/drawing/2014/main" id="{017D15F8-5259-42B4-8036-CC9261B702B6}"/>
              </a:ext>
            </a:extLst>
          </p:cNvPr>
          <p:cNvGrpSpPr/>
          <p:nvPr/>
        </p:nvGrpSpPr>
        <p:grpSpPr>
          <a:xfrm>
            <a:off x="2066654" y="3405628"/>
            <a:ext cx="8058422" cy="806935"/>
            <a:chOff x="542655" y="1736761"/>
            <a:chExt cx="8058422" cy="806935"/>
          </a:xfrm>
          <a:solidFill>
            <a:srgbClr val="627981"/>
          </a:solidFill>
        </p:grpSpPr>
        <p:sp>
          <p:nvSpPr>
            <p:cNvPr id="16" name="Rectangle 15">
              <a:extLst>
                <a:ext uri="{FF2B5EF4-FFF2-40B4-BE49-F238E27FC236}">
                  <a16:creationId xmlns:a16="http://schemas.microsoft.com/office/drawing/2014/main" id="{41010B44-1C6D-4C91-8886-E67FF457028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912E3096-E4EE-4560-A767-662C241DF167}"/>
                </a:ext>
              </a:extLst>
            </p:cNvPr>
            <p:cNvSpPr txBox="1"/>
            <p:nvPr/>
          </p:nvSpPr>
          <p:spPr>
            <a:xfrm>
              <a:off x="542655" y="1800929"/>
              <a:ext cx="8048303"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Rapid movements from a weak to a strong exchange rate may cripple a country’s export industries.</a:t>
              </a:r>
            </a:p>
          </p:txBody>
        </p:sp>
      </p:grpSp>
      <p:grpSp>
        <p:nvGrpSpPr>
          <p:cNvPr id="18" name="Group 17" descr="Rapid movements from a strong to a weak exchange rate can cripple a country’s banking sector.">
            <a:extLst>
              <a:ext uri="{FF2B5EF4-FFF2-40B4-BE49-F238E27FC236}">
                <a16:creationId xmlns:a16="http://schemas.microsoft.com/office/drawing/2014/main" id="{0B61E895-D9C5-4C26-AFCF-7D106363A61B}"/>
              </a:ext>
            </a:extLst>
          </p:cNvPr>
          <p:cNvGrpSpPr/>
          <p:nvPr/>
        </p:nvGrpSpPr>
        <p:grpSpPr>
          <a:xfrm>
            <a:off x="2082420" y="4321759"/>
            <a:ext cx="8058422" cy="806935"/>
            <a:chOff x="542655" y="1736761"/>
            <a:chExt cx="8058422" cy="806935"/>
          </a:xfrm>
          <a:solidFill>
            <a:srgbClr val="627981"/>
          </a:solidFill>
        </p:grpSpPr>
        <p:sp>
          <p:nvSpPr>
            <p:cNvPr id="19" name="Rectangle 18">
              <a:extLst>
                <a:ext uri="{FF2B5EF4-FFF2-40B4-BE49-F238E27FC236}">
                  <a16:creationId xmlns:a16="http://schemas.microsoft.com/office/drawing/2014/main" id="{43F788F6-7ACD-4EEA-BE29-69E4AC759FD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D781355D-F90E-4B29-826A-57D2CFEA5FAE}"/>
                </a:ext>
              </a:extLst>
            </p:cNvPr>
            <p:cNvSpPr txBox="1"/>
            <p:nvPr/>
          </p:nvSpPr>
          <p:spPr>
            <a:xfrm>
              <a:off x="542655" y="1800929"/>
              <a:ext cx="8048303"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Rapid movements from a strong to a weak exchange rate can cripple a country’s banking sector.</a:t>
              </a:r>
            </a:p>
          </p:txBody>
        </p:sp>
      </p:grpSp>
      <p:grpSp>
        <p:nvGrpSpPr>
          <p:cNvPr id="21" name="Group 20" descr="Every shift of an exchange rate—whether stronger or weaker, fixed or changing—represents potential tradeoffs.">
            <a:extLst>
              <a:ext uri="{FF2B5EF4-FFF2-40B4-BE49-F238E27FC236}">
                <a16:creationId xmlns:a16="http://schemas.microsoft.com/office/drawing/2014/main" id="{1DE6141C-63E0-4795-A6B2-F1C6B8AC5F4C}"/>
              </a:ext>
            </a:extLst>
          </p:cNvPr>
          <p:cNvGrpSpPr/>
          <p:nvPr/>
        </p:nvGrpSpPr>
        <p:grpSpPr>
          <a:xfrm>
            <a:off x="2082554" y="5237890"/>
            <a:ext cx="8058422" cy="806935"/>
            <a:chOff x="542655" y="1736761"/>
            <a:chExt cx="8058422" cy="806935"/>
          </a:xfrm>
          <a:solidFill>
            <a:srgbClr val="627981"/>
          </a:solidFill>
        </p:grpSpPr>
        <p:sp>
          <p:nvSpPr>
            <p:cNvPr id="22" name="Rectangle 21">
              <a:extLst>
                <a:ext uri="{FF2B5EF4-FFF2-40B4-BE49-F238E27FC236}">
                  <a16:creationId xmlns:a16="http://schemas.microsoft.com/office/drawing/2014/main" id="{D628CB51-3C74-4F4A-A4ED-55BDE911DC8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3" name="TextBox 22">
              <a:extLst>
                <a:ext uri="{FF2B5EF4-FFF2-40B4-BE49-F238E27FC236}">
                  <a16:creationId xmlns:a16="http://schemas.microsoft.com/office/drawing/2014/main" id="{829E3656-99FA-463E-9E48-3C9E166C3ABE}"/>
                </a:ext>
              </a:extLst>
            </p:cNvPr>
            <p:cNvSpPr txBox="1"/>
            <p:nvPr/>
          </p:nvSpPr>
          <p:spPr>
            <a:xfrm>
              <a:off x="542655" y="1800929"/>
              <a:ext cx="8048303"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Every shift of an exchange rate—whether stronger or weaker, fixed or changing—represents potential tradeoffs.</a:t>
              </a:r>
            </a:p>
          </p:txBody>
        </p:sp>
      </p:grpSp>
    </p:spTree>
    <p:extLst>
      <p:ext uri="{BB962C8B-B14F-4D97-AF65-F5344CB8AC3E}">
        <p14:creationId xmlns:p14="http://schemas.microsoft.com/office/powerpoint/2010/main" val="1903499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7" name="Google Shape;177;p19"/>
          <p:cNvSpPr txBox="1">
            <a:spLocks noGrp="1"/>
          </p:cNvSpPr>
          <p:nvPr>
            <p:ph type="title" idx="4294967295"/>
          </p:nvPr>
        </p:nvSpPr>
        <p:spPr>
          <a:xfrm>
            <a:off x="1524001" y="288568"/>
            <a:ext cx="9144000" cy="553998"/>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Summary</a:t>
            </a:r>
            <a:endParaRPr kumimoji="0" lang="en-US" sz="18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179" name="Google Shape;179;p19">
            <a:extLst>
              <a:ext uri="{C183D7F6-B498-43B3-948B-1728B52AA6E4}">
                <adec:decorative xmlns:adec="http://schemas.microsoft.com/office/drawing/2017/decorative" val="1"/>
              </a:ext>
            </a:extLst>
          </p:cNvPr>
          <p:cNvCxnSpPr/>
          <p:nvPr/>
        </p:nvCxnSpPr>
        <p:spPr>
          <a:xfrm>
            <a:off x="1881188" y="1137908"/>
            <a:ext cx="8429625" cy="0"/>
          </a:xfrm>
          <a:prstGeom prst="straightConnector1">
            <a:avLst/>
          </a:prstGeom>
          <a:noFill/>
          <a:ln w="12700" cap="flat" cmpd="sng">
            <a:solidFill>
              <a:srgbClr val="323542"/>
            </a:solidFill>
            <a:prstDash val="solid"/>
            <a:miter lim="800000"/>
            <a:headEnd type="none" w="sm" len="sm"/>
            <a:tailEnd type="none" w="sm" len="sm"/>
          </a:ln>
        </p:spPr>
      </p:cxnSp>
      <p:sp>
        <p:nvSpPr>
          <p:cNvPr id="180" name="Google Shape;180;p19"/>
          <p:cNvSpPr txBox="1"/>
          <p:nvPr/>
        </p:nvSpPr>
        <p:spPr>
          <a:xfrm>
            <a:off x="1459469" y="1433251"/>
            <a:ext cx="9273061" cy="4532194"/>
          </a:xfrm>
          <a:prstGeom prst="rect">
            <a:avLst/>
          </a:prstGeom>
          <a:solidFill>
            <a:srgbClr val="627981"/>
          </a:solidFill>
          <a:ln>
            <a:noFill/>
          </a:ln>
        </p:spPr>
        <p:txBody>
          <a:bodyPr spcFirstLastPara="1" wrap="square" lIns="91425" tIns="45700" rIns="91425" bIns="45700" anchor="ctr" anchorCtr="0">
            <a:noAutofit/>
          </a:bodyPr>
          <a:lstStyle/>
          <a:p>
            <a:pPr marL="342900" marR="0" lvl="0" indent="-342900" algn="l" rtl="0">
              <a:spcBef>
                <a:spcPts val="0"/>
              </a:spcBef>
              <a:spcAft>
                <a:spcPts val="0"/>
              </a:spcAft>
              <a:buFont typeface="Arial" panose="020B0604020202020204" pitchFamily="34" charset="0"/>
              <a:buChar char="•"/>
            </a:pPr>
            <a:r>
              <a:rPr lang="en-US" sz="2000" b="0" dirty="0">
                <a:solidFill>
                  <a:schemeClr val="bg1"/>
                </a:solidFill>
                <a:latin typeface="Calibri"/>
                <a:ea typeface="Calibri"/>
                <a:cs typeface="Calibri"/>
                <a:sym typeface="Calibri"/>
              </a:rPr>
              <a:t>A central bank will be concerned about the exchange rate for several reasons:</a:t>
            </a:r>
          </a:p>
          <a:p>
            <a:pPr marL="342900" marR="0" lvl="0" indent="-342900" algn="l" rtl="0">
              <a:spcBef>
                <a:spcPts val="0"/>
              </a:spcBef>
              <a:spcAft>
                <a:spcPts val="0"/>
              </a:spcAft>
              <a:buFont typeface="Arial" panose="020B0604020202020204" pitchFamily="34" charset="0"/>
              <a:buChar char="•"/>
            </a:pPr>
            <a:endParaRPr lang="en-US" sz="2000" b="0" dirty="0">
              <a:solidFill>
                <a:schemeClr val="bg1"/>
              </a:solidFill>
              <a:latin typeface="Calibri"/>
              <a:ea typeface="Calibri"/>
              <a:cs typeface="Calibri"/>
              <a:sym typeface="Calibri"/>
            </a:endParaRPr>
          </a:p>
          <a:p>
            <a:pPr marL="800100" lvl="1" indent="-342900">
              <a:buFont typeface="Courier New" panose="02070309020205020404" pitchFamily="49" charset="0"/>
              <a:buChar char="o"/>
            </a:pPr>
            <a:r>
              <a:rPr lang="en-US" sz="2000" b="0" dirty="0">
                <a:solidFill>
                  <a:schemeClr val="bg1"/>
                </a:solidFill>
                <a:latin typeface="Calibri"/>
                <a:ea typeface="Calibri"/>
                <a:cs typeface="Calibri"/>
                <a:sym typeface="Calibri"/>
              </a:rPr>
              <a:t>Exchange rates affect imports and exports and thus aggregate demand in the economy.</a:t>
            </a:r>
          </a:p>
          <a:p>
            <a:pPr marL="800100" lvl="1" indent="-342900">
              <a:buFont typeface="Courier New" panose="02070309020205020404" pitchFamily="49" charset="0"/>
              <a:buChar char="o"/>
            </a:pPr>
            <a:r>
              <a:rPr lang="en-US" sz="2000" b="0" dirty="0">
                <a:solidFill>
                  <a:schemeClr val="bg1"/>
                </a:solidFill>
                <a:latin typeface="Calibri"/>
                <a:ea typeface="Calibri"/>
                <a:cs typeface="Calibri"/>
                <a:sym typeface="Calibri"/>
              </a:rPr>
              <a:t>Fluctuations in exchange rates may cause difficulties for many firms, but especially for banks. The exchange rate may accompany unsustainable flows of international financial capital.</a:t>
            </a:r>
          </a:p>
          <a:p>
            <a:pPr marL="800100" lvl="1" indent="-342900">
              <a:buFont typeface="Arial" panose="020B0604020202020204" pitchFamily="34" charset="0"/>
              <a:buChar char="•"/>
            </a:pPr>
            <a:endParaRPr lang="en-US" sz="2000" dirty="0">
              <a:solidFill>
                <a:schemeClr val="bg1"/>
              </a:solidFill>
              <a:latin typeface="Calibri"/>
              <a:ea typeface="Calibri"/>
              <a:cs typeface="Calibri"/>
              <a:sym typeface="Calibri"/>
            </a:endParaRPr>
          </a:p>
          <a:p>
            <a:pPr marL="347472" lvl="1" indent="-347472">
              <a:buFont typeface="Arial" panose="020B0604020202020204" pitchFamily="34" charset="0"/>
              <a:buChar char="•"/>
            </a:pPr>
            <a:r>
              <a:rPr lang="en-US" sz="2000" b="0" dirty="0">
                <a:solidFill>
                  <a:schemeClr val="bg1"/>
                </a:solidFill>
                <a:latin typeface="Calibri"/>
                <a:ea typeface="Calibri"/>
                <a:cs typeface="Calibri"/>
                <a:sym typeface="Calibri"/>
              </a:rPr>
              <a:t>Rapid movements from a weak to a strong exchange rate may cripple a country’s export industries.</a:t>
            </a:r>
          </a:p>
          <a:p>
            <a:pPr marL="347472" lvl="1" indent="-347472">
              <a:buFont typeface="Arial" panose="020B0604020202020204" pitchFamily="34" charset="0"/>
              <a:buChar char="•"/>
            </a:pPr>
            <a:endParaRPr lang="en-US" sz="2000" dirty="0">
              <a:solidFill>
                <a:schemeClr val="bg1"/>
              </a:solidFill>
              <a:latin typeface="Calibri"/>
              <a:ea typeface="Calibri"/>
              <a:cs typeface="Calibri"/>
              <a:sym typeface="Calibri"/>
            </a:endParaRPr>
          </a:p>
          <a:p>
            <a:pPr marL="347472" lvl="1" indent="-347472">
              <a:buFont typeface="Arial" panose="020B0604020202020204" pitchFamily="34" charset="0"/>
              <a:buChar char="•"/>
            </a:pPr>
            <a:r>
              <a:rPr lang="en-US" sz="2000" b="0" dirty="0">
                <a:solidFill>
                  <a:schemeClr val="bg1"/>
                </a:solidFill>
                <a:latin typeface="Calibri"/>
                <a:ea typeface="Calibri"/>
                <a:cs typeface="Calibri"/>
                <a:sym typeface="Calibri"/>
              </a:rPr>
              <a:t>Rapid movements from a strong to a weak exchange rate can cripple a country’s banking sector.</a:t>
            </a:r>
          </a:p>
          <a:p>
            <a:pPr marL="0" lvl="1"/>
            <a:endParaRPr lang="en-US" b="0" dirty="0">
              <a:solidFill>
                <a:schemeClr val="bg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Shape 215"/>
        <p:cNvGrpSpPr/>
        <p:nvPr/>
      </p:nvGrpSpPr>
      <p:grpSpPr>
        <a:xfrm>
          <a:off x="0" y="0"/>
          <a:ext cx="0" cy="0"/>
          <a:chOff x="0" y="0"/>
          <a:chExt cx="0" cy="0"/>
        </a:xfrm>
      </p:grpSpPr>
      <p:cxnSp>
        <p:nvCxnSpPr>
          <p:cNvPr id="216" name="Google Shape;216;p22">
            <a:extLst>
              <a:ext uri="{C183D7F6-B498-43B3-948B-1728B52AA6E4}">
                <adec:decorative xmlns:adec="http://schemas.microsoft.com/office/drawing/2017/decorative" val="1"/>
              </a:ext>
            </a:extLst>
          </p:cNvPr>
          <p:cNvCxnSpPr/>
          <p:nvPr/>
        </p:nvCxnSpPr>
        <p:spPr>
          <a:xfrm>
            <a:off x="1859169" y="2729726"/>
            <a:ext cx="8429625" cy="0"/>
          </a:xfrm>
          <a:prstGeom prst="straightConnector1">
            <a:avLst/>
          </a:prstGeom>
          <a:noFill/>
          <a:ln w="12700" cap="flat" cmpd="sng">
            <a:solidFill>
              <a:schemeClr val="lt1"/>
            </a:solidFill>
            <a:prstDash val="solid"/>
            <a:miter lim="800000"/>
            <a:headEnd type="none" w="sm" len="sm"/>
            <a:tailEnd type="none" w="sm" len="sm"/>
          </a:ln>
        </p:spPr>
      </p:cxnSp>
      <p:sp>
        <p:nvSpPr>
          <p:cNvPr id="2" name="Title 1">
            <a:extLst>
              <a:ext uri="{FF2B5EF4-FFF2-40B4-BE49-F238E27FC236}">
                <a16:creationId xmlns:a16="http://schemas.microsoft.com/office/drawing/2014/main" id="{C988744B-95A3-02D1-EF26-575A945D4F56}"/>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Hawkes Learning</a:t>
            </a:r>
          </a:p>
        </p:txBody>
      </p:sp>
      <p:sp>
        <p:nvSpPr>
          <p:cNvPr id="217" name="Google Shape;217;p22"/>
          <p:cNvSpPr txBox="1"/>
          <p:nvPr/>
        </p:nvSpPr>
        <p:spPr>
          <a:xfrm>
            <a:off x="1524000" y="1410227"/>
            <a:ext cx="9144000" cy="120032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7200" b="1">
                <a:solidFill>
                  <a:schemeClr val="lt1"/>
                </a:solidFill>
                <a:latin typeface="Century Gothic"/>
                <a:ea typeface="Century Gothic"/>
                <a:cs typeface="Century Gothic"/>
                <a:sym typeface="Century Gothic"/>
              </a:rPr>
              <a:t>HAWKES</a:t>
            </a:r>
            <a:r>
              <a:rPr lang="en-US" sz="7200">
                <a:solidFill>
                  <a:schemeClr val="lt1"/>
                </a:solidFill>
                <a:latin typeface="Century Gothic"/>
                <a:ea typeface="Century Gothic"/>
                <a:cs typeface="Century Gothic"/>
                <a:sym typeface="Century Gothic"/>
              </a:rPr>
              <a:t> LEARNING</a:t>
            </a:r>
            <a:endParaRPr/>
          </a:p>
        </p:txBody>
      </p:sp>
      <p:pic>
        <p:nvPicPr>
          <p:cNvPr id="218" name="Google Shape;218;p22">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3281108" y="3050910"/>
            <a:ext cx="609600" cy="609600"/>
          </a:xfrm>
          <a:prstGeom prst="rect">
            <a:avLst/>
          </a:prstGeom>
          <a:noFill/>
          <a:ln>
            <a:noFill/>
          </a:ln>
        </p:spPr>
      </p:pic>
      <p:pic>
        <p:nvPicPr>
          <p:cNvPr id="219" name="Google Shape;219;p22">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4666179" y="3050910"/>
            <a:ext cx="609600" cy="609600"/>
          </a:xfrm>
          <a:prstGeom prst="rect">
            <a:avLst/>
          </a:prstGeom>
          <a:noFill/>
          <a:ln>
            <a:noFill/>
          </a:ln>
        </p:spPr>
      </p:pic>
      <p:pic>
        <p:nvPicPr>
          <p:cNvPr id="220" name="Google Shape;220;p22">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6217122" y="3050910"/>
            <a:ext cx="609600" cy="609600"/>
          </a:xfrm>
          <a:prstGeom prst="rect">
            <a:avLst/>
          </a:prstGeom>
          <a:noFill/>
          <a:ln>
            <a:noFill/>
          </a:ln>
        </p:spPr>
      </p:pic>
      <p:pic>
        <p:nvPicPr>
          <p:cNvPr id="221" name="Google Shape;221;p22">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7768065" y="3050910"/>
            <a:ext cx="609600" cy="609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Introduction</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10;A central bank will be concerned about the exchange rate for two main reasons:&#10;&#10;Movements of the exchange rate will affect aggregate demand in an economy.&#10;Frequent and substantial fluctuations of the exchange rate can disrupt international trade and cause problems in a nation's banking system.&#10;&#10;This may contribute to an unsustainable balance of trade and large inflows of international financial capital. This can set up the economy for a deep recession if international investors decide to move their money to another country.&#10;">
            <a:extLst>
              <a:ext uri="{FF2B5EF4-FFF2-40B4-BE49-F238E27FC236}">
                <a16:creationId xmlns:a16="http://schemas.microsoft.com/office/drawing/2014/main" id="{F206F903-0E48-4B2D-831E-FF1BD1ADBE8A}"/>
              </a:ext>
            </a:extLst>
          </p:cNvPr>
          <p:cNvGrpSpPr/>
          <p:nvPr/>
        </p:nvGrpSpPr>
        <p:grpSpPr>
          <a:xfrm>
            <a:off x="1881188" y="1433251"/>
            <a:ext cx="8429625" cy="4753311"/>
            <a:chOff x="542655" y="1736761"/>
            <a:chExt cx="8058422" cy="4753311"/>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4708981"/>
            </a:xfrm>
            <a:prstGeom prst="rect">
              <a:avLst/>
            </a:prstGeom>
            <a:grpFill/>
          </p:spPr>
          <p:txBody>
            <a:bodyPr wrap="square" rtlCol="0">
              <a:spAutoFit/>
            </a:bodyPr>
            <a:lstStyle/>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A central bank will be concerned about the exchange rate for two main reasons:</a:t>
              </a:r>
            </a:p>
            <a:p>
              <a:endParaRPr lang="en-US" sz="2000" dirty="0">
                <a:solidFill>
                  <a:schemeClr val="bg1"/>
                </a:solidFill>
              </a:endParaRPr>
            </a:p>
            <a:p>
              <a:pPr marL="800100" lvl="1" indent="-342900">
                <a:buFont typeface="Courier New" panose="02070309020205020404" pitchFamily="49" charset="0"/>
                <a:buChar char="o"/>
              </a:pPr>
              <a:r>
                <a:rPr lang="en-US" sz="2000" dirty="0">
                  <a:solidFill>
                    <a:schemeClr val="bg1"/>
                  </a:solidFill>
                </a:rPr>
                <a:t>Movements of the exchange rate will affect aggregate demand in an economy.</a:t>
              </a:r>
            </a:p>
            <a:p>
              <a:pPr marL="800100" lvl="1" indent="-342900">
                <a:buFont typeface="Courier New" panose="02070309020205020404" pitchFamily="49" charset="0"/>
                <a:buChar char="o"/>
              </a:pPr>
              <a:r>
                <a:rPr lang="en-US" sz="2000" dirty="0">
                  <a:solidFill>
                    <a:schemeClr val="bg1"/>
                  </a:solidFill>
                </a:rPr>
                <a:t>Frequent and substantial fluctuations of the exchange rate can disrupt international trade and cause problems in a nation's banking system.</a:t>
              </a:r>
            </a:p>
            <a:p>
              <a:pPr marL="800100" lvl="1" indent="-342900">
                <a:buFont typeface="Arial" panose="020B0604020202020204" pitchFamily="34" charset="0"/>
                <a:buChar char="•"/>
              </a:pPr>
              <a:endParaRPr lang="en-US" sz="2000" dirty="0">
                <a:solidFill>
                  <a:schemeClr val="bg1"/>
                </a:solidFill>
              </a:endParaRPr>
            </a:p>
            <a:p>
              <a:pPr marL="1257300" lvl="2" indent="-342900">
                <a:buFont typeface="Wingdings" panose="05000000000000000000" pitchFamily="2" charset="2"/>
                <a:buChar char="Ø"/>
              </a:pPr>
              <a:r>
                <a:rPr lang="en-US" sz="2000" dirty="0">
                  <a:solidFill>
                    <a:schemeClr val="bg1"/>
                  </a:solidFill>
                </a:rPr>
                <a:t>This may contribute to an unsustainable balance of trade and large inflows of international financial capital. This can set up the economy for a deep recession if international investors decide to move their money to another country.</a:t>
              </a:r>
            </a:p>
            <a:p>
              <a:pPr marL="1257300" lvl="2" indent="-342900">
                <a:buFont typeface="Wingdings" panose="05000000000000000000" pitchFamily="2" charset="2"/>
                <a:buChar char="Ø"/>
              </a:pPr>
              <a:endParaRPr lang="en-US" sz="2000" dirty="0">
                <a:solidFill>
                  <a:schemeClr val="bg1"/>
                </a:solidFill>
              </a:endParaRPr>
            </a:p>
          </p:txBody>
        </p:sp>
      </p:grpSp>
    </p:spTree>
    <p:extLst>
      <p:ext uri="{BB962C8B-B14F-4D97-AF65-F5344CB8AC3E}">
        <p14:creationId xmlns:p14="http://schemas.microsoft.com/office/powerpoint/2010/main" val="170513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92831"/>
            <a:ext cx="8786811"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Exchange Rates, Aggregate Demand, and Aggregate Supply</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Foreign trade typically involves incurring the costs of production in one currency while receiving revenues from sales in another currency.">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Foreign trade typically involves incurring the costs of production in one currency while receiving revenues from sales in another currency. </a:t>
              </a:r>
            </a:p>
          </p:txBody>
        </p:sp>
      </p:grpSp>
      <p:grpSp>
        <p:nvGrpSpPr>
          <p:cNvPr id="12" name="Group 11" descr="Movements of exchange rates can have a powerful effect on incentives to export and import and, consequently, on aggregate demand in the economy as a whole.">
            <a:extLst>
              <a:ext uri="{FF2B5EF4-FFF2-40B4-BE49-F238E27FC236}">
                <a16:creationId xmlns:a16="http://schemas.microsoft.com/office/drawing/2014/main" id="{1FCE88C0-12B0-4BFD-B1EC-2AFE88155099}"/>
              </a:ext>
            </a:extLst>
          </p:cNvPr>
          <p:cNvGrpSpPr/>
          <p:nvPr/>
        </p:nvGrpSpPr>
        <p:grpSpPr>
          <a:xfrm>
            <a:off x="2066922" y="2489139"/>
            <a:ext cx="8058154" cy="1058448"/>
            <a:chOff x="542923" y="1736761"/>
            <a:chExt cx="8058154" cy="1058448"/>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10584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79546"/>
              <a:ext cx="8042656"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Movements of exchange rates can have a powerful effect on incentives to export and import and, consequently, on aggregate demand in the economy as a whole.</a:t>
              </a:r>
            </a:p>
          </p:txBody>
        </p:sp>
      </p:grpSp>
      <p:grpSp>
        <p:nvGrpSpPr>
          <p:cNvPr id="14" name="Group 13" descr="Since increased exports bring more money into an economy and increased imports take money out of an economy, it can be tempting to conclude that exports are good for the economy and imports are bad.">
            <a:extLst>
              <a:ext uri="{FF2B5EF4-FFF2-40B4-BE49-F238E27FC236}">
                <a16:creationId xmlns:a16="http://schemas.microsoft.com/office/drawing/2014/main" id="{017D15F8-5259-42B4-8036-CC9261B702B6}"/>
              </a:ext>
            </a:extLst>
          </p:cNvPr>
          <p:cNvGrpSpPr/>
          <p:nvPr/>
        </p:nvGrpSpPr>
        <p:grpSpPr>
          <a:xfrm>
            <a:off x="2066654" y="3669788"/>
            <a:ext cx="8058422" cy="1015663"/>
            <a:chOff x="542655" y="1736761"/>
            <a:chExt cx="8058422" cy="1015663"/>
          </a:xfrm>
          <a:solidFill>
            <a:srgbClr val="627981"/>
          </a:solidFill>
        </p:grpSpPr>
        <p:sp>
          <p:nvSpPr>
            <p:cNvPr id="16" name="Rectangle 15">
              <a:extLst>
                <a:ext uri="{FF2B5EF4-FFF2-40B4-BE49-F238E27FC236}">
                  <a16:creationId xmlns:a16="http://schemas.microsoft.com/office/drawing/2014/main" id="{41010B44-1C6D-4C91-8886-E67FF457028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912E3096-E4EE-4560-A767-662C241DF167}"/>
                </a:ext>
              </a:extLst>
            </p:cNvPr>
            <p:cNvSpPr txBox="1"/>
            <p:nvPr/>
          </p:nvSpPr>
          <p:spPr>
            <a:xfrm>
              <a:off x="542655" y="1736761"/>
              <a:ext cx="8058154"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Since increased exports bring more money into an economy and increased imports take money out of an economy, it can be tempting to conclude that exports are good for the economy and imports are bad.</a:t>
              </a:r>
            </a:p>
          </p:txBody>
        </p:sp>
      </p:grpSp>
      <p:grpSp>
        <p:nvGrpSpPr>
          <p:cNvPr id="18" name="Group 17" descr="However, this perspective overlooks the role of exchange rates.">
            <a:extLst>
              <a:ext uri="{FF2B5EF4-FFF2-40B4-BE49-F238E27FC236}">
                <a16:creationId xmlns:a16="http://schemas.microsoft.com/office/drawing/2014/main" id="{293BA1C3-2A7B-44AF-8EED-EB3D67A6C625}"/>
              </a:ext>
            </a:extLst>
          </p:cNvPr>
          <p:cNvGrpSpPr/>
          <p:nvPr/>
        </p:nvGrpSpPr>
        <p:grpSpPr>
          <a:xfrm>
            <a:off x="2066654" y="4793151"/>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BB59A34F-26A4-4678-9CEC-6113E76A80C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B6005925-604F-45C3-9D2F-BE848DFF0466}"/>
                </a:ext>
              </a:extLst>
            </p:cNvPr>
            <p:cNvSpPr txBox="1"/>
            <p:nvPr/>
          </p:nvSpPr>
          <p:spPr>
            <a:xfrm>
              <a:off x="558422" y="1940173"/>
              <a:ext cx="8011662" cy="400110"/>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However, this perspective overlooks the role of exchange rates.</a:t>
              </a:r>
            </a:p>
          </p:txBody>
        </p:sp>
      </p:grpSp>
    </p:spTree>
    <p:extLst>
      <p:ext uri="{BB962C8B-B14F-4D97-AF65-F5344CB8AC3E}">
        <p14:creationId xmlns:p14="http://schemas.microsoft.com/office/powerpoint/2010/main" val="4261498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10342" y="32465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Impact of Exchange Rates Example</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10;If an American consumer buys a Japanese car for USD 20,000 instead of an American car for USD 30,000, it may be tempting to argue that the American economy has lost out, but this may not be the case.&#10;&#10;The Japanese company will have to convert those dollars to yen to pay workers and operate factories.&#10;&#10;Whoever buys those dollars will have to use them to purchase American goods and services, so the money comes back into the American economy.&#10;&#10;At the same time, the consumer saves money by buying a less expensive import and can use their extra money elsewhere in the economy.&#10;">
            <a:extLst>
              <a:ext uri="{FF2B5EF4-FFF2-40B4-BE49-F238E27FC236}">
                <a16:creationId xmlns:a16="http://schemas.microsoft.com/office/drawing/2014/main" id="{F206F903-0E48-4B2D-831E-FF1BD1ADBE8A}"/>
              </a:ext>
            </a:extLst>
          </p:cNvPr>
          <p:cNvGrpSpPr/>
          <p:nvPr/>
        </p:nvGrpSpPr>
        <p:grpSpPr>
          <a:xfrm>
            <a:off x="1881188" y="1334720"/>
            <a:ext cx="8429625" cy="5061088"/>
            <a:chOff x="542655" y="1736761"/>
            <a:chExt cx="8058422" cy="5061088"/>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5016758"/>
            </a:xfrm>
            <a:prstGeom prst="rect">
              <a:avLst/>
            </a:prstGeom>
            <a:grpFill/>
          </p:spPr>
          <p:txBody>
            <a:bodyPr wrap="square" rtlCol="0">
              <a:spAutoFit/>
            </a:bodyPr>
            <a:lstStyle/>
            <a:p>
              <a:pPr algn="ctr"/>
              <a:endParaRPr lang="en-US" sz="2000" dirty="0">
                <a:solidFill>
                  <a:schemeClr val="bg1"/>
                </a:solidFill>
              </a:endParaRPr>
            </a:p>
            <a:p>
              <a:pPr algn="ctr"/>
              <a:r>
                <a:rPr lang="en-US" sz="2000" dirty="0">
                  <a:solidFill>
                    <a:schemeClr val="bg1"/>
                  </a:solidFill>
                </a:rPr>
                <a:t>If an American consumer buys a Japanese car for USD 20,000 instead of an American car for USD 30,000, it may be tempting to argue that the American economy has lost out, but this may not be the case.</a:t>
              </a:r>
            </a:p>
            <a:p>
              <a:pPr algn="ctr"/>
              <a:endParaRPr lang="en-US" sz="2000" dirty="0">
                <a:solidFill>
                  <a:schemeClr val="bg1"/>
                </a:solidFill>
              </a:endParaRPr>
            </a:p>
            <a:p>
              <a:pPr marL="457200" indent="-457200">
                <a:buFont typeface="+mj-lt"/>
                <a:buAutoNum type="arabicPeriod"/>
              </a:pPr>
              <a:r>
                <a:rPr lang="en-US" sz="2000" dirty="0">
                  <a:solidFill>
                    <a:schemeClr val="bg1"/>
                  </a:solidFill>
                </a:rPr>
                <a:t>The Japanese company will have to convert those dollars to yen to pay workers and operate factories.</a:t>
              </a:r>
            </a:p>
            <a:p>
              <a:pPr marL="457200" indent="-457200">
                <a:buFont typeface="+mj-lt"/>
                <a:buAutoNum type="arabicPeriod"/>
              </a:pPr>
              <a:endParaRPr lang="en-US" sz="2000" dirty="0">
                <a:solidFill>
                  <a:schemeClr val="bg1"/>
                </a:solidFill>
              </a:endParaRPr>
            </a:p>
            <a:p>
              <a:pPr marL="457200" indent="-457200">
                <a:buFont typeface="+mj-lt"/>
                <a:buAutoNum type="arabicPeriod"/>
              </a:pPr>
              <a:r>
                <a:rPr lang="en-US" sz="2000" dirty="0">
                  <a:solidFill>
                    <a:schemeClr val="bg1"/>
                  </a:solidFill>
                </a:rPr>
                <a:t>Whoever buys those dollars will have to use them to purchase American goods and services, so the money comes back into the American economy.</a:t>
              </a:r>
            </a:p>
            <a:p>
              <a:pPr marL="457200" indent="-457200">
                <a:buFont typeface="+mj-lt"/>
                <a:buAutoNum type="arabicPeriod"/>
              </a:pPr>
              <a:endParaRPr lang="en-US" sz="2000" dirty="0">
                <a:solidFill>
                  <a:schemeClr val="bg1"/>
                </a:solidFill>
              </a:endParaRPr>
            </a:p>
            <a:p>
              <a:pPr marL="457200" indent="-457200">
                <a:buFont typeface="+mj-lt"/>
                <a:buAutoNum type="arabicPeriod"/>
              </a:pPr>
              <a:r>
                <a:rPr lang="en-US" sz="2000" dirty="0">
                  <a:solidFill>
                    <a:schemeClr val="bg1"/>
                  </a:solidFill>
                </a:rPr>
                <a:t>At the same time, the consumer saves money by buying a less expensive import and can use their extra money elsewhere in the economy.</a:t>
              </a:r>
            </a:p>
            <a:p>
              <a:pPr marL="457200" indent="-457200">
                <a:buFont typeface="+mj-lt"/>
                <a:buAutoNum type="arabicPeriod"/>
              </a:pPr>
              <a:endParaRPr lang="en-US" sz="2000" dirty="0">
                <a:solidFill>
                  <a:schemeClr val="bg1"/>
                </a:solidFill>
              </a:endParaRPr>
            </a:p>
          </p:txBody>
        </p:sp>
      </p:grpSp>
    </p:spTree>
    <p:extLst>
      <p:ext uri="{BB962C8B-B14F-4D97-AF65-F5344CB8AC3E}">
        <p14:creationId xmlns:p14="http://schemas.microsoft.com/office/powerpoint/2010/main" val="3539765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10342" y="384918"/>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Fluctuations of Exchange Rates</a:t>
            </a:r>
            <a:r>
              <a:rPr kumimoji="0" lang="en-US" sz="3000" b="0" i="0" u="none" strike="noStrike" kern="1200" cap="none" spc="0" normalizeH="0" baseline="-25000" noProof="0" dirty="0">
                <a:ln>
                  <a:noFill/>
                </a:ln>
                <a:solidFill>
                  <a:prstClr val="black"/>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Exchange rates can fluctuate a great deal in the short run.">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973293"/>
              <a:ext cx="8058154"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Exchange rates can fluctuate a great deal in the short run.</a:t>
              </a:r>
            </a:p>
          </p:txBody>
        </p:sp>
      </p:grpSp>
      <p:grpSp>
        <p:nvGrpSpPr>
          <p:cNvPr id="12" name="Group 11" descr="For example, the South Korean won (KRW) moved from KRW 1,122 per USD 1 in June 2021 to KRW 1,426 in October 2022. This was more than a one-fourth decline in the won’s value in foreign exchange markets.">
            <a:extLst>
              <a:ext uri="{FF2B5EF4-FFF2-40B4-BE49-F238E27FC236}">
                <a16:creationId xmlns:a16="http://schemas.microsoft.com/office/drawing/2014/main" id="{1FCE88C0-12B0-4BFD-B1EC-2AFE88155099}"/>
              </a:ext>
            </a:extLst>
          </p:cNvPr>
          <p:cNvGrpSpPr/>
          <p:nvPr/>
        </p:nvGrpSpPr>
        <p:grpSpPr>
          <a:xfrm>
            <a:off x="2066922" y="2489139"/>
            <a:ext cx="8058154" cy="1058448"/>
            <a:chOff x="542923" y="1736761"/>
            <a:chExt cx="8058154" cy="1058448"/>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10533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79546"/>
              <a:ext cx="8042656"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the South Korean won (KRW) moved from KRW 1,122 per USD 1 in June 2021 to KRW 1,426 in October 2022. This was more than a one-fourth decline in the won’s value in foreign exchange markets.</a:t>
              </a:r>
            </a:p>
          </p:txBody>
        </p:sp>
      </p:grpSp>
      <p:grpSp>
        <p:nvGrpSpPr>
          <p:cNvPr id="14" name="Group 13" descr="Even two economically developed, neighboring economies can see significant movements of exchange rates over a few years.">
            <a:extLst>
              <a:ext uri="{FF2B5EF4-FFF2-40B4-BE49-F238E27FC236}">
                <a16:creationId xmlns:a16="http://schemas.microsoft.com/office/drawing/2014/main" id="{017D15F8-5259-42B4-8036-CC9261B702B6}"/>
              </a:ext>
            </a:extLst>
          </p:cNvPr>
          <p:cNvGrpSpPr/>
          <p:nvPr/>
        </p:nvGrpSpPr>
        <p:grpSpPr>
          <a:xfrm>
            <a:off x="2066654" y="3625204"/>
            <a:ext cx="8058422" cy="806935"/>
            <a:chOff x="542655" y="1736761"/>
            <a:chExt cx="8058422" cy="806935"/>
          </a:xfrm>
          <a:solidFill>
            <a:srgbClr val="627981"/>
          </a:solidFill>
        </p:grpSpPr>
        <p:sp>
          <p:nvSpPr>
            <p:cNvPr id="16" name="Rectangle 15">
              <a:extLst>
                <a:ext uri="{FF2B5EF4-FFF2-40B4-BE49-F238E27FC236}">
                  <a16:creationId xmlns:a16="http://schemas.microsoft.com/office/drawing/2014/main" id="{41010B44-1C6D-4C91-8886-E67FF457028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912E3096-E4EE-4560-A767-662C241DF167}"/>
                </a:ext>
              </a:extLst>
            </p:cNvPr>
            <p:cNvSpPr txBox="1"/>
            <p:nvPr/>
          </p:nvSpPr>
          <p:spPr>
            <a:xfrm>
              <a:off x="542655" y="1786285"/>
              <a:ext cx="8048303"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Even two economically developed, neighboring economies can see significant movements of exchange rates over a few years.</a:t>
              </a:r>
            </a:p>
          </p:txBody>
        </p:sp>
      </p:grpSp>
    </p:spTree>
    <p:extLst>
      <p:ext uri="{BB962C8B-B14F-4D97-AF65-F5344CB8AC3E}">
        <p14:creationId xmlns:p14="http://schemas.microsoft.com/office/powerpoint/2010/main" val="2073172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10342" y="384918"/>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mn-ea"/>
                <a:cs typeface="+mn-cs"/>
                <a:sym typeface="Century Gothic"/>
              </a:rPr>
              <a:t>Example of Fluctuating Exchange Rates</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A graph showing the exchange rates of Canadian dollars to U.S. dollars and U.S. dollars to Canadian dollars from 1971 to 2021.">
            <a:extLst>
              <a:ext uri="{FF2B5EF4-FFF2-40B4-BE49-F238E27FC236}">
                <a16:creationId xmlns:a16="http://schemas.microsoft.com/office/drawing/2014/main" id="{D8BFACFD-0AC1-CD39-B332-62CD5F67D54C}"/>
              </a:ext>
            </a:extLst>
          </p:cNvPr>
          <p:cNvPicPr>
            <a:picLocks noChangeAspect="1"/>
          </p:cNvPicPr>
          <p:nvPr/>
        </p:nvPicPr>
        <p:blipFill>
          <a:blip r:embed="rId3"/>
          <a:stretch>
            <a:fillRect/>
          </a:stretch>
        </p:blipFill>
        <p:spPr>
          <a:xfrm>
            <a:off x="2974397" y="1238251"/>
            <a:ext cx="6243205" cy="4515526"/>
          </a:xfrm>
          <a:prstGeom prst="rect">
            <a:avLst/>
          </a:prstGeom>
        </p:spPr>
      </p:pic>
      <p:grpSp>
        <p:nvGrpSpPr>
          <p:cNvPr id="8" name="Group 7" descr="Exchange rates tend to fluctuate substantially, even between bordering countries, such as the United States and Canada.">
            <a:extLst>
              <a:ext uri="{FF2B5EF4-FFF2-40B4-BE49-F238E27FC236}">
                <a16:creationId xmlns:a16="http://schemas.microsoft.com/office/drawing/2014/main" id="{F206F903-0E48-4B2D-831E-FF1BD1ADBE8A}"/>
              </a:ext>
            </a:extLst>
          </p:cNvPr>
          <p:cNvGrpSpPr/>
          <p:nvPr/>
        </p:nvGrpSpPr>
        <p:grpSpPr>
          <a:xfrm>
            <a:off x="2066923" y="5861884"/>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86285"/>
              <a:ext cx="8058154" cy="707886"/>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Exchange rates tend to fluctuate substantially, even between bordering countries, such as the United States and Canada. </a:t>
              </a:r>
            </a:p>
          </p:txBody>
        </p:sp>
      </p:grpSp>
    </p:spTree>
    <p:extLst>
      <p:ext uri="{BB962C8B-B14F-4D97-AF65-F5344CB8AC3E}">
        <p14:creationId xmlns:p14="http://schemas.microsoft.com/office/powerpoint/2010/main" val="2982520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10342" y="384918"/>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Fluctuations of Exchange Rates</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One of the most economically destructive effects of exchange rate fluctuations can happen through the banking system.&#10;">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58421" y="1786285"/>
              <a:ext cx="802410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One of the most economically destructive effects of exchange rate fluctuations can happen through the banking system.</a:t>
              </a:r>
            </a:p>
          </p:txBody>
        </p:sp>
      </p:grpSp>
      <p:grpSp>
        <p:nvGrpSpPr>
          <p:cNvPr id="12" name="Group 11" descr="Financial institutions measure most international loans in a few large currencies, like U.S. dollars, European euros, and Japanese yen.&#10;">
            <a:extLst>
              <a:ext uri="{FF2B5EF4-FFF2-40B4-BE49-F238E27FC236}">
                <a16:creationId xmlns:a16="http://schemas.microsoft.com/office/drawing/2014/main" id="{1FCE88C0-12B0-4BFD-B1EC-2AFE88155099}"/>
              </a:ext>
            </a:extLst>
          </p:cNvPr>
          <p:cNvGrpSpPr/>
          <p:nvPr/>
        </p:nvGrpSpPr>
        <p:grpSpPr>
          <a:xfrm>
            <a:off x="2066922" y="2489139"/>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79546"/>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Financial institutions measure most international loans in a few large currencies, like U.S. dollars, European euros, and Japanese yen.</a:t>
              </a:r>
            </a:p>
          </p:txBody>
        </p:sp>
      </p:grpSp>
      <p:grpSp>
        <p:nvGrpSpPr>
          <p:cNvPr id="14" name="Group 13" descr="In countries that do not use these currencies, banks often borrow funds in one of these currencies and then lend in their own domestic currency">
            <a:extLst>
              <a:ext uri="{FF2B5EF4-FFF2-40B4-BE49-F238E27FC236}">
                <a16:creationId xmlns:a16="http://schemas.microsoft.com/office/drawing/2014/main" id="{017D15F8-5259-42B4-8036-CC9261B702B6}"/>
              </a:ext>
            </a:extLst>
          </p:cNvPr>
          <p:cNvGrpSpPr/>
          <p:nvPr/>
        </p:nvGrpSpPr>
        <p:grpSpPr>
          <a:xfrm>
            <a:off x="2066654" y="3405628"/>
            <a:ext cx="8058422" cy="806935"/>
            <a:chOff x="542655" y="1736761"/>
            <a:chExt cx="8058422" cy="806935"/>
          </a:xfrm>
          <a:solidFill>
            <a:srgbClr val="627981"/>
          </a:solidFill>
        </p:grpSpPr>
        <p:sp>
          <p:nvSpPr>
            <p:cNvPr id="16" name="Rectangle 15">
              <a:extLst>
                <a:ext uri="{FF2B5EF4-FFF2-40B4-BE49-F238E27FC236}">
                  <a16:creationId xmlns:a16="http://schemas.microsoft.com/office/drawing/2014/main" id="{41010B44-1C6D-4C91-8886-E67FF457028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912E3096-E4EE-4560-A767-662C241DF167}"/>
                </a:ext>
              </a:extLst>
            </p:cNvPr>
            <p:cNvSpPr txBox="1"/>
            <p:nvPr/>
          </p:nvSpPr>
          <p:spPr>
            <a:xfrm>
              <a:off x="542655" y="1800929"/>
              <a:ext cx="8048303"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In countries that do not use these currencies, banks often borrow funds in one of these currencies and then lend in their own domestic currency.</a:t>
              </a:r>
            </a:p>
          </p:txBody>
        </p:sp>
      </p:grpSp>
      <p:grpSp>
        <p:nvGrpSpPr>
          <p:cNvPr id="18" name="Group 17" descr="This process of borrowing in a foreign currency and lending in a domestic currency can work well as long as the exchange rate does not shift.">
            <a:extLst>
              <a:ext uri="{FF2B5EF4-FFF2-40B4-BE49-F238E27FC236}">
                <a16:creationId xmlns:a16="http://schemas.microsoft.com/office/drawing/2014/main" id="{0B61E895-D9C5-4C26-AFCF-7D106363A61B}"/>
              </a:ext>
            </a:extLst>
          </p:cNvPr>
          <p:cNvGrpSpPr/>
          <p:nvPr/>
        </p:nvGrpSpPr>
        <p:grpSpPr>
          <a:xfrm>
            <a:off x="2082420" y="4321759"/>
            <a:ext cx="8058422" cy="806935"/>
            <a:chOff x="542655" y="1736761"/>
            <a:chExt cx="8058422" cy="806935"/>
          </a:xfrm>
          <a:solidFill>
            <a:srgbClr val="627981"/>
          </a:solidFill>
        </p:grpSpPr>
        <p:sp>
          <p:nvSpPr>
            <p:cNvPr id="19" name="Rectangle 18">
              <a:extLst>
                <a:ext uri="{FF2B5EF4-FFF2-40B4-BE49-F238E27FC236}">
                  <a16:creationId xmlns:a16="http://schemas.microsoft.com/office/drawing/2014/main" id="{43F788F6-7ACD-4EEA-BE29-69E4AC759FD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D781355D-F90E-4B29-826A-57D2CFEA5FAE}"/>
                </a:ext>
              </a:extLst>
            </p:cNvPr>
            <p:cNvSpPr txBox="1"/>
            <p:nvPr/>
          </p:nvSpPr>
          <p:spPr>
            <a:xfrm>
              <a:off x="542655" y="1800929"/>
              <a:ext cx="8048303"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This process of borrowing in a foreign currency and lending in a domestic currency can work well as long as the exchange rate does not shift.</a:t>
              </a:r>
            </a:p>
          </p:txBody>
        </p:sp>
      </p:grpSp>
    </p:spTree>
    <p:extLst>
      <p:ext uri="{BB962C8B-B14F-4D97-AF65-F5344CB8AC3E}">
        <p14:creationId xmlns:p14="http://schemas.microsoft.com/office/powerpoint/2010/main" val="369242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10342" y="384918"/>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Problems with Fluctuations of Exchange Rates</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37A9B3F3-AE10-4791-AFC7-F4361E6161C7}"/>
              </a:ext>
            </a:extLst>
          </p:cNvPr>
          <p:cNvSpPr/>
          <p:nvPr/>
        </p:nvSpPr>
        <p:spPr>
          <a:xfrm>
            <a:off x="1042163" y="1374070"/>
            <a:ext cx="4885671" cy="5099666"/>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US" sz="2000" dirty="0">
                <a:solidFill>
                  <a:schemeClr val="bg1"/>
                </a:solidFill>
              </a:rPr>
              <a:t>Suppose a bank in Thailand borrows USD 1 million and converts the dollars to its domestic currency, baht (THB), at a rate of THB 40 per USD 1.</a:t>
            </a:r>
          </a:p>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The bank then lends the baht to a Thai firm.</a:t>
            </a:r>
          </a:p>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The firm repays the loan in baht, which the bank converts back to U.S. dollars to pay off its original loan.</a:t>
            </a:r>
          </a:p>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If the dollar weakens and the baht strengthens, the bank makes a profit. If the dollar strengthens and the baht weakens, the bank faces a loss.</a:t>
            </a:r>
          </a:p>
        </p:txBody>
      </p:sp>
      <p:pic>
        <p:nvPicPr>
          <p:cNvPr id="5" name="Picture 4" descr="Graphic that gives an example of international borrowing when the exchange rate strengthens and when it weakens.">
            <a:extLst>
              <a:ext uri="{FF2B5EF4-FFF2-40B4-BE49-F238E27FC236}">
                <a16:creationId xmlns:a16="http://schemas.microsoft.com/office/drawing/2014/main" id="{ACBB0BCB-F5B9-4333-8FD1-DF95EB4018CE}"/>
              </a:ext>
            </a:extLst>
          </p:cNvPr>
          <p:cNvPicPr>
            <a:picLocks noChangeAspect="1"/>
          </p:cNvPicPr>
          <p:nvPr/>
        </p:nvPicPr>
        <p:blipFill rotWithShape="1">
          <a:blip r:embed="rId3"/>
          <a:srcRect t="1416" r="1180"/>
          <a:stretch/>
        </p:blipFill>
        <p:spPr>
          <a:xfrm>
            <a:off x="6264167" y="1178752"/>
            <a:ext cx="5189896" cy="5679248"/>
          </a:xfrm>
          <a:prstGeom prst="rect">
            <a:avLst/>
          </a:prstGeom>
        </p:spPr>
      </p:pic>
    </p:spTree>
    <p:extLst>
      <p:ext uri="{BB962C8B-B14F-4D97-AF65-F5344CB8AC3E}">
        <p14:creationId xmlns:p14="http://schemas.microsoft.com/office/powerpoint/2010/main" val="2227589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496578" y="402432"/>
            <a:ext cx="9230374"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Suppose that the cost of producing an SUV for an American firm is USD 20,000. It sells the SUV in Mexico for MXN 500,000. Calculate the profit for the American firm if the exchange rate is MXN 20 = USD 1 and then if the dollar appreciates to MXN 30. What effect will the stronger dollar have on exports for this firm?&#10;">
            <a:extLst>
              <a:ext uri="{FF2B5EF4-FFF2-40B4-BE49-F238E27FC236}">
                <a16:creationId xmlns:a16="http://schemas.microsoft.com/office/drawing/2014/main" id="{F206F903-0E48-4B2D-831E-FF1BD1ADBE8A}"/>
              </a:ext>
            </a:extLst>
          </p:cNvPr>
          <p:cNvGrpSpPr/>
          <p:nvPr/>
        </p:nvGrpSpPr>
        <p:grpSpPr>
          <a:xfrm>
            <a:off x="1496578" y="1580912"/>
            <a:ext cx="9230374" cy="1372963"/>
            <a:chOff x="542923" y="1736761"/>
            <a:chExt cx="8058154" cy="1372963"/>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86285"/>
              <a:ext cx="8058154" cy="1323439"/>
            </a:xfrm>
            <a:prstGeom prst="rect">
              <a:avLst/>
            </a:prstGeom>
            <a:grpFill/>
          </p:spPr>
          <p:txBody>
            <a:bodyPr wrap="square" rtlCol="0">
              <a:spAutoFit/>
            </a:bodyPr>
            <a:lstStyle/>
            <a:p>
              <a:pPr algn="ctr"/>
              <a:r>
                <a:rPr lang="en-US" sz="2000" dirty="0">
                  <a:solidFill>
                    <a:schemeClr val="bg1"/>
                  </a:solidFill>
                </a:rPr>
                <a:t>Suppose that the cost of producing an SUV for an American firm is USD 20,000. It sells the SUV in Mexico for MXN 500,000. Calculate the profit for the American firm if the exchange rate is MXN 20 = USD 1 and then if the dollar appreciates to MXN 30. What effect will the stronger dollar have on exports for this firm?</a:t>
              </a:r>
            </a:p>
          </p:txBody>
        </p:sp>
      </p:grpSp>
      <p:pic>
        <p:nvPicPr>
          <p:cNvPr id="3" name="Picture 2" descr="A black Hyundai SUV">
            <a:extLst>
              <a:ext uri="{FF2B5EF4-FFF2-40B4-BE49-F238E27FC236}">
                <a16:creationId xmlns:a16="http://schemas.microsoft.com/office/drawing/2014/main" id="{2A211371-37B0-47D8-858F-A9146DFDA647}"/>
              </a:ext>
            </a:extLst>
          </p:cNvPr>
          <p:cNvPicPr>
            <a:picLocks noChangeAspect="1"/>
          </p:cNvPicPr>
          <p:nvPr/>
        </p:nvPicPr>
        <p:blipFill rotWithShape="1">
          <a:blip r:embed="rId3"/>
          <a:srcRect l="1" t="26350" r="-3564"/>
          <a:stretch/>
        </p:blipFill>
        <p:spPr>
          <a:xfrm>
            <a:off x="4453730" y="3163662"/>
            <a:ext cx="3284540" cy="3503736"/>
          </a:xfrm>
          <a:prstGeom prst="rect">
            <a:avLst/>
          </a:prstGeom>
        </p:spPr>
      </p:pic>
    </p:spTree>
    <p:extLst>
      <p:ext uri="{BB962C8B-B14F-4D97-AF65-F5344CB8AC3E}">
        <p14:creationId xmlns:p14="http://schemas.microsoft.com/office/powerpoint/2010/main" val="42586322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60E7F7A-19FB-4353-A43D-C76922A4CF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147A606-1E99-4F3F-91D1-F11873D79A4E}">
  <ds:schemaRefs>
    <ds:schemaRef ds:uri="http://schemas.microsoft.com/sharepoint/v3/contenttype/forms"/>
  </ds:schemaRefs>
</ds:datastoreItem>
</file>

<file path=customXml/itemProps3.xml><?xml version="1.0" encoding="utf-8"?>
<ds:datastoreItem xmlns:ds="http://schemas.openxmlformats.org/officeDocument/2006/customXml" ds:itemID="{CA9811A0-3C6C-43DE-8815-000D72AD4807}">
  <ds:schemaRefs>
    <ds:schemaRef ds:uri="http://www.w3.org/XML/1998/namespace"/>
    <ds:schemaRef ds:uri="http://purl.org/dc/dcmitype/"/>
    <ds:schemaRef ds:uri="http://schemas.microsoft.com/office/infopath/2007/PartnerControls"/>
    <ds:schemaRef ds:uri="http://schemas.microsoft.com/office/2006/documentManagement/types"/>
    <ds:schemaRef ds:uri="http://purl.org/dc/elements/1.1/"/>
    <ds:schemaRef ds:uri="06d9c582-05c2-476b-83d2-72ab8b1380b2"/>
    <ds:schemaRef ds:uri="http://schemas.openxmlformats.org/package/2006/metadata/core-properties"/>
    <ds:schemaRef ds:uri="fdab59f7-c3a7-48e5-acd8-618ce834776e"/>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327</TotalTime>
  <Words>1802</Words>
  <Application>Microsoft Office PowerPoint</Application>
  <PresentationFormat>Widescreen</PresentationFormat>
  <Paragraphs>436</Paragraphs>
  <Slides>13</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Wingdings</vt:lpstr>
      <vt:lpstr>Cambria Math</vt:lpstr>
      <vt:lpstr>Calibri Light</vt:lpstr>
      <vt:lpstr>Century Gothic</vt:lpstr>
      <vt:lpstr>Courier New</vt:lpstr>
      <vt:lpstr>Arial</vt:lpstr>
      <vt:lpstr>Calibri</vt:lpstr>
      <vt:lpstr>Office Theme</vt:lpstr>
      <vt:lpstr>Macroeconomic Effects of Exchange Rates  </vt:lpstr>
      <vt:lpstr>Introduction</vt:lpstr>
      <vt:lpstr>Exchange Rates, Aggregate Demand, and Aggregate Supply</vt:lpstr>
      <vt:lpstr>Impact of Exchange Rates Example</vt:lpstr>
      <vt:lpstr>Fluctuations of Exchange Rates1</vt:lpstr>
      <vt:lpstr>Example of Fluctuating Exchange Rates</vt:lpstr>
      <vt:lpstr>Fluctuations of Exchange Rates2</vt:lpstr>
      <vt:lpstr>Problems with Fluctuations of Exchange Rates</vt:lpstr>
      <vt:lpstr>On Your Own1</vt:lpstr>
      <vt:lpstr>On Your Own2</vt:lpstr>
      <vt:lpstr>Summing Up Public Policy and Exchange Rates</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20</cp:revision>
  <dcterms:modified xsi:type="dcterms:W3CDTF">2026-02-04T13:51:51Z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