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4"/>
  </p:sldMasterIdLst>
  <p:notesMasterIdLst>
    <p:notesMasterId r:id="rId21"/>
  </p:notesMasterIdLst>
  <p:sldIdLst>
    <p:sldId id="396" r:id="rId5"/>
    <p:sldId id="397" r:id="rId6"/>
    <p:sldId id="398" r:id="rId7"/>
    <p:sldId id="399" r:id="rId8"/>
    <p:sldId id="400" r:id="rId9"/>
    <p:sldId id="401" r:id="rId10"/>
    <p:sldId id="402" r:id="rId11"/>
    <p:sldId id="403" r:id="rId12"/>
    <p:sldId id="404" r:id="rId13"/>
    <p:sldId id="405" r:id="rId14"/>
    <p:sldId id="406" r:id="rId15"/>
    <p:sldId id="431" r:id="rId16"/>
    <p:sldId id="432" r:id="rId17"/>
    <p:sldId id="433" r:id="rId18"/>
    <p:sldId id="434" r:id="rId19"/>
    <p:sldId id="265" r:id="rId20"/>
  </p:sldIdLst>
  <p:sldSz cx="12192000" cy="6858000"/>
  <p:notesSz cx="6858000" cy="9144000"/>
  <p:embeddedFontLst>
    <p:embeddedFont>
      <p:font typeface="Cambria Math" panose="02040503050406030204" pitchFamily="18" charset="0"/>
      <p:regular r:id="rId22"/>
    </p:embeddedFont>
    <p:embeddedFont>
      <p:font typeface="Century Gothic" panose="020B0502020202020204" pitchFamily="34" charset="0"/>
      <p:regular r:id="rId23"/>
      <p:bold r:id="rId24"/>
      <p:italic r:id="rId25"/>
      <p:boldItalic r:id="rId26"/>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D92E618-C74B-486F-ABD4-5A031EE5A113}" v="2" dt="2026-02-04T13:49:45.792"/>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4230" autoAdjust="0"/>
  </p:normalViewPr>
  <p:slideViewPr>
    <p:cSldViewPr snapToGrid="0">
      <p:cViewPr varScale="1">
        <p:scale>
          <a:sx n="89" d="100"/>
          <a:sy n="89" d="100"/>
        </p:scale>
        <p:origin x="1314" y="96"/>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5.fntdata"/><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4.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3.fntdata"/><Relationship Id="rId32" Type="http://schemas.microsoft.com/office/2015/10/relationships/revisionInfo" Target="revisionInfo.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2.fntdata"/><Relationship Id="rId28"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31"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1.fntdata"/><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leise Radchenko" userId="6249d1a9-d5dd-4793-b8df-98b5e6874abb" providerId="ADAL" clId="{4A5B4154-50F6-4F5B-A4D7-A9ED8C205C6B}"/>
    <pc:docChg chg="addSld delSld modSld">
      <pc:chgData name="Annaleise Radchenko" userId="6249d1a9-d5dd-4793-b8df-98b5e6874abb" providerId="ADAL" clId="{4A5B4154-50F6-4F5B-A4D7-A9ED8C205C6B}" dt="2026-01-26T19:57:02.934" v="9" actId="33553"/>
      <pc:docMkLst>
        <pc:docMk/>
      </pc:docMkLst>
      <pc:sldChg chg="modSp mod">
        <pc:chgData name="Annaleise Radchenko" userId="6249d1a9-d5dd-4793-b8df-98b5e6874abb" providerId="ADAL" clId="{4A5B4154-50F6-4F5B-A4D7-A9ED8C205C6B}" dt="2026-01-26T19:57:02.934" v="9" actId="33553"/>
        <pc:sldMkLst>
          <pc:docMk/>
          <pc:sldMk cId="0" sldId="265"/>
        </pc:sldMkLst>
        <pc:spChg chg="mod">
          <ac:chgData name="Annaleise Radchenko" userId="6249d1a9-d5dd-4793-b8df-98b5e6874abb" providerId="ADAL" clId="{4A5B4154-50F6-4F5B-A4D7-A9ED8C205C6B}" dt="2026-01-26T19:57:02.934" v="9" actId="33553"/>
          <ac:spMkLst>
            <pc:docMk/>
            <pc:sldMk cId="0" sldId="265"/>
            <ac:spMk id="217" creationId="{00000000-0000-0000-0000-000000000000}"/>
          </ac:spMkLst>
        </pc:spChg>
        <pc:picChg chg="mod">
          <ac:chgData name="Annaleise Radchenko" userId="6249d1a9-d5dd-4793-b8df-98b5e6874abb" providerId="ADAL" clId="{4A5B4154-50F6-4F5B-A4D7-A9ED8C205C6B}" dt="2026-01-26T19:56:56.807" v="5" actId="962"/>
          <ac:picMkLst>
            <pc:docMk/>
            <pc:sldMk cId="0" sldId="265"/>
            <ac:picMk id="218" creationId="{00000000-0000-0000-0000-000000000000}"/>
          </ac:picMkLst>
        </pc:picChg>
        <pc:picChg chg="mod">
          <ac:chgData name="Annaleise Radchenko" userId="6249d1a9-d5dd-4793-b8df-98b5e6874abb" providerId="ADAL" clId="{4A5B4154-50F6-4F5B-A4D7-A9ED8C205C6B}" dt="2026-01-26T19:56:57.280" v="6" actId="962"/>
          <ac:picMkLst>
            <pc:docMk/>
            <pc:sldMk cId="0" sldId="265"/>
            <ac:picMk id="219" creationId="{00000000-0000-0000-0000-000000000000}"/>
          </ac:picMkLst>
        </pc:picChg>
        <pc:picChg chg="mod">
          <ac:chgData name="Annaleise Radchenko" userId="6249d1a9-d5dd-4793-b8df-98b5e6874abb" providerId="ADAL" clId="{4A5B4154-50F6-4F5B-A4D7-A9ED8C205C6B}" dt="2026-01-26T19:56:57.988" v="7" actId="962"/>
          <ac:picMkLst>
            <pc:docMk/>
            <pc:sldMk cId="0" sldId="265"/>
            <ac:picMk id="220" creationId="{00000000-0000-0000-0000-000000000000}"/>
          </ac:picMkLst>
        </pc:picChg>
        <pc:picChg chg="mod">
          <ac:chgData name="Annaleise Radchenko" userId="6249d1a9-d5dd-4793-b8df-98b5e6874abb" providerId="ADAL" clId="{4A5B4154-50F6-4F5B-A4D7-A9ED8C205C6B}" dt="2026-01-26T19:56:58.658" v="8" actId="962"/>
          <ac:picMkLst>
            <pc:docMk/>
            <pc:sldMk cId="0" sldId="265"/>
            <ac:picMk id="221" creationId="{00000000-0000-0000-0000-000000000000}"/>
          </ac:picMkLst>
        </pc:picChg>
        <pc:cxnChg chg="mod">
          <ac:chgData name="Annaleise Radchenko" userId="6249d1a9-d5dd-4793-b8df-98b5e6874abb" providerId="ADAL" clId="{4A5B4154-50F6-4F5B-A4D7-A9ED8C205C6B}" dt="2026-01-26T19:56:56.116" v="4" actId="962"/>
          <ac:cxnSpMkLst>
            <pc:docMk/>
            <pc:sldMk cId="0" sldId="265"/>
            <ac:cxnSpMk id="216" creationId="{00000000-0000-0000-0000-000000000000}"/>
          </ac:cxnSpMkLst>
        </pc:cxnChg>
      </pc:sldChg>
      <pc:sldChg chg="add">
        <pc:chgData name="Annaleise Radchenko" userId="6249d1a9-d5dd-4793-b8df-98b5e6874abb" providerId="ADAL" clId="{4A5B4154-50F6-4F5B-A4D7-A9ED8C205C6B}" dt="2026-01-26T19:55:43.280" v="0"/>
        <pc:sldMkLst>
          <pc:docMk/>
          <pc:sldMk cId="0" sldId="396"/>
        </pc:sldMkLst>
      </pc:sldChg>
      <pc:sldChg chg="modSp add mod">
        <pc:chgData name="Annaleise Radchenko" userId="6249d1a9-d5dd-4793-b8df-98b5e6874abb" providerId="ADAL" clId="{4A5B4154-50F6-4F5B-A4D7-A9ED8C205C6B}" dt="2026-01-26T19:56:48.870" v="3" actId="20577"/>
        <pc:sldMkLst>
          <pc:docMk/>
          <pc:sldMk cId="810487331" sldId="397"/>
        </pc:sldMkLst>
        <pc:spChg chg="mod">
          <ac:chgData name="Annaleise Radchenko" userId="6249d1a9-d5dd-4793-b8df-98b5e6874abb" providerId="ADAL" clId="{4A5B4154-50F6-4F5B-A4D7-A9ED8C205C6B}" dt="2026-01-26T19:56:48.870" v="3" actId="20577"/>
          <ac:spMkLst>
            <pc:docMk/>
            <pc:sldMk cId="810487331" sldId="397"/>
            <ac:spMk id="26" creationId="{00000000-0000-0000-0000-000000000000}"/>
          </ac:spMkLst>
        </pc:spChg>
      </pc:sldChg>
      <pc:sldChg chg="add">
        <pc:chgData name="Annaleise Radchenko" userId="6249d1a9-d5dd-4793-b8df-98b5e6874abb" providerId="ADAL" clId="{4A5B4154-50F6-4F5B-A4D7-A9ED8C205C6B}" dt="2026-01-26T19:55:43.280" v="0"/>
        <pc:sldMkLst>
          <pc:docMk/>
          <pc:sldMk cId="1084471184" sldId="398"/>
        </pc:sldMkLst>
      </pc:sldChg>
      <pc:sldChg chg="add">
        <pc:chgData name="Annaleise Radchenko" userId="6249d1a9-d5dd-4793-b8df-98b5e6874abb" providerId="ADAL" clId="{4A5B4154-50F6-4F5B-A4D7-A9ED8C205C6B}" dt="2026-01-26T19:55:43.280" v="0"/>
        <pc:sldMkLst>
          <pc:docMk/>
          <pc:sldMk cId="1397916200" sldId="399"/>
        </pc:sldMkLst>
      </pc:sldChg>
      <pc:sldChg chg="add">
        <pc:chgData name="Annaleise Radchenko" userId="6249d1a9-d5dd-4793-b8df-98b5e6874abb" providerId="ADAL" clId="{4A5B4154-50F6-4F5B-A4D7-A9ED8C205C6B}" dt="2026-01-26T19:55:43.280" v="0"/>
        <pc:sldMkLst>
          <pc:docMk/>
          <pc:sldMk cId="2050873303" sldId="400"/>
        </pc:sldMkLst>
      </pc:sldChg>
      <pc:sldChg chg="add">
        <pc:chgData name="Annaleise Radchenko" userId="6249d1a9-d5dd-4793-b8df-98b5e6874abb" providerId="ADAL" clId="{4A5B4154-50F6-4F5B-A4D7-A9ED8C205C6B}" dt="2026-01-26T19:55:43.280" v="0"/>
        <pc:sldMkLst>
          <pc:docMk/>
          <pc:sldMk cId="3279526550" sldId="401"/>
        </pc:sldMkLst>
      </pc:sldChg>
      <pc:sldChg chg="add">
        <pc:chgData name="Annaleise Radchenko" userId="6249d1a9-d5dd-4793-b8df-98b5e6874abb" providerId="ADAL" clId="{4A5B4154-50F6-4F5B-A4D7-A9ED8C205C6B}" dt="2026-01-26T19:55:43.280" v="0"/>
        <pc:sldMkLst>
          <pc:docMk/>
          <pc:sldMk cId="3433318456" sldId="402"/>
        </pc:sldMkLst>
      </pc:sldChg>
      <pc:sldChg chg="add">
        <pc:chgData name="Annaleise Radchenko" userId="6249d1a9-d5dd-4793-b8df-98b5e6874abb" providerId="ADAL" clId="{4A5B4154-50F6-4F5B-A4D7-A9ED8C205C6B}" dt="2026-01-26T19:55:43.280" v="0"/>
        <pc:sldMkLst>
          <pc:docMk/>
          <pc:sldMk cId="4059867271" sldId="403"/>
        </pc:sldMkLst>
      </pc:sldChg>
      <pc:sldChg chg="add">
        <pc:chgData name="Annaleise Radchenko" userId="6249d1a9-d5dd-4793-b8df-98b5e6874abb" providerId="ADAL" clId="{4A5B4154-50F6-4F5B-A4D7-A9ED8C205C6B}" dt="2026-01-26T19:55:43.280" v="0"/>
        <pc:sldMkLst>
          <pc:docMk/>
          <pc:sldMk cId="1561418365" sldId="404"/>
        </pc:sldMkLst>
      </pc:sldChg>
      <pc:sldChg chg="add">
        <pc:chgData name="Annaleise Radchenko" userId="6249d1a9-d5dd-4793-b8df-98b5e6874abb" providerId="ADAL" clId="{4A5B4154-50F6-4F5B-A4D7-A9ED8C205C6B}" dt="2026-01-26T19:55:43.280" v="0"/>
        <pc:sldMkLst>
          <pc:docMk/>
          <pc:sldMk cId="3175528919" sldId="405"/>
        </pc:sldMkLst>
      </pc:sldChg>
      <pc:sldChg chg="add">
        <pc:chgData name="Annaleise Radchenko" userId="6249d1a9-d5dd-4793-b8df-98b5e6874abb" providerId="ADAL" clId="{4A5B4154-50F6-4F5B-A4D7-A9ED8C205C6B}" dt="2026-01-26T19:55:43.280" v="0"/>
        <pc:sldMkLst>
          <pc:docMk/>
          <pc:sldMk cId="832126178" sldId="406"/>
        </pc:sldMkLst>
      </pc:sldChg>
      <pc:sldChg chg="add">
        <pc:chgData name="Annaleise Radchenko" userId="6249d1a9-d5dd-4793-b8df-98b5e6874abb" providerId="ADAL" clId="{4A5B4154-50F6-4F5B-A4D7-A9ED8C205C6B}" dt="2026-01-26T19:55:43.280" v="0"/>
        <pc:sldMkLst>
          <pc:docMk/>
          <pc:sldMk cId="2531475936" sldId="431"/>
        </pc:sldMkLst>
      </pc:sldChg>
      <pc:sldChg chg="add">
        <pc:chgData name="Annaleise Radchenko" userId="6249d1a9-d5dd-4793-b8df-98b5e6874abb" providerId="ADAL" clId="{4A5B4154-50F6-4F5B-A4D7-A9ED8C205C6B}" dt="2026-01-26T19:55:43.280" v="0"/>
        <pc:sldMkLst>
          <pc:docMk/>
          <pc:sldMk cId="1068902145" sldId="432"/>
        </pc:sldMkLst>
      </pc:sldChg>
      <pc:sldChg chg="add">
        <pc:chgData name="Annaleise Radchenko" userId="6249d1a9-d5dd-4793-b8df-98b5e6874abb" providerId="ADAL" clId="{4A5B4154-50F6-4F5B-A4D7-A9ED8C205C6B}" dt="2026-01-26T19:55:43.280" v="0"/>
        <pc:sldMkLst>
          <pc:docMk/>
          <pc:sldMk cId="1512147186" sldId="433"/>
        </pc:sldMkLst>
      </pc:sldChg>
      <pc:sldChg chg="modSp add mod">
        <pc:chgData name="Annaleise Radchenko" userId="6249d1a9-d5dd-4793-b8df-98b5e6874abb" providerId="ADAL" clId="{4A5B4154-50F6-4F5B-A4D7-A9ED8C205C6B}" dt="2026-01-26T19:56:04.929" v="2" actId="20577"/>
        <pc:sldMkLst>
          <pc:docMk/>
          <pc:sldMk cId="0" sldId="434"/>
        </pc:sldMkLst>
        <pc:spChg chg="mod">
          <ac:chgData name="Annaleise Radchenko" userId="6249d1a9-d5dd-4793-b8df-98b5e6874abb" providerId="ADAL" clId="{4A5B4154-50F6-4F5B-A4D7-A9ED8C205C6B}" dt="2026-01-26T19:56:04.929" v="2" actId="20577"/>
          <ac:spMkLst>
            <pc:docMk/>
            <pc:sldMk cId="0" sldId="434"/>
            <ac:spMk id="177" creationId="{00000000-0000-0000-0000-000000000000}"/>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If a country experiences a relatively high inflation rate compared to other economies, the buying power of its currency is eroding. This tends to discourage anyone from acquiring or holding the currency. A rise in inflation for the Mexican peso caused demand to shift left from D0 to D1 and supply to shift right from S0 to S1. Both movements caused the currency to depreciate.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10</a:t>
            </a:fld>
            <a:endParaRPr lang="en-US" dirty="0"/>
          </a:p>
        </p:txBody>
      </p:sp>
    </p:spTree>
    <p:extLst>
      <p:ext uri="{BB962C8B-B14F-4D97-AF65-F5344CB8AC3E}">
        <p14:creationId xmlns:p14="http://schemas.microsoft.com/office/powerpoint/2010/main" val="258879209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Over the long term, exchange rates must bear some relationship to the currency's buying power in terms of internationally traded goods. If the exchange rate in one country is cheaper than others, businesses will start buying in the cheaper country, sell to other countries, and pocket the profits. The purchasing power parity (PPP) exchange rate equalizes the prices of internationally traded goods across countries. Economists at the World Bank's International Comparison Program (ICP) have used studies of the prices and quantities of internationally tradable goods to calculate the PPP exchange rate for all countries.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11</a:t>
            </a:fld>
            <a:endParaRPr lang="en-US" dirty="0"/>
          </a:p>
        </p:txBody>
      </p:sp>
    </p:spTree>
    <p:extLst>
      <p:ext uri="{BB962C8B-B14F-4D97-AF65-F5344CB8AC3E}">
        <p14:creationId xmlns:p14="http://schemas.microsoft.com/office/powerpoint/2010/main" val="6156059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sz="1100" dirty="0">
                <a:solidFill>
                  <a:schemeClr val="bg1"/>
                </a:solidFill>
              </a:rPr>
              <a:t>In October 2022, the exchange rate was JPY 148 = USD 1, but in December 2021, the exchange rate was JPY 113 = USD 1. For simplicity, say that Japan's GDP was JPY 500 trillion in both 2021 and 2022. If you use the market exchange rates, this would be Japan's GDP:</a:t>
            </a:r>
            <a:endParaRPr lang="en-US" dirty="0"/>
          </a:p>
          <a:p>
            <a:pPr marL="0" indent="0">
              <a:buNone/>
            </a:pPr>
            <a:r>
              <a:rPr lang="en-US" dirty="0"/>
              <a:t>GDP in 2018 = "JPY 500 trillion" /"JPY 113"  = USD 4.42 trillion</a:t>
            </a:r>
          </a:p>
          <a:p>
            <a:pPr marL="0" indent="0">
              <a:buNone/>
            </a:pPr>
            <a:r>
              <a:rPr lang="en-US" dirty="0"/>
              <a:t>GDP in 2019 = "JPY 500 trillion" /"JPY 148"  = USD 3.38 trillion</a:t>
            </a:r>
          </a:p>
          <a:p>
            <a:pPr marL="0" indent="0">
              <a:buNone/>
            </a:pPr>
            <a:r>
              <a:rPr lang="en-US" dirty="0"/>
              <a:t>The misleading appearance of a changing Japanese economy occurs only because we used the market exchange rate, which often has short-run rises and falls. However, PPP exchange rates stay fairly constant and change minimally, if at all, from year to year.</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12</a:t>
            </a:fld>
            <a:endParaRPr lang="en-US" dirty="0"/>
          </a:p>
        </p:txBody>
      </p:sp>
    </p:spTree>
    <p:extLst>
      <p:ext uri="{BB962C8B-B14F-4D97-AF65-F5344CB8AC3E}">
        <p14:creationId xmlns:p14="http://schemas.microsoft.com/office/powerpoint/2010/main" val="213742253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Suppose that the current exchange rate for the Canadian dollar (CAD) is USD 0.75. The inflation rate in the U.S. is 3%, and the inflation rate in Canada is 1%. Explain what will happen to the exchange rate for Canadian dollars.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13</a:t>
            </a:fld>
            <a:endParaRPr lang="en-US" dirty="0"/>
          </a:p>
        </p:txBody>
      </p:sp>
    </p:spTree>
    <p:extLst>
      <p:ext uri="{BB962C8B-B14F-4D97-AF65-F5344CB8AC3E}">
        <p14:creationId xmlns:p14="http://schemas.microsoft.com/office/powerpoint/2010/main" val="14766894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Suppose that the current exchange rate for the Canadian dollar (CAD) is USD 0.75. The inflation rate in the U.S. is 3%, and the inflation rate in Canada is 1%. Explain what will happen to the exchange rate for Canadian dollars. Since the inflation rate is lower in Canada than in the U.S., Canadian dollars have more purchasing power. Investors will increase their demand for Canadian dollars and decrease the supply of Canadian dollars. As a result, the Canadian dollar will appreciate above CAD 1 = USD 0.75. This means that the U.S. dollar will depreciate.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14</a:t>
            </a:fld>
            <a:endParaRPr lang="en-US" dirty="0"/>
          </a:p>
        </p:txBody>
      </p:sp>
    </p:spTree>
    <p:extLst>
      <p:ext uri="{BB962C8B-B14F-4D97-AF65-F5344CB8AC3E}">
        <p14:creationId xmlns:p14="http://schemas.microsoft.com/office/powerpoint/2010/main" val="99647651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
        <p:nvSpPr>
          <p:cNvPr id="174" name="Google Shape;174;p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4" name="Google Shape;214;p1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foreign exchange market involves firms, households, and investors coming together through banks and key foreign exchange dealers to demand and supply currencies. Consider an example of the exchange rate between the U.S. dollar (USD) and the Mexican peso (MXN):</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2</a:t>
            </a:fld>
            <a:endParaRPr lang="en-US" dirty="0"/>
          </a:p>
        </p:txBody>
      </p:sp>
    </p:spTree>
    <p:extLst>
      <p:ext uri="{BB962C8B-B14F-4D97-AF65-F5344CB8AC3E}">
        <p14:creationId xmlns:p14="http://schemas.microsoft.com/office/powerpoint/2010/main" val="241695970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vertical axis shows the exchange rate for U.S. dollars, measured in pesos. The horizontal axis shows the quantity of U.S. dollars traded in the foreign exchange market for pesos. The demand curve (D) for U.S. dollars intersects the supply curve (S) of U.S. dollars at the equilibrium point (E), which is an exchange rate of MXN10=USD1 and a total volume of USD8.5 billion.</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3</a:t>
            </a:fld>
            <a:endParaRPr lang="en-US" dirty="0"/>
          </a:p>
        </p:txBody>
      </p:sp>
    </p:spTree>
    <p:extLst>
      <p:ext uri="{BB962C8B-B14F-4D97-AF65-F5344CB8AC3E}">
        <p14:creationId xmlns:p14="http://schemas.microsoft.com/office/powerpoint/2010/main" val="27374530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vertical axis shows the exchange rate for Mexican pesos, measured in U.S. dollars. The horizontal axis shows the quantity of Mexican pesos traded in the foreign exchange market. The demand curve (D) for Mexican pesos intersects the supply curve (S) of Mexican pesos at the equilibrium point (E), which is an exchange rate of USD0.10=MXN1 and a total volume of MXN85 billion.</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4</a:t>
            </a:fld>
            <a:endParaRPr lang="en-US" dirty="0"/>
          </a:p>
        </p:txBody>
      </p:sp>
    </p:spTree>
    <p:extLst>
      <p:ext uri="{BB962C8B-B14F-4D97-AF65-F5344CB8AC3E}">
        <p14:creationId xmlns:p14="http://schemas.microsoft.com/office/powerpoint/2010/main" val="18223671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Note that the two exchange rates are inverses: MXN10=USD1 is the same as USD0.10=MXN1. In the actual foreign exchange market, almost all the trading of Mexican pesos is for U.S. dollars.</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5</a:t>
            </a:fld>
            <a:endParaRPr lang="en-US" dirty="0"/>
          </a:p>
        </p:txBody>
      </p:sp>
    </p:spTree>
    <p:extLst>
      <p:ext uri="{BB962C8B-B14F-4D97-AF65-F5344CB8AC3E}">
        <p14:creationId xmlns:p14="http://schemas.microsoft.com/office/powerpoint/2010/main" val="89528406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One reason to demand a currency on the foreign exchange market is the belief that the currency's value is about to increase. One reason to supply (sell) a currency is the belief that the value is about to decrease. In contrast to many other cases, supply and demand typically both move at the same time in the foreign exchange market. Groups of participants in the foreign exchange market, like firms and investors, include some buyers and some sellers. An expectation of a future shift in the exchange rate affects both buyers and sellers and, consequently, demand and supply.</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6</a:t>
            </a:fld>
            <a:endParaRPr lang="en-US" dirty="0"/>
          </a:p>
        </p:txBody>
      </p:sp>
    </p:spTree>
    <p:extLst>
      <p:ext uri="{BB962C8B-B14F-4D97-AF65-F5344CB8AC3E}">
        <p14:creationId xmlns:p14="http://schemas.microsoft.com/office/powerpoint/2010/main" val="241695970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When investors expect a country's currency to strengthen, they buy the currency and cause it to appreciate immediately. This can make other investors believe that future increases in value are likely, leading to even greater appreciation. Similarly, the expectation that a currency might weaken quickly leads to actual weakening of the currency, reinforcing the belief. Beliefs about the future path of exchange rates can be self-reinforcing, at least for a time, and a large share of the trading in foreign exchange markets involves dealers trying to outguess each other.</a:t>
            </a:r>
          </a:p>
          <a:p>
            <a:pPr marL="0" indent="0">
              <a:buNone/>
            </a:pPr>
            <a:endParaRPr lang="en-US" dirty="0"/>
          </a:p>
          <a:p>
            <a:pPr marL="0" indent="0">
              <a:buNone/>
            </a:pPr>
            <a:endParaRPr lang="en-US" dirty="0"/>
          </a:p>
          <a:p>
            <a:pPr marL="0" indent="0">
              <a:buNone/>
            </a:pPr>
            <a:r>
              <a:rPr lang="en-US" dirty="0"/>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7</a:t>
            </a:fld>
            <a:endParaRPr lang="en-US" dirty="0"/>
          </a:p>
        </p:txBody>
      </p:sp>
    </p:spTree>
    <p:extLst>
      <p:ext uri="{BB962C8B-B14F-4D97-AF65-F5344CB8AC3E}">
        <p14:creationId xmlns:p14="http://schemas.microsoft.com/office/powerpoint/2010/main" val="3750289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The motivation for investment (domestic or foreign) is to earn a return. When deciding where they will invest their funds, both businesses and countries consider the rate of returns in other countries. Whether the exchange rate appears high or low will attract or repel foreign investment.</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 </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8</a:t>
            </a:fld>
            <a:endParaRPr lang="en-US" dirty="0"/>
          </a:p>
        </p:txBody>
      </p:sp>
    </p:spTree>
    <p:extLst>
      <p:ext uri="{BB962C8B-B14F-4D97-AF65-F5344CB8AC3E}">
        <p14:creationId xmlns:p14="http://schemas.microsoft.com/office/powerpoint/2010/main" val="2971239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indent="0">
              <a:buNone/>
            </a:pPr>
            <a:r>
              <a:rPr lang="en-US" dirty="0"/>
              <a:t>A higher rate of return for U.S. dollars makes holding dollars more attractive. The demand for dollars in the foreign exchange market shifts right, from D0 to D1, while the supply of dollars shifts left, from S0 to S1. The new equilibrium (E1) has a stronger exchange rate than the original equilibrium (E0), but in this example, the equilibrium quantity traded does not change.</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pPr marL="158750" indent="0">
              <a:buNone/>
            </a:pPr>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a:p>
            <a:endParaRPr lang="en-US" dirty="0"/>
          </a:p>
        </p:txBody>
      </p:sp>
      <p:sp>
        <p:nvSpPr>
          <p:cNvPr id="4" name="Slide Number Placeholder 3"/>
          <p:cNvSpPr>
            <a:spLocks noGrp="1"/>
          </p:cNvSpPr>
          <p:nvPr>
            <p:ph type="sldNum" sz="quarter" idx="5"/>
          </p:nvPr>
        </p:nvSpPr>
        <p:spPr/>
        <p:txBody>
          <a:bodyPr/>
          <a:lstStyle/>
          <a:p>
            <a:fld id="{1C40F3E7-A070-4DB1-B704-C35643C4A276}" type="slidenum">
              <a:rPr lang="en-US" smtClean="0"/>
              <a:t>9</a:t>
            </a:fld>
            <a:endParaRPr lang="en-US" dirty="0"/>
          </a:p>
        </p:txBody>
      </p:sp>
    </p:spTree>
    <p:extLst>
      <p:ext uri="{BB962C8B-B14F-4D97-AF65-F5344CB8AC3E}">
        <p14:creationId xmlns:p14="http://schemas.microsoft.com/office/powerpoint/2010/main" val="2766700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FB8826-0E11-4776-992D-3722802F623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F8DC809-A496-47E2-A731-59D452F5051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DE2BD693-8E64-4006-B4B3-9F4951F579D0}"/>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C172C7DE-7830-4CCF-95F3-574A11950BB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D374C7-61C3-4089-80C6-D6DCAD8D678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91197399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ECB188-EE69-48A2-BA68-297EF82D034B}"/>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B4BD72-A40B-4579-9A69-DC00FC7F3BB0}"/>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3D2234-1018-4DCE-98D6-E4E71BF33D71}"/>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678AAA92-75B6-48F0-904E-173CCE764B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C3E66B-AA5B-406C-BD1C-1C8E70B0441C}"/>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721945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E7F81E1B-A15B-4F31-A911-C1948D8DE52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5045D24-C726-4997-9851-675E3DFF9A3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8F49DFC-8781-4D3B-85C8-F4B6916C95C3}"/>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F66DFA66-BF42-4169-A15A-D8B87B68EFC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A417ACF-6DC2-49B3-B86A-2299FFAED7A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639997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09D42-7153-4DC6-92AF-9FCF4C2C935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60A0537-4DDB-4656-8AC7-B2F2019310C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18C8A3C-542F-4A40-A7C5-CBB0994413DB}"/>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CA12790-EA36-4542-959C-8B3542356D1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3717EE9-CF38-4F5B-8341-80C3FF159FE0}"/>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540511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A72B8B-75A2-474F-AC94-E90B558F8414}"/>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D140B88-A537-4E72-A88B-7699DF00D43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8EAE01F-FD49-474B-BB2E-058B387A54ED}"/>
              </a:ext>
            </a:extLst>
          </p:cNvPr>
          <p:cNvSpPr>
            <a:spLocks noGrp="1"/>
          </p:cNvSpPr>
          <p:nvPr>
            <p:ph type="dt" sz="half" idx="10"/>
          </p:nvPr>
        </p:nvSpPr>
        <p:spPr/>
        <p:txBody>
          <a:bodyPr/>
          <a:lstStyle/>
          <a:p>
            <a:endParaRPr lang="en-US"/>
          </a:p>
        </p:txBody>
      </p:sp>
      <p:sp>
        <p:nvSpPr>
          <p:cNvPr id="5" name="Footer Placeholder 4">
            <a:extLst>
              <a:ext uri="{FF2B5EF4-FFF2-40B4-BE49-F238E27FC236}">
                <a16:creationId xmlns:a16="http://schemas.microsoft.com/office/drawing/2014/main" id="{A9808C9B-040C-4BF0-A280-D5142C9FEAF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955953F-D365-41FB-BE2D-C505845E70B2}"/>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410029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023992-8DBB-4478-B399-BA9335581FA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6BEE269-1A46-4D65-8EAA-6981096327DE}"/>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494D802-2C00-484A-85B3-6C00910679A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1F753EA3-520B-47A3-B557-58F2AD0C07A5}"/>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9FBB8950-CAFB-4CB3-B4FE-3858B010EBA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19FC03C-7A0D-4ED2-88B4-041EF8D0A883}"/>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7342696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7C2879-D16E-47A0-8B61-87D91709C21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88B7692-494B-4710-8128-41BEAA64DF3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4F45E4F-383D-45E0-B57B-11E8E44882B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1D4797E-BB1B-4754-B1FA-39A4C24FCD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6900814B-1318-4CF4-B599-7222D1D25BB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C05081E6-996E-45E7-A8FB-4AC40D5BFDFD}"/>
              </a:ext>
            </a:extLst>
          </p:cNvPr>
          <p:cNvSpPr>
            <a:spLocks noGrp="1"/>
          </p:cNvSpPr>
          <p:nvPr>
            <p:ph type="dt" sz="half" idx="10"/>
          </p:nvPr>
        </p:nvSpPr>
        <p:spPr/>
        <p:txBody>
          <a:bodyPr/>
          <a:lstStyle/>
          <a:p>
            <a:endParaRPr lang="en-US"/>
          </a:p>
        </p:txBody>
      </p:sp>
      <p:sp>
        <p:nvSpPr>
          <p:cNvPr id="8" name="Footer Placeholder 7">
            <a:extLst>
              <a:ext uri="{FF2B5EF4-FFF2-40B4-BE49-F238E27FC236}">
                <a16:creationId xmlns:a16="http://schemas.microsoft.com/office/drawing/2014/main" id="{77B24A54-7D6F-4BC2-97D4-EEF4B2FBDEBF}"/>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39396E4-AA73-4C4B-947B-B3375ED2CC8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8837638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E068DA-8212-4716-853E-483B023C214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9A4B0C6-3D29-4A92-9D83-5E8DDE867336}"/>
              </a:ext>
            </a:extLst>
          </p:cNvPr>
          <p:cNvSpPr>
            <a:spLocks noGrp="1"/>
          </p:cNvSpPr>
          <p:nvPr>
            <p:ph type="dt" sz="half" idx="10"/>
          </p:nvPr>
        </p:nvSpPr>
        <p:spPr/>
        <p:txBody>
          <a:bodyPr/>
          <a:lstStyle/>
          <a:p>
            <a:endParaRPr lang="en-US"/>
          </a:p>
        </p:txBody>
      </p:sp>
      <p:sp>
        <p:nvSpPr>
          <p:cNvPr id="4" name="Footer Placeholder 3">
            <a:extLst>
              <a:ext uri="{FF2B5EF4-FFF2-40B4-BE49-F238E27FC236}">
                <a16:creationId xmlns:a16="http://schemas.microsoft.com/office/drawing/2014/main" id="{49DC36A8-151C-4E5F-8940-B2F76C94D19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E52E05A-D5D9-4800-814C-5886031C0328}"/>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9082596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BF5EA31-0472-4CB8-8A19-9078AB25CE41}"/>
              </a:ext>
            </a:extLst>
          </p:cNvPr>
          <p:cNvSpPr>
            <a:spLocks noGrp="1"/>
          </p:cNvSpPr>
          <p:nvPr>
            <p:ph type="dt" sz="half" idx="10"/>
          </p:nvPr>
        </p:nvSpPr>
        <p:spPr/>
        <p:txBody>
          <a:bodyPr/>
          <a:lstStyle/>
          <a:p>
            <a:endParaRPr lang="en-US"/>
          </a:p>
        </p:txBody>
      </p:sp>
      <p:sp>
        <p:nvSpPr>
          <p:cNvPr id="3" name="Footer Placeholder 2">
            <a:extLst>
              <a:ext uri="{FF2B5EF4-FFF2-40B4-BE49-F238E27FC236}">
                <a16:creationId xmlns:a16="http://schemas.microsoft.com/office/drawing/2014/main" id="{510F8B99-3053-4935-BABE-F8EB7A0C400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4EBAE4EF-4832-40B1-90F5-B3DDE319DBC6}"/>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2889530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26E098-2E6D-4AD0-8B2B-BD44D02795A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62A1DB6E-6E51-4970-AEA6-1134D7C1195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FA9185DC-2A4F-4E97-8BD0-D750D12445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3E62B2F9-90BA-4C95-B77C-3F55CD84623D}"/>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7C430F78-7F82-43C1-9C42-0AEA74119D1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BAA000-7BAC-4888-8B11-81CCD087AAA5}"/>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173929408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F21675-4285-4BA5-BB20-0C8024B5446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D495876-E49B-4076-893A-188590B03BA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B0FCC21-00B8-443B-A412-60D5D639D12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9C54FBD-AC40-4204-82D5-D868F626729A}"/>
              </a:ext>
            </a:extLst>
          </p:cNvPr>
          <p:cNvSpPr>
            <a:spLocks noGrp="1"/>
          </p:cNvSpPr>
          <p:nvPr>
            <p:ph type="dt" sz="half" idx="10"/>
          </p:nvPr>
        </p:nvSpPr>
        <p:spPr/>
        <p:txBody>
          <a:bodyPr/>
          <a:lstStyle/>
          <a:p>
            <a:endParaRPr lang="en-US"/>
          </a:p>
        </p:txBody>
      </p:sp>
      <p:sp>
        <p:nvSpPr>
          <p:cNvPr id="6" name="Footer Placeholder 5">
            <a:extLst>
              <a:ext uri="{FF2B5EF4-FFF2-40B4-BE49-F238E27FC236}">
                <a16:creationId xmlns:a16="http://schemas.microsoft.com/office/drawing/2014/main" id="{1F95AAB6-88A1-454E-8104-BCF4EB9AB8B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0E37A6B-8B15-42E1-885F-4B89894607F7}"/>
              </a:ext>
            </a:extLst>
          </p:cNvPr>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970748059"/>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3E6A36C-3EBE-4DCD-8F6F-E0A9C991805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22AA797F-2115-4CE4-82F9-6C0D836FF18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309A6B3-B4C7-436B-BB4C-E21EA1C7909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n-US"/>
          </a:p>
        </p:txBody>
      </p:sp>
      <p:sp>
        <p:nvSpPr>
          <p:cNvPr id="5" name="Footer Placeholder 4">
            <a:extLst>
              <a:ext uri="{FF2B5EF4-FFF2-40B4-BE49-F238E27FC236}">
                <a16:creationId xmlns:a16="http://schemas.microsoft.com/office/drawing/2014/main" id="{2896088B-F444-4436-99CF-91BE839A64C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2B4F727-39C7-49C5-AAE7-E56170E66AD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57732840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openxmlformats.org/officeDocument/2006/relationships/image" Target="../media/image9.png"/></Relationships>
</file>

<file path=ppt/slides/_rels/slide13.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8.jpg"/></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13">
            <a:extLst>
              <a:ext uri="{C183D7F6-B498-43B3-948B-1728B52AA6E4}">
                <adec:decorative xmlns:adec="http://schemas.microsoft.com/office/drawing/2017/decorative" val="1"/>
              </a:ext>
            </a:extLst>
          </p:cNvPr>
          <p:cNvSpPr/>
          <p:nvPr/>
        </p:nvSpPr>
        <p:spPr>
          <a:xfrm>
            <a:off x="0" y="1"/>
            <a:ext cx="12192000" cy="1194955"/>
          </a:xfrm>
          <a:prstGeom prst="rect">
            <a:avLst/>
          </a:prstGeom>
          <a:solidFill>
            <a:srgbClr val="5A7E83"/>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dirty="0">
              <a:solidFill>
                <a:srgbClr val="3F3F3F"/>
              </a:solidFill>
              <a:latin typeface="Calibri"/>
              <a:ea typeface="Calibri"/>
              <a:cs typeface="Calibri"/>
              <a:sym typeface="Calibri"/>
            </a:endParaRPr>
          </a:p>
        </p:txBody>
      </p:sp>
      <p:sp>
        <p:nvSpPr>
          <p:cNvPr id="85" name="Google Shape;85;p13"/>
          <p:cNvSpPr txBox="1">
            <a:spLocks noGrp="1"/>
          </p:cNvSpPr>
          <p:nvPr>
            <p:ph type="title" idx="4294967295"/>
          </p:nvPr>
        </p:nvSpPr>
        <p:spPr>
          <a:xfrm>
            <a:off x="463050" y="2169825"/>
            <a:ext cx="11265900" cy="923400"/>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54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Demand and Supply Shifts in Foreign Exchange Markets</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86" name="Google Shape;86;p13">
            <a:extLst>
              <a:ext uri="{C183D7F6-B498-43B3-948B-1728B52AA6E4}">
                <adec:decorative xmlns:adec="http://schemas.microsoft.com/office/drawing/2017/decorative" val="1"/>
              </a:ext>
            </a:extLst>
          </p:cNvPr>
          <p:cNvCxnSpPr/>
          <p:nvPr/>
        </p:nvCxnSpPr>
        <p:spPr>
          <a:xfrm>
            <a:off x="3071447" y="4068137"/>
            <a:ext cx="5931877" cy="0"/>
          </a:xfrm>
          <a:prstGeom prst="straightConnector1">
            <a:avLst/>
          </a:prstGeom>
          <a:noFill/>
          <a:ln w="9525" cap="flat" cmpd="sng">
            <a:solidFill>
              <a:schemeClr val="dk1"/>
            </a:solidFill>
            <a:prstDash val="solid"/>
            <a:miter lim="800000"/>
            <a:headEnd type="none" w="sm" len="sm"/>
            <a:tailEnd type="none" w="sm" len="sm"/>
          </a:ln>
        </p:spPr>
      </p:cxnSp>
      <p:sp>
        <p:nvSpPr>
          <p:cNvPr id="87" name="Google Shape;87;p13"/>
          <p:cNvSpPr txBox="1"/>
          <p:nvPr/>
        </p:nvSpPr>
        <p:spPr>
          <a:xfrm>
            <a:off x="481648" y="320478"/>
            <a:ext cx="3565361" cy="553998"/>
          </a:xfrm>
          <a:prstGeom prst="rect">
            <a:avLst/>
          </a:prstGeom>
          <a:solidFill>
            <a:srgbClr val="5A7E83"/>
          </a:solidFill>
          <a:ln>
            <a:noFill/>
          </a:ln>
        </p:spPr>
        <p:txBody>
          <a:bodyPr spcFirstLastPara="1" wrap="square" lIns="91425" tIns="45700" rIns="91425" bIns="45700" anchor="t" anchorCtr="0">
            <a:noAutofit/>
          </a:bodyPr>
          <a:lstStyle/>
          <a:p>
            <a:pPr marL="0" marR="0" lvl="0" indent="0" algn="l" rtl="0">
              <a:spcBef>
                <a:spcPts val="0"/>
              </a:spcBef>
              <a:spcAft>
                <a:spcPts val="0"/>
              </a:spcAft>
              <a:buNone/>
            </a:pPr>
            <a:r>
              <a:rPr lang="en-US" sz="3000" b="1" i="0" u="none" strike="noStrike" cap="none" dirty="0">
                <a:solidFill>
                  <a:schemeClr val="lt1"/>
                </a:solidFill>
                <a:latin typeface="Century Gothic"/>
                <a:ea typeface="Century Gothic"/>
                <a:cs typeface="Century Gothic"/>
                <a:sym typeface="Century Gothic"/>
              </a:rPr>
              <a:t>HAWKES</a:t>
            </a:r>
            <a:r>
              <a:rPr lang="en-US" sz="2800" b="0" i="0" u="none" strike="noStrike" cap="none" dirty="0">
                <a:solidFill>
                  <a:schemeClr val="lt1"/>
                </a:solidFill>
                <a:latin typeface="Century Gothic"/>
                <a:ea typeface="Century Gothic"/>
                <a:cs typeface="Century Gothic"/>
                <a:sym typeface="Century Gothic"/>
              </a:rPr>
              <a:t> LEARNING</a:t>
            </a:r>
            <a:endParaRPr dirty="0"/>
          </a:p>
        </p:txBody>
      </p:sp>
      <p:cxnSp>
        <p:nvCxnSpPr>
          <p:cNvPr id="88" name="Google Shape;88;p13">
            <a:extLst>
              <a:ext uri="{C183D7F6-B498-43B3-948B-1728B52AA6E4}">
                <adec:decorative xmlns:adec="http://schemas.microsoft.com/office/drawing/2017/decorative" val="1"/>
              </a:ext>
            </a:extLst>
          </p:cNvPr>
          <p:cNvCxnSpPr/>
          <p:nvPr/>
        </p:nvCxnSpPr>
        <p:spPr>
          <a:xfrm>
            <a:off x="3071447" y="2091430"/>
            <a:ext cx="5931877" cy="0"/>
          </a:xfrm>
          <a:prstGeom prst="straightConnector1">
            <a:avLst/>
          </a:prstGeom>
          <a:noFill/>
          <a:ln w="9525" cap="flat" cmpd="sng">
            <a:solidFill>
              <a:schemeClr val="dk1"/>
            </a:solidFill>
            <a:prstDash val="solid"/>
            <a:miter lim="800000"/>
            <a:headEnd type="none" w="sm" len="sm"/>
            <a:tailEnd type="none" w="sm" len="sm"/>
          </a:ln>
        </p:spPr>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Relative Inflation</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If a country experiences a relatively high inflation rate compared to other economies, the buying power of its currency is eroding.&#10;&#10;This tends to discourage anyone from acquiring or holding the currency.&#10;&#10;A rise in inflation for the Mexican peso caused demand to shift left from D0 to D1 and supply to shift right from S0 to S1.&#10;&#10;Both movements caused the currency to depreciate.&#10;">
            <a:extLst>
              <a:ext uri="{FF2B5EF4-FFF2-40B4-BE49-F238E27FC236}">
                <a16:creationId xmlns:a16="http://schemas.microsoft.com/office/drawing/2014/main" id="{F206F903-0E48-4B2D-831E-FF1BD1ADBE8A}"/>
              </a:ext>
            </a:extLst>
          </p:cNvPr>
          <p:cNvGrpSpPr/>
          <p:nvPr/>
        </p:nvGrpSpPr>
        <p:grpSpPr>
          <a:xfrm>
            <a:off x="1042164" y="1544970"/>
            <a:ext cx="4885671" cy="4783566"/>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69011"/>
              <a:ext cx="8058154" cy="742435"/>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If a country experiences a relatively high inflation rate compared to other economies, the buying power of its currency is eroding.</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This tends to discourage anyone from acquiring or holding the currency.</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A rise in inflation for the Mexican peso caused demand to shift left from </a:t>
              </a:r>
              <a:r>
                <a:rPr lang="en-US" sz="2000" i="1" dirty="0">
                  <a:solidFill>
                    <a:schemeClr val="bg1"/>
                  </a:solidFill>
                </a:rPr>
                <a:t>D</a:t>
              </a:r>
              <a:r>
                <a:rPr lang="en-US" sz="2000" baseline="-25000" dirty="0">
                  <a:solidFill>
                    <a:schemeClr val="bg1"/>
                  </a:solidFill>
                </a:rPr>
                <a:t>0 </a:t>
              </a:r>
              <a:r>
                <a:rPr lang="en-US" sz="2000" dirty="0">
                  <a:solidFill>
                    <a:schemeClr val="bg1"/>
                  </a:solidFill>
                </a:rPr>
                <a:t>to </a:t>
              </a:r>
              <a:r>
                <a:rPr lang="en-US" sz="2000" i="1" dirty="0">
                  <a:solidFill>
                    <a:schemeClr val="bg1"/>
                  </a:solidFill>
                </a:rPr>
                <a:t>D</a:t>
              </a:r>
              <a:r>
                <a:rPr lang="en-US" sz="2000" baseline="-25000" dirty="0">
                  <a:solidFill>
                    <a:schemeClr val="bg1"/>
                  </a:solidFill>
                </a:rPr>
                <a:t>1</a:t>
              </a:r>
              <a:r>
                <a:rPr lang="en-US" sz="2000" dirty="0">
                  <a:solidFill>
                    <a:schemeClr val="bg1"/>
                  </a:solidFill>
                </a:rPr>
                <a:t> and supply to shift right from </a:t>
              </a:r>
              <a:r>
                <a:rPr lang="en-US" sz="2000" i="1" dirty="0">
                  <a:solidFill>
                    <a:schemeClr val="bg1"/>
                  </a:solidFill>
                </a:rPr>
                <a:t>S</a:t>
              </a:r>
              <a:r>
                <a:rPr lang="en-US" sz="2000" baseline="-25000" dirty="0">
                  <a:solidFill>
                    <a:schemeClr val="bg1"/>
                  </a:solidFill>
                </a:rPr>
                <a:t>0</a:t>
              </a:r>
              <a:r>
                <a:rPr lang="en-US" sz="2000" dirty="0">
                  <a:solidFill>
                    <a:schemeClr val="bg1"/>
                  </a:solidFill>
                </a:rPr>
                <a:t> to </a:t>
              </a:r>
              <a:r>
                <a:rPr lang="en-US" sz="2000" i="1" dirty="0">
                  <a:solidFill>
                    <a:schemeClr val="bg1"/>
                  </a:solidFill>
                </a:rPr>
                <a:t>S</a:t>
              </a:r>
              <a:r>
                <a:rPr lang="en-US" sz="2000" baseline="-25000" dirty="0">
                  <a:solidFill>
                    <a:schemeClr val="bg1"/>
                  </a:solidFill>
                </a:rPr>
                <a:t>1</a:t>
              </a:r>
              <a:r>
                <a:rPr lang="en-US" sz="2000" dirty="0">
                  <a:solidFill>
                    <a:schemeClr val="bg1"/>
                  </a:solidFill>
                </a:rPr>
                <a:t>.</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Both movements caused the currency to depreciate.</a:t>
              </a:r>
            </a:p>
          </p:txBody>
        </p:sp>
      </p:grpSp>
      <p:pic>
        <p:nvPicPr>
          <p:cNvPr id="3" name="Picture 2" descr="A graph showing the effect of inflation on the peso.">
            <a:extLst>
              <a:ext uri="{FF2B5EF4-FFF2-40B4-BE49-F238E27FC236}">
                <a16:creationId xmlns:a16="http://schemas.microsoft.com/office/drawing/2014/main" id="{4B42C2C7-D700-4000-BFFB-241F293B2BBE}"/>
              </a:ext>
            </a:extLst>
          </p:cNvPr>
          <p:cNvPicPr>
            <a:picLocks noChangeAspect="1"/>
          </p:cNvPicPr>
          <p:nvPr/>
        </p:nvPicPr>
        <p:blipFill>
          <a:blip r:embed="rId3"/>
          <a:stretch>
            <a:fillRect/>
          </a:stretch>
        </p:blipFill>
        <p:spPr>
          <a:xfrm>
            <a:off x="6264167" y="1367248"/>
            <a:ext cx="5546060" cy="5139010"/>
          </a:xfrm>
          <a:prstGeom prst="rect">
            <a:avLst/>
          </a:prstGeom>
        </p:spPr>
      </p:pic>
    </p:spTree>
    <p:extLst>
      <p:ext uri="{BB962C8B-B14F-4D97-AF65-F5344CB8AC3E}">
        <p14:creationId xmlns:p14="http://schemas.microsoft.com/office/powerpoint/2010/main" val="31755289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Purchasing Power Parity</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Over the long term, exchange rates must bear some relationship to the currency's buying power in terms of internationally traded goods.">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Over the long term, exchange rates must bear some relationship to the currency's buying power in terms of internationally traded goods.</a:t>
              </a:r>
            </a:p>
          </p:txBody>
        </p:sp>
      </p:grpSp>
      <p:grpSp>
        <p:nvGrpSpPr>
          <p:cNvPr id="12" name="Group 11" descr="If the exchange rate in one country is cheaper than others, businesses will start buying in the cheaper country, sell to other countries, and pocket the profits.">
            <a:extLst>
              <a:ext uri="{FF2B5EF4-FFF2-40B4-BE49-F238E27FC236}">
                <a16:creationId xmlns:a16="http://schemas.microsoft.com/office/drawing/2014/main" id="{1FCE88C0-12B0-4BFD-B1EC-2AFE88155099}"/>
              </a:ext>
            </a:extLst>
          </p:cNvPr>
          <p:cNvGrpSpPr/>
          <p:nvPr/>
        </p:nvGrpSpPr>
        <p:grpSpPr>
          <a:xfrm>
            <a:off x="2061007" y="2473097"/>
            <a:ext cx="8064069" cy="1074490"/>
            <a:chOff x="537008" y="1736761"/>
            <a:chExt cx="8064069" cy="1074490"/>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37008" y="1795588"/>
              <a:ext cx="8064069"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If the exchange rate in one country is cheaper than others, businesses will start buying in the cheaper country, sell to other countries, and pocket the profits.</a:t>
              </a:r>
            </a:p>
          </p:txBody>
        </p:sp>
      </p:grpSp>
      <p:grpSp>
        <p:nvGrpSpPr>
          <p:cNvPr id="14" name="Group 13" descr="The purchasing power parity (PPP) exchange rate equalizes the prices of internationally traded goods across countries.">
            <a:extLst>
              <a:ext uri="{FF2B5EF4-FFF2-40B4-BE49-F238E27FC236}">
                <a16:creationId xmlns:a16="http://schemas.microsoft.com/office/drawing/2014/main" id="{017D15F8-5259-42B4-8036-CC9261B702B6}"/>
              </a:ext>
            </a:extLst>
          </p:cNvPr>
          <p:cNvGrpSpPr/>
          <p:nvPr/>
        </p:nvGrpSpPr>
        <p:grpSpPr>
          <a:xfrm>
            <a:off x="2066922" y="3641837"/>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a:t>
              </a:r>
              <a:r>
                <a:rPr lang="en-US" sz="2000" b="1" dirty="0">
                  <a:solidFill>
                    <a:schemeClr val="bg1"/>
                  </a:solidFill>
                </a:rPr>
                <a:t>purchasing power parity (PPP) </a:t>
              </a:r>
              <a:r>
                <a:rPr lang="en-US" sz="2000" dirty="0">
                  <a:solidFill>
                    <a:schemeClr val="bg1"/>
                  </a:solidFill>
                </a:rPr>
                <a:t>exchange rate equalizes the prices of internationally traded goods across countries.</a:t>
              </a:r>
            </a:p>
          </p:txBody>
        </p:sp>
      </p:grpSp>
      <p:grpSp>
        <p:nvGrpSpPr>
          <p:cNvPr id="18" name="Group 17" descr="Economists at the World Bank's International Comparison Program (ICP) have used studies of the prices and quantities of internationally tradable goods to calculate the PPP exchange rate for all countries.">
            <a:extLst>
              <a:ext uri="{FF2B5EF4-FFF2-40B4-BE49-F238E27FC236}">
                <a16:creationId xmlns:a16="http://schemas.microsoft.com/office/drawing/2014/main" id="{293BA1C3-2A7B-44AF-8EED-EB3D67A6C625}"/>
              </a:ext>
            </a:extLst>
          </p:cNvPr>
          <p:cNvGrpSpPr/>
          <p:nvPr/>
        </p:nvGrpSpPr>
        <p:grpSpPr>
          <a:xfrm>
            <a:off x="2061007" y="4551640"/>
            <a:ext cx="8063801" cy="1042958"/>
            <a:chOff x="537276" y="1736761"/>
            <a:chExt cx="8063801" cy="1042958"/>
          </a:xfrm>
          <a:solidFill>
            <a:srgbClr val="627981"/>
          </a:solidFill>
        </p:grpSpPr>
        <p:sp>
          <p:nvSpPr>
            <p:cNvPr id="19" name="Rectangle 18">
              <a:extLst>
                <a:ext uri="{FF2B5EF4-FFF2-40B4-BE49-F238E27FC236}">
                  <a16:creationId xmlns:a16="http://schemas.microsoft.com/office/drawing/2014/main" id="{BB59A34F-26A4-4678-9CEC-6113E76A80C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B6005925-604F-45C3-9D2F-BE848DFF0466}"/>
                </a:ext>
              </a:extLst>
            </p:cNvPr>
            <p:cNvSpPr txBox="1"/>
            <p:nvPr/>
          </p:nvSpPr>
          <p:spPr>
            <a:xfrm>
              <a:off x="537276" y="1764056"/>
              <a:ext cx="8063801"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Economists at the World Bank's International Comparison Program (ICP) have used studies of the prices and quantities of internationally tradable goods to calculate the PPP exchange rate for all countries.</a:t>
              </a:r>
            </a:p>
          </p:txBody>
        </p:sp>
      </p:grpSp>
    </p:spTree>
    <p:extLst>
      <p:ext uri="{BB962C8B-B14F-4D97-AF65-F5344CB8AC3E}">
        <p14:creationId xmlns:p14="http://schemas.microsoft.com/office/powerpoint/2010/main" val="83212617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882467" y="335669"/>
            <a:ext cx="10426261"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Market Exchange Rates Versus Purchasing Power Parity</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21" name="Group 20" descr="In October 2022, the exchange rate was JPY 148 = USD 1, but in December 2021, the exchange rate was JPY 113 = USD 1. For simplicity, say that Japan's GDP was JPY 500 trillion in both 2021 and 2022. If you use the market exchange rates, this would be Japan's GDP:">
            <a:extLst>
              <a:ext uri="{FF2B5EF4-FFF2-40B4-BE49-F238E27FC236}">
                <a16:creationId xmlns:a16="http://schemas.microsoft.com/office/drawing/2014/main" id="{AFF31025-90A5-402D-928D-E14FA6C43B7B}"/>
              </a:ext>
            </a:extLst>
          </p:cNvPr>
          <p:cNvGrpSpPr/>
          <p:nvPr/>
        </p:nvGrpSpPr>
        <p:grpSpPr>
          <a:xfrm>
            <a:off x="2066789" y="1429946"/>
            <a:ext cx="8058422" cy="1367769"/>
            <a:chOff x="542655" y="1736761"/>
            <a:chExt cx="8058422" cy="1367769"/>
          </a:xfrm>
          <a:solidFill>
            <a:srgbClr val="627981"/>
          </a:solidFill>
        </p:grpSpPr>
        <p:sp>
          <p:nvSpPr>
            <p:cNvPr id="22" name="Rectangle 21">
              <a:extLst>
                <a:ext uri="{FF2B5EF4-FFF2-40B4-BE49-F238E27FC236}">
                  <a16:creationId xmlns:a16="http://schemas.microsoft.com/office/drawing/2014/main" id="{68B9F5FD-3AB5-4EE9-974E-ACE35B42665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3" name="TextBox 22">
              <a:extLst>
                <a:ext uri="{FF2B5EF4-FFF2-40B4-BE49-F238E27FC236}">
                  <a16:creationId xmlns:a16="http://schemas.microsoft.com/office/drawing/2014/main" id="{EEC3F73E-38B0-43E3-B604-852E340FA52E}"/>
                </a:ext>
              </a:extLst>
            </p:cNvPr>
            <p:cNvSpPr txBox="1"/>
            <p:nvPr/>
          </p:nvSpPr>
          <p:spPr>
            <a:xfrm>
              <a:off x="542655" y="1781091"/>
              <a:ext cx="8058154" cy="1323439"/>
            </a:xfrm>
            <a:prstGeom prst="rect">
              <a:avLst/>
            </a:prstGeom>
            <a:grpFill/>
          </p:spPr>
          <p:txBody>
            <a:bodyPr wrap="square" rtlCol="0">
              <a:spAutoFit/>
            </a:bodyPr>
            <a:lstStyle/>
            <a:p>
              <a:pPr algn="ctr"/>
              <a:r>
                <a:rPr lang="en-US" sz="2000" dirty="0">
                  <a:solidFill>
                    <a:schemeClr val="bg1"/>
                  </a:solidFill>
                </a:rPr>
                <a:t>In October 2022, the exchange rate was JPY 148 = USD 1, but in December 2021, the exchange rate was JPY 113 = USD 1. For simplicity, say that Japan's GDP was JPY 500 trillion in both 2021 and 2022. If you use the market exchange rates, this would be Japan's GDP:</a:t>
              </a:r>
            </a:p>
          </p:txBody>
        </p:sp>
      </p:grpSp>
      <p:grpSp>
        <p:nvGrpSpPr>
          <p:cNvPr id="24" name="Group 23" descr="GDP in 2021 = &quot;JPY 500 trillion&quot; /&quot;JPY 113&quot;  = USD 4.42 trillion">
            <a:extLst>
              <a:ext uri="{FF2B5EF4-FFF2-40B4-BE49-F238E27FC236}">
                <a16:creationId xmlns:a16="http://schemas.microsoft.com/office/drawing/2014/main" id="{5EF391FC-F2EC-4844-A021-D038E4F26AE3}"/>
              </a:ext>
            </a:extLst>
          </p:cNvPr>
          <p:cNvGrpSpPr/>
          <p:nvPr/>
        </p:nvGrpSpPr>
        <p:grpSpPr>
          <a:xfrm>
            <a:off x="2066789" y="2890882"/>
            <a:ext cx="8058422" cy="806935"/>
            <a:chOff x="542655" y="1736761"/>
            <a:chExt cx="8058422" cy="806935"/>
          </a:xfrm>
          <a:solidFill>
            <a:srgbClr val="627981"/>
          </a:solidFill>
        </p:grpSpPr>
        <p:sp>
          <p:nvSpPr>
            <p:cNvPr id="25" name="Rectangle 24">
              <a:extLst>
                <a:ext uri="{FF2B5EF4-FFF2-40B4-BE49-F238E27FC236}">
                  <a16:creationId xmlns:a16="http://schemas.microsoft.com/office/drawing/2014/main" id="{4BA5D1F9-D48E-400F-BB7E-6C0739B0605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mc:AlternateContent xmlns:mc="http://schemas.openxmlformats.org/markup-compatibility/2006" xmlns:a14="http://schemas.microsoft.com/office/drawing/2010/main">
          <mc:Choice Requires="a14">
            <p:sp>
              <p:nvSpPr>
                <p:cNvPr id="27" name="TextBox 26">
                  <a:extLst>
                    <a:ext uri="{FF2B5EF4-FFF2-40B4-BE49-F238E27FC236}">
                      <a16:creationId xmlns:a16="http://schemas.microsoft.com/office/drawing/2014/main" id="{7149628C-C45A-4150-95F3-15C193C147E3}"/>
                    </a:ext>
                  </a:extLst>
                </p:cNvPr>
                <p:cNvSpPr txBox="1"/>
                <p:nvPr/>
              </p:nvSpPr>
              <p:spPr>
                <a:xfrm>
                  <a:off x="542655" y="1847263"/>
                  <a:ext cx="8058154" cy="585930"/>
                </a:xfrm>
                <a:prstGeom prst="rect">
                  <a:avLst/>
                </a:prstGeom>
                <a:grpFill/>
              </p:spPr>
              <p:txBody>
                <a:bodyPr wrap="square" rtlCol="0">
                  <a:spAutoFit/>
                </a:bodyPr>
                <a:lstStyle/>
                <a:p>
                  <a:pPr algn="ctr"/>
                  <a:r>
                    <a:rPr lang="en-US" sz="2000" dirty="0">
                      <a:solidFill>
                        <a:schemeClr val="bg1"/>
                      </a:solidFill>
                    </a:rPr>
                    <a:t>GDP in 2021 = </a:t>
                  </a:r>
                  <a14:m>
                    <m:oMath xmlns:m="http://schemas.openxmlformats.org/officeDocument/2006/math">
                      <m:f>
                        <m:fPr>
                          <m:ctrlPr>
                            <a:rPr lang="en-US" sz="2000" i="1" smtClean="0">
                              <a:solidFill>
                                <a:schemeClr val="bg1"/>
                              </a:solidFill>
                              <a:latin typeface="Cambria Math" panose="02040503050406030204" pitchFamily="18" charset="0"/>
                            </a:rPr>
                          </m:ctrlPr>
                        </m:fPr>
                        <m:num>
                          <m:r>
                            <m:rPr>
                              <m:nor/>
                            </m:rPr>
                            <a:rPr lang="en-US" sz="2000" b="0" i="0" smtClean="0">
                              <a:solidFill>
                                <a:schemeClr val="bg1"/>
                              </a:solidFill>
                              <a:latin typeface="Calibri" panose="020F0502020204030204" pitchFamily="34" charset="0"/>
                              <a:cs typeface="Calibri" panose="020F0502020204030204" pitchFamily="34" charset="0"/>
                            </a:rPr>
                            <m:t>JPY</m:t>
                          </m:r>
                          <m:r>
                            <m:rPr>
                              <m:nor/>
                            </m:rPr>
                            <a:rPr lang="en-US" sz="2000" b="0" i="0" smtClean="0">
                              <a:solidFill>
                                <a:schemeClr val="bg1"/>
                              </a:solidFill>
                              <a:latin typeface="Calibri" panose="020F0502020204030204" pitchFamily="34" charset="0"/>
                              <a:cs typeface="Calibri" panose="020F0502020204030204" pitchFamily="34" charset="0"/>
                            </a:rPr>
                            <m:t> 500 </m:t>
                          </m:r>
                          <m:r>
                            <m:rPr>
                              <m:nor/>
                            </m:rPr>
                            <a:rPr lang="en-US" sz="2000" b="0" i="0" smtClean="0">
                              <a:solidFill>
                                <a:schemeClr val="bg1"/>
                              </a:solidFill>
                              <a:latin typeface="Calibri" panose="020F0502020204030204" pitchFamily="34" charset="0"/>
                              <a:cs typeface="Calibri" panose="020F0502020204030204" pitchFamily="34" charset="0"/>
                            </a:rPr>
                            <m:t>trillion</m:t>
                          </m:r>
                        </m:num>
                        <m:den>
                          <m:r>
                            <m:rPr>
                              <m:nor/>
                            </m:rPr>
                            <a:rPr lang="en-US" sz="2000" b="0" i="0" smtClean="0">
                              <a:solidFill>
                                <a:schemeClr val="bg1"/>
                              </a:solidFill>
                              <a:latin typeface="Calibri" panose="020F0502020204030204" pitchFamily="34" charset="0"/>
                              <a:cs typeface="Calibri" panose="020F0502020204030204" pitchFamily="34" charset="0"/>
                            </a:rPr>
                            <m:t>JPY</m:t>
                          </m:r>
                          <m:r>
                            <m:rPr>
                              <m:nor/>
                            </m:rPr>
                            <a:rPr lang="en-US" sz="2000" b="0" i="0" smtClean="0">
                              <a:solidFill>
                                <a:schemeClr val="bg1"/>
                              </a:solidFill>
                              <a:latin typeface="Calibri" panose="020F0502020204030204" pitchFamily="34" charset="0"/>
                              <a:cs typeface="Calibri" panose="020F0502020204030204" pitchFamily="34" charset="0"/>
                            </a:rPr>
                            <m:t> 113</m:t>
                          </m:r>
                        </m:den>
                      </m:f>
                    </m:oMath>
                  </a14:m>
                  <a:r>
                    <a:rPr lang="en-US" sz="2000" dirty="0">
                      <a:solidFill>
                        <a:schemeClr val="bg1"/>
                      </a:solidFill>
                    </a:rPr>
                    <a:t> = USD 4.42 trillion</a:t>
                  </a:r>
                </a:p>
              </p:txBody>
            </p:sp>
          </mc:Choice>
          <mc:Fallback xmlns="">
            <p:sp>
              <p:nvSpPr>
                <p:cNvPr id="27" name="TextBox 26">
                  <a:extLst>
                    <a:ext uri="{FF2B5EF4-FFF2-40B4-BE49-F238E27FC236}">
                      <a16:creationId xmlns:a16="http://schemas.microsoft.com/office/drawing/2014/main" id="{7149628C-C45A-4150-95F3-15C193C147E3}"/>
                    </a:ext>
                  </a:extLst>
                </p:cNvPr>
                <p:cNvSpPr txBox="1">
                  <a:spLocks noRot="1" noChangeAspect="1" noMove="1" noResize="1" noEditPoints="1" noAdjustHandles="1" noChangeArrowheads="1" noChangeShapeType="1" noTextEdit="1"/>
                </p:cNvSpPr>
                <p:nvPr/>
              </p:nvSpPr>
              <p:spPr>
                <a:xfrm>
                  <a:off x="542655" y="1847263"/>
                  <a:ext cx="8058154" cy="585930"/>
                </a:xfrm>
                <a:prstGeom prst="rect">
                  <a:avLst/>
                </a:prstGeom>
                <a:blipFill>
                  <a:blip r:embed="rId3"/>
                  <a:stretch>
                    <a:fillRect b="-7292"/>
                  </a:stretch>
                </a:blipFill>
              </p:spPr>
              <p:txBody>
                <a:bodyPr/>
                <a:lstStyle/>
                <a:p>
                  <a:r>
                    <a:rPr lang="en-US">
                      <a:noFill/>
                    </a:rPr>
                    <a:t> </a:t>
                  </a:r>
                </a:p>
              </p:txBody>
            </p:sp>
          </mc:Fallback>
        </mc:AlternateContent>
      </p:grpSp>
      <p:grpSp>
        <p:nvGrpSpPr>
          <p:cNvPr id="28" name="Group 27" descr="GDP in 2022 = &quot;JPY 500 trillion&quot; /&quot;JPY 148&quot;  = USD 3.38 trillion">
            <a:extLst>
              <a:ext uri="{FF2B5EF4-FFF2-40B4-BE49-F238E27FC236}">
                <a16:creationId xmlns:a16="http://schemas.microsoft.com/office/drawing/2014/main" id="{237AFF5D-DF44-47C5-8481-57C57C3C801C}"/>
              </a:ext>
            </a:extLst>
          </p:cNvPr>
          <p:cNvGrpSpPr/>
          <p:nvPr/>
        </p:nvGrpSpPr>
        <p:grpSpPr>
          <a:xfrm>
            <a:off x="2066521" y="3814185"/>
            <a:ext cx="8058422" cy="806935"/>
            <a:chOff x="542655" y="1736761"/>
            <a:chExt cx="8058422" cy="806935"/>
          </a:xfrm>
          <a:solidFill>
            <a:srgbClr val="627981"/>
          </a:solidFill>
        </p:grpSpPr>
        <p:sp>
          <p:nvSpPr>
            <p:cNvPr id="29" name="Rectangle 28">
              <a:extLst>
                <a:ext uri="{FF2B5EF4-FFF2-40B4-BE49-F238E27FC236}">
                  <a16:creationId xmlns:a16="http://schemas.microsoft.com/office/drawing/2014/main" id="{0318C0E9-39AF-4DCE-B790-8BA3C5E5230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mc:AlternateContent xmlns:mc="http://schemas.openxmlformats.org/markup-compatibility/2006" xmlns:a14="http://schemas.microsoft.com/office/drawing/2010/main">
          <mc:Choice Requires="a14">
            <p:sp>
              <p:nvSpPr>
                <p:cNvPr id="30" name="TextBox 29">
                  <a:extLst>
                    <a:ext uri="{FF2B5EF4-FFF2-40B4-BE49-F238E27FC236}">
                      <a16:creationId xmlns:a16="http://schemas.microsoft.com/office/drawing/2014/main" id="{C36560BF-0085-457C-8071-E36D5EF7E786}"/>
                    </a:ext>
                  </a:extLst>
                </p:cNvPr>
                <p:cNvSpPr txBox="1"/>
                <p:nvPr/>
              </p:nvSpPr>
              <p:spPr>
                <a:xfrm>
                  <a:off x="542655" y="1847263"/>
                  <a:ext cx="8058154" cy="585930"/>
                </a:xfrm>
                <a:prstGeom prst="rect">
                  <a:avLst/>
                </a:prstGeom>
                <a:grpFill/>
              </p:spPr>
              <p:txBody>
                <a:bodyPr wrap="square" rtlCol="0">
                  <a:spAutoFit/>
                </a:bodyPr>
                <a:lstStyle/>
                <a:p>
                  <a:pPr algn="ctr"/>
                  <a:r>
                    <a:rPr lang="en-US" sz="2000" dirty="0">
                      <a:solidFill>
                        <a:schemeClr val="bg1"/>
                      </a:solidFill>
                    </a:rPr>
                    <a:t>GDP in 2022 = </a:t>
                  </a:r>
                  <a14:m>
                    <m:oMath xmlns:m="http://schemas.openxmlformats.org/officeDocument/2006/math">
                      <m:f>
                        <m:fPr>
                          <m:ctrlPr>
                            <a:rPr lang="en-US" sz="2000" i="1" smtClean="0">
                              <a:solidFill>
                                <a:schemeClr val="bg1"/>
                              </a:solidFill>
                              <a:latin typeface="Cambria Math" panose="02040503050406030204" pitchFamily="18" charset="0"/>
                            </a:rPr>
                          </m:ctrlPr>
                        </m:fPr>
                        <m:num>
                          <m:r>
                            <m:rPr>
                              <m:nor/>
                            </m:rPr>
                            <a:rPr lang="en-US" sz="2000" b="0" i="0" smtClean="0">
                              <a:solidFill>
                                <a:schemeClr val="bg1"/>
                              </a:solidFill>
                              <a:latin typeface="Calibri" panose="020F0502020204030204" pitchFamily="34" charset="0"/>
                              <a:cs typeface="Calibri" panose="020F0502020204030204" pitchFamily="34" charset="0"/>
                            </a:rPr>
                            <m:t>JPY</m:t>
                          </m:r>
                          <m:r>
                            <m:rPr>
                              <m:nor/>
                            </m:rPr>
                            <a:rPr lang="en-US" sz="2000" b="0" i="0" smtClean="0">
                              <a:solidFill>
                                <a:schemeClr val="bg1"/>
                              </a:solidFill>
                              <a:latin typeface="Calibri" panose="020F0502020204030204" pitchFamily="34" charset="0"/>
                              <a:cs typeface="Calibri" panose="020F0502020204030204" pitchFamily="34" charset="0"/>
                            </a:rPr>
                            <m:t> 500 </m:t>
                          </m:r>
                          <m:r>
                            <m:rPr>
                              <m:nor/>
                            </m:rPr>
                            <a:rPr lang="en-US" sz="2000" b="0" i="0" smtClean="0">
                              <a:solidFill>
                                <a:schemeClr val="bg1"/>
                              </a:solidFill>
                              <a:latin typeface="Calibri" panose="020F0502020204030204" pitchFamily="34" charset="0"/>
                              <a:cs typeface="Calibri" panose="020F0502020204030204" pitchFamily="34" charset="0"/>
                            </a:rPr>
                            <m:t>trillion</m:t>
                          </m:r>
                        </m:num>
                        <m:den>
                          <m:r>
                            <m:rPr>
                              <m:nor/>
                            </m:rPr>
                            <a:rPr lang="en-US" sz="2000" b="0" i="0" smtClean="0">
                              <a:solidFill>
                                <a:schemeClr val="bg1"/>
                              </a:solidFill>
                              <a:latin typeface="Calibri" panose="020F0502020204030204" pitchFamily="34" charset="0"/>
                              <a:cs typeface="Calibri" panose="020F0502020204030204" pitchFamily="34" charset="0"/>
                            </a:rPr>
                            <m:t>JPY</m:t>
                          </m:r>
                          <m:r>
                            <m:rPr>
                              <m:nor/>
                            </m:rPr>
                            <a:rPr lang="en-US" sz="2000" b="0" i="0" smtClean="0">
                              <a:solidFill>
                                <a:schemeClr val="bg1"/>
                              </a:solidFill>
                              <a:latin typeface="Calibri" panose="020F0502020204030204" pitchFamily="34" charset="0"/>
                              <a:cs typeface="Calibri" panose="020F0502020204030204" pitchFamily="34" charset="0"/>
                            </a:rPr>
                            <m:t> 148</m:t>
                          </m:r>
                        </m:den>
                      </m:f>
                    </m:oMath>
                  </a14:m>
                  <a:r>
                    <a:rPr lang="en-US" sz="2000" dirty="0">
                      <a:solidFill>
                        <a:schemeClr val="bg1"/>
                      </a:solidFill>
                    </a:rPr>
                    <a:t> = USD 3.38 trillion</a:t>
                  </a:r>
                </a:p>
              </p:txBody>
            </p:sp>
          </mc:Choice>
          <mc:Fallback xmlns="">
            <p:sp>
              <p:nvSpPr>
                <p:cNvPr id="30" name="TextBox 29">
                  <a:extLst>
                    <a:ext uri="{FF2B5EF4-FFF2-40B4-BE49-F238E27FC236}">
                      <a16:creationId xmlns:a16="http://schemas.microsoft.com/office/drawing/2014/main" id="{C36560BF-0085-457C-8071-E36D5EF7E786}"/>
                    </a:ext>
                  </a:extLst>
                </p:cNvPr>
                <p:cNvSpPr txBox="1">
                  <a:spLocks noRot="1" noChangeAspect="1" noMove="1" noResize="1" noEditPoints="1" noAdjustHandles="1" noChangeArrowheads="1" noChangeShapeType="1" noTextEdit="1"/>
                </p:cNvSpPr>
                <p:nvPr/>
              </p:nvSpPr>
              <p:spPr>
                <a:xfrm>
                  <a:off x="542655" y="1847263"/>
                  <a:ext cx="8058154" cy="585930"/>
                </a:xfrm>
                <a:prstGeom prst="rect">
                  <a:avLst/>
                </a:prstGeom>
                <a:blipFill>
                  <a:blip r:embed="rId4"/>
                  <a:stretch>
                    <a:fillRect b="-7292"/>
                  </a:stretch>
                </a:blipFill>
              </p:spPr>
              <p:txBody>
                <a:bodyPr/>
                <a:lstStyle/>
                <a:p>
                  <a:r>
                    <a:rPr lang="en-US">
                      <a:noFill/>
                    </a:rPr>
                    <a:t> </a:t>
                  </a:r>
                </a:p>
              </p:txBody>
            </p:sp>
          </mc:Fallback>
        </mc:AlternateContent>
      </p:grpSp>
      <p:grpSp>
        <p:nvGrpSpPr>
          <p:cNvPr id="31" name="Group 30" descr="The misleading appearance of a changing Japanese economy occurs only because we used the market exchange rate, which often has short-run rises and falls. However, PPP exchange rates stay fairly constant and change minimally, if at all, from year to year.">
            <a:extLst>
              <a:ext uri="{FF2B5EF4-FFF2-40B4-BE49-F238E27FC236}">
                <a16:creationId xmlns:a16="http://schemas.microsoft.com/office/drawing/2014/main" id="{17075C0E-E05F-455A-B2A1-E5C0092585FA}"/>
              </a:ext>
            </a:extLst>
          </p:cNvPr>
          <p:cNvGrpSpPr/>
          <p:nvPr/>
        </p:nvGrpSpPr>
        <p:grpSpPr>
          <a:xfrm>
            <a:off x="2066521" y="4731622"/>
            <a:ext cx="8058422" cy="1352003"/>
            <a:chOff x="542655" y="1736761"/>
            <a:chExt cx="8058422" cy="1352003"/>
          </a:xfrm>
          <a:solidFill>
            <a:srgbClr val="627981"/>
          </a:solidFill>
        </p:grpSpPr>
        <p:sp>
          <p:nvSpPr>
            <p:cNvPr id="32" name="Rectangle 31">
              <a:extLst>
                <a:ext uri="{FF2B5EF4-FFF2-40B4-BE49-F238E27FC236}">
                  <a16:creationId xmlns:a16="http://schemas.microsoft.com/office/drawing/2014/main" id="{EDC6D142-7CBB-41D1-8B94-FA0CB9AB417D}"/>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33" name="TextBox 32">
              <a:extLst>
                <a:ext uri="{FF2B5EF4-FFF2-40B4-BE49-F238E27FC236}">
                  <a16:creationId xmlns:a16="http://schemas.microsoft.com/office/drawing/2014/main" id="{80D3EE7F-858E-4002-A709-F5D375438B45}"/>
                </a:ext>
              </a:extLst>
            </p:cNvPr>
            <p:cNvSpPr txBox="1"/>
            <p:nvPr/>
          </p:nvSpPr>
          <p:spPr>
            <a:xfrm>
              <a:off x="542655" y="1765325"/>
              <a:ext cx="8058154" cy="1323439"/>
            </a:xfrm>
            <a:prstGeom prst="rect">
              <a:avLst/>
            </a:prstGeom>
            <a:grpFill/>
          </p:spPr>
          <p:txBody>
            <a:bodyPr wrap="square" rtlCol="0">
              <a:spAutoFit/>
            </a:bodyPr>
            <a:lstStyle/>
            <a:p>
              <a:pPr algn="ctr"/>
              <a:r>
                <a:rPr lang="en-US" sz="2000" dirty="0">
                  <a:solidFill>
                    <a:schemeClr val="bg1"/>
                  </a:solidFill>
                </a:rPr>
                <a:t>The misleading appearance of a changing Japanese economy occurs only because we used the market exchange rate, which often has short-run rises and falls. However, PPP exchange rates stay fairly constant and change minimally, if at all, from year to year.</a:t>
              </a:r>
            </a:p>
          </p:txBody>
        </p:sp>
      </p:grpSp>
    </p:spTree>
    <p:extLst>
      <p:ext uri="{BB962C8B-B14F-4D97-AF65-F5344CB8AC3E}">
        <p14:creationId xmlns:p14="http://schemas.microsoft.com/office/powerpoint/2010/main" val="25314759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1</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Suppose that the current exchange rate for the Canadian dollar (CAD) is USD 0.75. The inflation rate in the U.S. is 3%, and the inflation rate in Canada is 1%. Explain what will happen to the exchange rate for Canadian dollars.&#10;">
            <a:extLst>
              <a:ext uri="{FF2B5EF4-FFF2-40B4-BE49-F238E27FC236}">
                <a16:creationId xmlns:a16="http://schemas.microsoft.com/office/drawing/2014/main" id="{F206F903-0E48-4B2D-831E-FF1BD1ADBE8A}"/>
              </a:ext>
            </a:extLst>
          </p:cNvPr>
          <p:cNvGrpSpPr/>
          <p:nvPr/>
        </p:nvGrpSpPr>
        <p:grpSpPr>
          <a:xfrm>
            <a:off x="2066654" y="1580912"/>
            <a:ext cx="8058422" cy="1028461"/>
            <a:chOff x="542655" y="1736761"/>
            <a:chExt cx="8058422" cy="1028461"/>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49559"/>
              <a:ext cx="8058154" cy="1015663"/>
            </a:xfrm>
            <a:prstGeom prst="rect">
              <a:avLst/>
            </a:prstGeom>
            <a:grpFill/>
          </p:spPr>
          <p:txBody>
            <a:bodyPr wrap="square" rtlCol="0">
              <a:spAutoFit/>
            </a:bodyPr>
            <a:lstStyle/>
            <a:p>
              <a:pPr algn="ctr"/>
              <a:r>
                <a:rPr lang="en-US" sz="2000" dirty="0">
                  <a:solidFill>
                    <a:schemeClr val="bg1"/>
                  </a:solidFill>
                </a:rPr>
                <a:t>Suppose that the current exchange rate for the Canadian dollar (CAD) is USD 0.75. The inflation rate in the U.S. is 3%, and the inflation rate in Canada is 1%. Explain what will happen to the exchange rate for Canadian dollars.</a:t>
              </a:r>
            </a:p>
          </p:txBody>
        </p:sp>
      </p:grpSp>
      <p:pic>
        <p:nvPicPr>
          <p:cNvPr id="3" name="Picture 2" descr="An American flag on a pole">
            <a:extLst>
              <a:ext uri="{FF2B5EF4-FFF2-40B4-BE49-F238E27FC236}">
                <a16:creationId xmlns:a16="http://schemas.microsoft.com/office/drawing/2014/main" id="{2354C794-884B-4105-87F9-5B47996EC198}"/>
              </a:ext>
            </a:extLst>
          </p:cNvPr>
          <p:cNvPicPr>
            <a:picLocks noChangeAspect="1"/>
          </p:cNvPicPr>
          <p:nvPr/>
        </p:nvPicPr>
        <p:blipFill>
          <a:blip r:embed="rId3"/>
          <a:stretch>
            <a:fillRect/>
          </a:stretch>
        </p:blipFill>
        <p:spPr>
          <a:xfrm>
            <a:off x="2066654" y="3065174"/>
            <a:ext cx="3151732" cy="3444993"/>
          </a:xfrm>
          <a:prstGeom prst="rect">
            <a:avLst/>
          </a:prstGeom>
        </p:spPr>
      </p:pic>
      <p:pic>
        <p:nvPicPr>
          <p:cNvPr id="5" name="Picture 4" descr="A Canadian flag on a pole">
            <a:extLst>
              <a:ext uri="{FF2B5EF4-FFF2-40B4-BE49-F238E27FC236}">
                <a16:creationId xmlns:a16="http://schemas.microsoft.com/office/drawing/2014/main" id="{1AF58AF5-F8F5-406E-B0DF-4E06B1249DFA}"/>
              </a:ext>
            </a:extLst>
          </p:cNvPr>
          <p:cNvPicPr>
            <a:picLocks noChangeAspect="1"/>
          </p:cNvPicPr>
          <p:nvPr/>
        </p:nvPicPr>
        <p:blipFill rotWithShape="1">
          <a:blip r:embed="rId4"/>
          <a:srcRect l="14676" r="29492" b="1720"/>
          <a:stretch/>
        </p:blipFill>
        <p:spPr>
          <a:xfrm>
            <a:off x="6973076" y="3065174"/>
            <a:ext cx="3151732" cy="3444993"/>
          </a:xfrm>
          <a:prstGeom prst="rect">
            <a:avLst/>
          </a:prstGeom>
        </p:spPr>
      </p:pic>
    </p:spTree>
    <p:extLst>
      <p:ext uri="{BB962C8B-B14F-4D97-AF65-F5344CB8AC3E}">
        <p14:creationId xmlns:p14="http://schemas.microsoft.com/office/powerpoint/2010/main" val="106890214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On Your Own</a:t>
            </a:r>
            <a:r>
              <a:rPr kumimoji="0" lang="en-US" sz="3000" b="0" i="0" u="none" strike="noStrike" kern="1200" cap="none" spc="0" normalizeH="0" baseline="-25000" noProof="0" dirty="0">
                <a:ln>
                  <a:noFill/>
                </a:ln>
                <a:solidFill>
                  <a:schemeClr val="dk1"/>
                </a:solidFill>
                <a:effectLst/>
                <a:uLnTx/>
                <a:uFillTx/>
                <a:latin typeface="Century Gothic"/>
                <a:ea typeface="Century Gothic"/>
                <a:cs typeface="Century Gothic"/>
                <a:sym typeface="Century Gothic"/>
              </a:rPr>
              <a:t>2</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Suppose that the current exchange rate for the Canadian dollar (CAD) is USD 0.75. The inflation rate in the U.S. is 3%, and the inflation rate in Canada is 1%. Explain what will happen to the exchange rate for Canadian dollars.&#10;&#10;Since the inflation rate is lower in Canada than in the U.S., Canadian dollars have more purchasing power. Investors will increase their demand for Canadian dollars and decrease the supply of Canadian dollars. As a result, the Canadian dollar will appreciate above CAD 1 = USD 0.75. This means that the U.S. dollar will depreciate.">
            <a:extLst>
              <a:ext uri="{FF2B5EF4-FFF2-40B4-BE49-F238E27FC236}">
                <a16:creationId xmlns:a16="http://schemas.microsoft.com/office/drawing/2014/main" id="{F206F903-0E48-4B2D-831E-FF1BD1ADBE8A}"/>
              </a:ext>
            </a:extLst>
          </p:cNvPr>
          <p:cNvGrpSpPr/>
          <p:nvPr/>
        </p:nvGrpSpPr>
        <p:grpSpPr>
          <a:xfrm>
            <a:off x="2066654" y="1580912"/>
            <a:ext cx="8058422" cy="2875120"/>
            <a:chOff x="542655" y="1736761"/>
            <a:chExt cx="8058422" cy="2875120"/>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49559"/>
              <a:ext cx="8058154" cy="2862322"/>
            </a:xfrm>
            <a:prstGeom prst="rect">
              <a:avLst/>
            </a:prstGeom>
            <a:grpFill/>
          </p:spPr>
          <p:txBody>
            <a:bodyPr wrap="square" rtlCol="0">
              <a:spAutoFit/>
            </a:bodyPr>
            <a:lstStyle/>
            <a:p>
              <a:pPr algn="ctr"/>
              <a:r>
                <a:rPr lang="en-US" sz="2000" dirty="0">
                  <a:solidFill>
                    <a:schemeClr val="bg1"/>
                  </a:solidFill>
                </a:rPr>
                <a:t>Suppose that the current exchange rate for the Canadian dollar (CAD) is USD 0.75. The inflation rate in the U.S. is 3%, and the inflation rate in Canada is 1%. Explain what will happen to the exchange rate for Canadian dollars.</a:t>
              </a:r>
            </a:p>
            <a:p>
              <a:pPr algn="ctr"/>
              <a:endParaRPr lang="en-US" sz="2000" dirty="0">
                <a:solidFill>
                  <a:schemeClr val="bg1"/>
                </a:solidFill>
              </a:endParaRPr>
            </a:p>
            <a:p>
              <a:pPr algn="ctr"/>
              <a:r>
                <a:rPr lang="en-US" sz="2000" i="1" dirty="0">
                  <a:solidFill>
                    <a:schemeClr val="bg1"/>
                  </a:solidFill>
                </a:rPr>
                <a:t>Since the inflation rate is lower in Canada than in the U.S., Canadian dollars have more purchasing power. Investors will increase their demand for Canadian dollars and decrease the supply of Canadian dollars. As a result, the Canadian dollar will appreciate above CAD 1 = USD 0.75. This means that the U.S. dollar will depreciate.</a:t>
              </a:r>
            </a:p>
          </p:txBody>
        </p:sp>
      </p:grpSp>
    </p:spTree>
    <p:extLst>
      <p:ext uri="{BB962C8B-B14F-4D97-AF65-F5344CB8AC3E}">
        <p14:creationId xmlns:p14="http://schemas.microsoft.com/office/powerpoint/2010/main" val="15121471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75"/>
        <p:cNvGrpSpPr/>
        <p:nvPr/>
      </p:nvGrpSpPr>
      <p:grpSpPr>
        <a:xfrm>
          <a:off x="0" y="0"/>
          <a:ext cx="0" cy="0"/>
          <a:chOff x="0" y="0"/>
          <a:chExt cx="0" cy="0"/>
        </a:xfrm>
      </p:grpSpPr>
      <p:sp>
        <p:nvSpPr>
          <p:cNvPr id="177" name="Google Shape;177;p19"/>
          <p:cNvSpPr txBox="1">
            <a:spLocks noGrp="1"/>
          </p:cNvSpPr>
          <p:nvPr>
            <p:ph type="title" idx="4294967295"/>
          </p:nvPr>
        </p:nvSpPr>
        <p:spPr>
          <a:xfrm>
            <a:off x="1524001" y="288568"/>
            <a:ext cx="9144000" cy="553998"/>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Summary</a:t>
            </a:r>
            <a:endParaRPr kumimoji="0" lang="en-US" sz="18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179" name="Google Shape;179;p19">
            <a:extLst>
              <a:ext uri="{C183D7F6-B498-43B3-948B-1728B52AA6E4}">
                <adec:decorative xmlns:adec="http://schemas.microsoft.com/office/drawing/2017/decorative" val="1"/>
              </a:ext>
            </a:extLst>
          </p:cNvPr>
          <p:cNvCxnSpPr/>
          <p:nvPr/>
        </p:nvCxnSpPr>
        <p:spPr>
          <a:xfrm>
            <a:off x="1881188" y="1137908"/>
            <a:ext cx="8429625" cy="0"/>
          </a:xfrm>
          <a:prstGeom prst="straightConnector1">
            <a:avLst/>
          </a:prstGeom>
          <a:noFill/>
          <a:ln w="12700" cap="flat" cmpd="sng">
            <a:solidFill>
              <a:srgbClr val="323542"/>
            </a:solidFill>
            <a:prstDash val="solid"/>
            <a:miter lim="800000"/>
            <a:headEnd type="none" w="sm" len="sm"/>
            <a:tailEnd type="none" w="sm" len="sm"/>
          </a:ln>
        </p:spPr>
      </p:cxnSp>
      <p:sp>
        <p:nvSpPr>
          <p:cNvPr id="8" name="Google Shape;197;p20">
            <a:extLst>
              <a:ext uri="{FF2B5EF4-FFF2-40B4-BE49-F238E27FC236}">
                <a16:creationId xmlns:a16="http://schemas.microsoft.com/office/drawing/2014/main" id="{89B7A7A3-F9B5-49C9-9449-D436F4894C71}"/>
              </a:ext>
            </a:extLst>
          </p:cNvPr>
          <p:cNvSpPr txBox="1"/>
          <p:nvPr/>
        </p:nvSpPr>
        <p:spPr>
          <a:xfrm>
            <a:off x="1180308" y="1325703"/>
            <a:ext cx="9831383" cy="5295493"/>
          </a:xfrm>
          <a:prstGeom prst="rect">
            <a:avLst/>
          </a:prstGeom>
          <a:solidFill>
            <a:srgbClr val="627981"/>
          </a:solidFill>
          <a:ln>
            <a:noFill/>
          </a:ln>
        </p:spPr>
        <p:txBody>
          <a:bodyPr spcFirstLastPara="1" wrap="square" lIns="91425" tIns="45700" rIns="91425" bIns="45700" anchor="ctr" anchorCtr="0">
            <a:noAutofit/>
          </a:bodyPr>
          <a:lstStyle/>
          <a:p>
            <a:pPr marL="457200" marR="0" lvl="0" indent="-368300" algn="l" rtl="0">
              <a:spcBef>
                <a:spcPts val="0"/>
              </a:spcBef>
              <a:spcAft>
                <a:spcPts val="0"/>
              </a:spcAft>
              <a:buClr>
                <a:schemeClr val="lt1"/>
              </a:buClr>
              <a:buSzPts val="2200"/>
              <a:buFont typeface="Arial" panose="020B0604020202020204" pitchFamily="34" charset="0"/>
              <a:buChar char="•"/>
            </a:pPr>
            <a:r>
              <a:rPr lang="en-US" sz="2000" dirty="0">
                <a:solidFill>
                  <a:schemeClr val="lt1"/>
                </a:solidFill>
                <a:latin typeface="Calibri"/>
                <a:ea typeface="Calibri"/>
                <a:cs typeface="Calibri"/>
                <a:sym typeface="Calibri"/>
              </a:rPr>
              <a:t>In the extreme short run, ranging from a few minutes to a few weeks, exchange rates are influenced by speculators who try to invest in currencies that will appreciate and sell currencies that will depreciate.</a:t>
            </a:r>
          </a:p>
          <a:p>
            <a:pPr marL="457200" marR="0" lvl="0" indent="-368300" algn="l" rtl="0">
              <a:spcBef>
                <a:spcPts val="0"/>
              </a:spcBef>
              <a:spcAft>
                <a:spcPts val="0"/>
              </a:spcAft>
              <a:buClr>
                <a:schemeClr val="lt1"/>
              </a:buClr>
              <a:buSzPts val="2200"/>
              <a:buFont typeface="Arial" panose="020B0604020202020204" pitchFamily="34" charset="0"/>
              <a:buChar char="•"/>
            </a:pPr>
            <a:endParaRPr lang="en-US" sz="2000" dirty="0">
              <a:solidFill>
                <a:schemeClr val="lt1"/>
              </a:solidFill>
              <a:latin typeface="Calibri"/>
              <a:ea typeface="Calibri"/>
              <a:cs typeface="Calibri"/>
              <a:sym typeface="Calibri"/>
            </a:endParaRPr>
          </a:p>
          <a:p>
            <a:pPr marL="457200" marR="0" lvl="0" indent="-368300" algn="l" rtl="0">
              <a:spcBef>
                <a:spcPts val="0"/>
              </a:spcBef>
              <a:spcAft>
                <a:spcPts val="0"/>
              </a:spcAft>
              <a:buClr>
                <a:schemeClr val="lt1"/>
              </a:buClr>
              <a:buSzPts val="2200"/>
              <a:buFont typeface="Arial" panose="020B0604020202020204" pitchFamily="34" charset="0"/>
              <a:buChar char="•"/>
            </a:pPr>
            <a:r>
              <a:rPr lang="en-US" sz="2000" dirty="0">
                <a:solidFill>
                  <a:schemeClr val="lt1"/>
                </a:solidFill>
                <a:latin typeface="Calibri"/>
                <a:ea typeface="Calibri"/>
                <a:cs typeface="Calibri"/>
                <a:sym typeface="Calibri"/>
              </a:rPr>
              <a:t>In the relatively short run, differences in rates of return influence exchange rate markets.</a:t>
            </a:r>
          </a:p>
          <a:p>
            <a:pPr marL="457200" marR="0" lvl="0" indent="-368300" algn="l" rtl="0">
              <a:spcBef>
                <a:spcPts val="0"/>
              </a:spcBef>
              <a:spcAft>
                <a:spcPts val="0"/>
              </a:spcAft>
              <a:buClr>
                <a:schemeClr val="lt1"/>
              </a:buClr>
              <a:buSzPts val="2200"/>
              <a:buFont typeface="Arial" panose="020B0604020202020204" pitchFamily="34" charset="0"/>
              <a:buChar char="•"/>
            </a:pPr>
            <a:endParaRPr lang="en-US" sz="2000" dirty="0">
              <a:solidFill>
                <a:schemeClr val="lt1"/>
              </a:solidFill>
              <a:latin typeface="Calibri"/>
              <a:ea typeface="Calibri"/>
              <a:cs typeface="Calibri"/>
              <a:sym typeface="Calibri"/>
            </a:endParaRPr>
          </a:p>
          <a:p>
            <a:pPr marL="457200" marR="0" lvl="0" indent="-368300" algn="l" rtl="0">
              <a:spcBef>
                <a:spcPts val="0"/>
              </a:spcBef>
              <a:spcAft>
                <a:spcPts val="0"/>
              </a:spcAft>
              <a:buClr>
                <a:schemeClr val="lt1"/>
              </a:buClr>
              <a:buSzPts val="2200"/>
              <a:buFont typeface="Arial" panose="020B0604020202020204" pitchFamily="34" charset="0"/>
              <a:buChar char="•"/>
            </a:pPr>
            <a:r>
              <a:rPr lang="en-US" sz="2000" dirty="0">
                <a:solidFill>
                  <a:schemeClr val="lt1"/>
                </a:solidFill>
                <a:latin typeface="Calibri"/>
                <a:ea typeface="Calibri"/>
                <a:cs typeface="Calibri"/>
                <a:sym typeface="Calibri"/>
              </a:rPr>
              <a:t>Countries with relatively high real rates of return (for example, high interest rates) tend to experience stronger currencies as they attract money from abroad, while countries with relatively low rates of return tend to experience weaker exchange rates as investors convert to other currencies.</a:t>
            </a:r>
          </a:p>
          <a:p>
            <a:pPr marL="457200" marR="0" lvl="0" indent="-368300" algn="l" rtl="0">
              <a:spcBef>
                <a:spcPts val="0"/>
              </a:spcBef>
              <a:spcAft>
                <a:spcPts val="0"/>
              </a:spcAft>
              <a:buClr>
                <a:schemeClr val="lt1"/>
              </a:buClr>
              <a:buSzPts val="2200"/>
              <a:buFont typeface="Arial" panose="020B0604020202020204" pitchFamily="34" charset="0"/>
              <a:buChar char="•"/>
            </a:pPr>
            <a:endParaRPr lang="en-US" sz="2000" dirty="0">
              <a:solidFill>
                <a:schemeClr val="lt1"/>
              </a:solidFill>
              <a:latin typeface="Calibri"/>
              <a:ea typeface="Calibri"/>
              <a:cs typeface="Calibri"/>
              <a:sym typeface="Calibri"/>
            </a:endParaRPr>
          </a:p>
          <a:p>
            <a:pPr marL="457200" marR="0" lvl="0" indent="-368300" algn="l" rtl="0">
              <a:spcBef>
                <a:spcPts val="0"/>
              </a:spcBef>
              <a:spcAft>
                <a:spcPts val="0"/>
              </a:spcAft>
              <a:buClr>
                <a:schemeClr val="lt1"/>
              </a:buClr>
              <a:buSzPts val="2200"/>
              <a:buFont typeface="Arial" panose="020B0604020202020204" pitchFamily="34" charset="0"/>
              <a:buChar char="•"/>
            </a:pPr>
            <a:r>
              <a:rPr lang="en-US" sz="2000" dirty="0">
                <a:solidFill>
                  <a:schemeClr val="lt1"/>
                </a:solidFill>
                <a:latin typeface="Calibri"/>
                <a:ea typeface="Calibri"/>
                <a:cs typeface="Calibri"/>
                <a:sym typeface="Calibri"/>
              </a:rPr>
              <a:t>In the medium run of a few months or a few years, inflation rates influence exchange rate markets. </a:t>
            </a:r>
          </a:p>
          <a:p>
            <a:pPr marL="457200" marR="0" lvl="0" indent="-368300" algn="l" rtl="0">
              <a:spcBef>
                <a:spcPts val="0"/>
              </a:spcBef>
              <a:spcAft>
                <a:spcPts val="0"/>
              </a:spcAft>
              <a:buClr>
                <a:schemeClr val="lt1"/>
              </a:buClr>
              <a:buSzPts val="2200"/>
              <a:buFont typeface="Arial" panose="020B0604020202020204" pitchFamily="34" charset="0"/>
              <a:buChar char="•"/>
            </a:pPr>
            <a:endParaRPr lang="en-US" sz="2000" dirty="0">
              <a:solidFill>
                <a:schemeClr val="lt1"/>
              </a:solidFill>
              <a:latin typeface="Calibri"/>
              <a:ea typeface="Calibri"/>
              <a:cs typeface="Calibri"/>
              <a:sym typeface="Calibri"/>
            </a:endParaRPr>
          </a:p>
          <a:p>
            <a:pPr marL="457200" marR="0" lvl="0" indent="-368300" algn="l" rtl="0">
              <a:spcBef>
                <a:spcPts val="0"/>
              </a:spcBef>
              <a:spcAft>
                <a:spcPts val="0"/>
              </a:spcAft>
              <a:buClr>
                <a:schemeClr val="lt1"/>
              </a:buClr>
              <a:buSzPts val="2200"/>
              <a:buFont typeface="Arial" panose="020B0604020202020204" pitchFamily="34" charset="0"/>
              <a:buChar char="•"/>
            </a:pPr>
            <a:r>
              <a:rPr lang="en-US" sz="2000" dirty="0">
                <a:solidFill>
                  <a:schemeClr val="lt1"/>
                </a:solidFill>
                <a:latin typeface="Calibri"/>
                <a:ea typeface="Calibri"/>
                <a:cs typeface="Calibri"/>
                <a:sym typeface="Calibri"/>
              </a:rPr>
              <a:t>Over long periods of many years, exchange rates tend to adjust toward the purchasing power parity (PPP) rate.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5A7E83"/>
        </a:solidFill>
        <a:effectLst/>
      </p:bgPr>
    </p:bg>
    <p:spTree>
      <p:nvGrpSpPr>
        <p:cNvPr id="1" name="Shape 215"/>
        <p:cNvGrpSpPr/>
        <p:nvPr/>
      </p:nvGrpSpPr>
      <p:grpSpPr>
        <a:xfrm>
          <a:off x="0" y="0"/>
          <a:ext cx="0" cy="0"/>
          <a:chOff x="0" y="0"/>
          <a:chExt cx="0" cy="0"/>
        </a:xfrm>
      </p:grpSpPr>
      <p:cxnSp>
        <p:nvCxnSpPr>
          <p:cNvPr id="216" name="Google Shape;216;p22">
            <a:extLst>
              <a:ext uri="{C183D7F6-B498-43B3-948B-1728B52AA6E4}">
                <adec:decorative xmlns:adec="http://schemas.microsoft.com/office/drawing/2017/decorative" val="1"/>
              </a:ext>
            </a:extLst>
          </p:cNvPr>
          <p:cNvCxnSpPr/>
          <p:nvPr/>
        </p:nvCxnSpPr>
        <p:spPr>
          <a:xfrm>
            <a:off x="1859169" y="2729726"/>
            <a:ext cx="8429625" cy="0"/>
          </a:xfrm>
          <a:prstGeom prst="straightConnector1">
            <a:avLst/>
          </a:prstGeom>
          <a:noFill/>
          <a:ln w="12700" cap="flat" cmpd="sng">
            <a:solidFill>
              <a:schemeClr val="lt1"/>
            </a:solidFill>
            <a:prstDash val="solid"/>
            <a:miter lim="800000"/>
            <a:headEnd type="none" w="sm" len="sm"/>
            <a:tailEnd type="none" w="sm" len="sm"/>
          </a:ln>
        </p:spPr>
      </p:cxnSp>
      <p:sp>
        <p:nvSpPr>
          <p:cNvPr id="217" name="Google Shape;217;p22"/>
          <p:cNvSpPr txBox="1">
            <a:spLocks noGrp="1"/>
          </p:cNvSpPr>
          <p:nvPr>
            <p:ph type="title" idx="4294967295"/>
          </p:nvPr>
        </p:nvSpPr>
        <p:spPr>
          <a:xfrm>
            <a:off x="1524000" y="1410227"/>
            <a:ext cx="9144000" cy="1200329"/>
          </a:xfrm>
          <a:prstGeom prst="rect">
            <a:avLst/>
          </a:prstGeom>
          <a:noFill/>
          <a:ln>
            <a:noFill/>
            <a:prstDash/>
          </a:ln>
          <a:effectLst/>
        </p:spPr>
        <p:txBody>
          <a:bodyPr rot="0" spcFirstLastPara="1" vertOverflow="overflow" horzOverflow="overflow" vert="horz" wrap="square" lIns="91425" tIns="45700" rIns="91425" bIns="45700" numCol="1" spcCol="0" rtlCol="0" fromWordArt="0" anchor="t" anchorCtr="0" forceAA="0" compatLnSpc="1">
            <a:prstTxWarp prst="textNoShape">
              <a:avLst/>
            </a:prstTxWarp>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7200" b="1" i="0" u="none" strike="noStrike" kern="1200" cap="none" spc="0" normalizeH="0" baseline="0" noProof="0" dirty="0">
                <a:ln>
                  <a:noFill/>
                </a:ln>
                <a:solidFill>
                  <a:schemeClr val="lt1"/>
                </a:solidFill>
                <a:effectLst/>
                <a:uLnTx/>
                <a:uFillTx/>
                <a:latin typeface="Century Gothic"/>
                <a:ea typeface="Century Gothic"/>
                <a:cs typeface="Century Gothic"/>
                <a:sym typeface="Century Gothic"/>
              </a:rPr>
              <a:t>HAWKES</a:t>
            </a:r>
            <a:r>
              <a:rPr kumimoji="0" lang="en-US" sz="7200" b="0" i="0" u="none" strike="noStrike" kern="1200" cap="none" spc="0" normalizeH="0" baseline="0" noProof="0" dirty="0">
                <a:ln>
                  <a:noFill/>
                </a:ln>
                <a:solidFill>
                  <a:schemeClr val="lt1"/>
                </a:solidFill>
                <a:effectLst/>
                <a:uLnTx/>
                <a:uFillTx/>
                <a:latin typeface="Century Gothic"/>
                <a:ea typeface="Century Gothic"/>
                <a:cs typeface="Century Gothic"/>
                <a:sym typeface="Century Gothic"/>
              </a:rPr>
              <a:t> LEARNING</a:t>
            </a:r>
            <a:endParaRPr kumimoji="0" lang="en-US" sz="1800" b="0" i="0" u="none" strike="noStrike" kern="1200" cap="none" spc="0" normalizeH="0" baseline="0" noProof="0" dirty="0">
              <a:ln>
                <a:noFill/>
              </a:ln>
              <a:solidFill>
                <a:schemeClr val="tx1"/>
              </a:solidFill>
              <a:effectLst/>
              <a:uLnTx/>
              <a:uFillTx/>
              <a:latin typeface="+mn-lt"/>
              <a:ea typeface="+mn-ea"/>
              <a:cs typeface="+mn-cs"/>
            </a:endParaRPr>
          </a:p>
        </p:txBody>
      </p:sp>
      <p:pic>
        <p:nvPicPr>
          <p:cNvPr id="218" name="Google Shape;218;p22">
            <a:extLst>
              <a:ext uri="{C183D7F6-B498-43B3-948B-1728B52AA6E4}">
                <adec:decorative xmlns:adec="http://schemas.microsoft.com/office/drawing/2017/decorative" val="1"/>
              </a:ext>
            </a:extLst>
          </p:cNvPr>
          <p:cNvPicPr preferRelativeResize="0"/>
          <p:nvPr/>
        </p:nvPicPr>
        <p:blipFill rotWithShape="1">
          <a:blip r:embed="rId3">
            <a:alphaModFix/>
          </a:blip>
          <a:srcRect/>
          <a:stretch/>
        </p:blipFill>
        <p:spPr>
          <a:xfrm>
            <a:off x="3281108" y="3050910"/>
            <a:ext cx="609600" cy="609600"/>
          </a:xfrm>
          <a:prstGeom prst="rect">
            <a:avLst/>
          </a:prstGeom>
          <a:noFill/>
          <a:ln>
            <a:noFill/>
          </a:ln>
        </p:spPr>
      </p:pic>
      <p:pic>
        <p:nvPicPr>
          <p:cNvPr id="219" name="Google Shape;219;p22">
            <a:extLst>
              <a:ext uri="{C183D7F6-B498-43B3-948B-1728B52AA6E4}">
                <adec:decorative xmlns:adec="http://schemas.microsoft.com/office/drawing/2017/decorative" val="1"/>
              </a:ext>
            </a:extLst>
          </p:cNvPr>
          <p:cNvPicPr preferRelativeResize="0"/>
          <p:nvPr/>
        </p:nvPicPr>
        <p:blipFill rotWithShape="1">
          <a:blip r:embed="rId4">
            <a:alphaModFix/>
          </a:blip>
          <a:srcRect/>
          <a:stretch/>
        </p:blipFill>
        <p:spPr>
          <a:xfrm>
            <a:off x="4666179" y="3050910"/>
            <a:ext cx="609600" cy="609600"/>
          </a:xfrm>
          <a:prstGeom prst="rect">
            <a:avLst/>
          </a:prstGeom>
          <a:noFill/>
          <a:ln>
            <a:noFill/>
          </a:ln>
        </p:spPr>
      </p:pic>
      <p:pic>
        <p:nvPicPr>
          <p:cNvPr id="220" name="Google Shape;220;p22">
            <a:extLst>
              <a:ext uri="{C183D7F6-B498-43B3-948B-1728B52AA6E4}">
                <adec:decorative xmlns:adec="http://schemas.microsoft.com/office/drawing/2017/decorative" val="1"/>
              </a:ext>
            </a:extLst>
          </p:cNvPr>
          <p:cNvPicPr preferRelativeResize="0"/>
          <p:nvPr/>
        </p:nvPicPr>
        <p:blipFill rotWithShape="1">
          <a:blip r:embed="rId5">
            <a:alphaModFix/>
          </a:blip>
          <a:srcRect/>
          <a:stretch/>
        </p:blipFill>
        <p:spPr>
          <a:xfrm>
            <a:off x="6217122" y="3050910"/>
            <a:ext cx="609600" cy="609600"/>
          </a:xfrm>
          <a:prstGeom prst="rect">
            <a:avLst/>
          </a:prstGeom>
          <a:noFill/>
          <a:ln>
            <a:noFill/>
          </a:ln>
        </p:spPr>
      </p:pic>
      <p:pic>
        <p:nvPicPr>
          <p:cNvPr id="221" name="Google Shape;221;p22">
            <a:extLst>
              <a:ext uri="{C183D7F6-B498-43B3-948B-1728B52AA6E4}">
                <adec:decorative xmlns:adec="http://schemas.microsoft.com/office/drawing/2017/decorative" val="1"/>
              </a:ext>
            </a:extLst>
          </p:cNvPr>
          <p:cNvPicPr preferRelativeResize="0"/>
          <p:nvPr/>
        </p:nvPicPr>
        <p:blipFill rotWithShape="1">
          <a:blip r:embed="rId6">
            <a:alphaModFix/>
          </a:blip>
          <a:srcRect/>
          <a:stretch/>
        </p:blipFill>
        <p:spPr>
          <a:xfrm>
            <a:off x="7768065" y="3050910"/>
            <a:ext cx="609600" cy="6096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Introduction</a:t>
            </a:r>
            <a:endParaRPr kumimoji="0" lang="en-US" sz="3200" b="0" i="0" u="none" strike="noStrike" kern="1200" cap="none" spc="0" normalizeH="0" baseline="-2500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foreign exchange market involves firms, households, and investors coming together through banks and key foreign exchange dealers to demand and supply currencies. Consider an example of the exchange rate between the U.S. dollar (USD) and the Mexican peso (MXN):&#10;">
            <a:extLst>
              <a:ext uri="{FF2B5EF4-FFF2-40B4-BE49-F238E27FC236}">
                <a16:creationId xmlns:a16="http://schemas.microsoft.com/office/drawing/2014/main" id="{F206F903-0E48-4B2D-831E-FF1BD1ADBE8A}"/>
              </a:ext>
            </a:extLst>
          </p:cNvPr>
          <p:cNvGrpSpPr/>
          <p:nvPr/>
        </p:nvGrpSpPr>
        <p:grpSpPr>
          <a:xfrm>
            <a:off x="2066923" y="1332841"/>
            <a:ext cx="8058154" cy="1356563"/>
            <a:chOff x="542923" y="1736761"/>
            <a:chExt cx="8058154" cy="1356563"/>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69885"/>
              <a:ext cx="8058154" cy="1323439"/>
            </a:xfrm>
            <a:prstGeom prst="rect">
              <a:avLst/>
            </a:prstGeom>
            <a:grpFill/>
          </p:spPr>
          <p:txBody>
            <a:bodyPr wrap="square" rtlCol="0">
              <a:spAutoFit/>
            </a:bodyPr>
            <a:lstStyle/>
            <a:p>
              <a:pPr algn="ctr"/>
              <a:r>
                <a:rPr lang="en-US" sz="2000" dirty="0">
                  <a:solidFill>
                    <a:schemeClr val="bg1"/>
                  </a:solidFill>
                </a:rPr>
                <a:t>The foreign exchange market involves firms, households, and investors coming together through banks and key foreign exchange dealers to demand and supply currencies. Consider an example of the exchange rate between the U.S. dollar (USD) and the Mexican peso (MXN):</a:t>
              </a:r>
            </a:p>
          </p:txBody>
        </p:sp>
      </p:grpSp>
      <p:pic>
        <p:nvPicPr>
          <p:cNvPr id="4" name="Picture 3" descr="Two side-by-side graphs that show quantity of dollars traded for pesos and pesos traded for dollars, respectively.">
            <a:extLst>
              <a:ext uri="{FF2B5EF4-FFF2-40B4-BE49-F238E27FC236}">
                <a16:creationId xmlns:a16="http://schemas.microsoft.com/office/drawing/2014/main" id="{F4BF175D-30EF-402A-AF0E-CE9DB9E89266}"/>
              </a:ext>
            </a:extLst>
          </p:cNvPr>
          <p:cNvPicPr>
            <a:picLocks noChangeAspect="1"/>
          </p:cNvPicPr>
          <p:nvPr/>
        </p:nvPicPr>
        <p:blipFill>
          <a:blip r:embed="rId3"/>
          <a:stretch>
            <a:fillRect/>
          </a:stretch>
        </p:blipFill>
        <p:spPr>
          <a:xfrm>
            <a:off x="2584313" y="2886207"/>
            <a:ext cx="7023373" cy="3683225"/>
          </a:xfrm>
          <a:prstGeom prst="rect">
            <a:avLst/>
          </a:prstGeom>
        </p:spPr>
      </p:pic>
    </p:spTree>
    <p:extLst>
      <p:ext uri="{BB962C8B-B14F-4D97-AF65-F5344CB8AC3E}">
        <p14:creationId xmlns:p14="http://schemas.microsoft.com/office/powerpoint/2010/main" val="8104873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Dollar Exchange Rate</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vertical axis shows the exchange rate for U.S. dollars, measured in pesos.&#10;&#10;The horizontal axis shows the quantity of U.S. dollars traded in the foreign exchange market for pesos.&#10;&#10;The demand curve (D) for U.S. dollars intersects the supply curve (S) of U.S. dollars at the equilibrium point (E), which is an exchange rate of MXN 10 = USD 1 and a total volume of USD 8.5 billion.&#10;">
            <a:extLst>
              <a:ext uri="{FF2B5EF4-FFF2-40B4-BE49-F238E27FC236}">
                <a16:creationId xmlns:a16="http://schemas.microsoft.com/office/drawing/2014/main" id="{F206F903-0E48-4B2D-831E-FF1BD1ADBE8A}"/>
              </a:ext>
            </a:extLst>
          </p:cNvPr>
          <p:cNvGrpSpPr/>
          <p:nvPr/>
        </p:nvGrpSpPr>
        <p:grpSpPr>
          <a:xfrm>
            <a:off x="1042164" y="1544972"/>
            <a:ext cx="4885671" cy="4783567"/>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826248"/>
              <a:ext cx="8058154" cy="638598"/>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vertical axis shows the exchange rate for U.S. dollars, measured in pesos.</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The horizontal axis shows the quantity of U.S. dollars traded in the foreign exchange market for pesos.</a:t>
              </a:r>
            </a:p>
            <a:p>
              <a:pPr marL="342900" indent="-342900">
                <a:buFont typeface="Arial" panose="020B0604020202020204" pitchFamily="34" charset="0"/>
                <a:buChar char="•"/>
              </a:pPr>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The demand curve (</a:t>
              </a:r>
              <a:r>
                <a:rPr lang="en-US" sz="2000" i="1" dirty="0">
                  <a:solidFill>
                    <a:schemeClr val="bg1"/>
                  </a:solidFill>
                </a:rPr>
                <a:t>D</a:t>
              </a:r>
              <a:r>
                <a:rPr lang="en-US" sz="2000" dirty="0">
                  <a:solidFill>
                    <a:schemeClr val="bg1"/>
                  </a:solidFill>
                </a:rPr>
                <a:t>) for U.S. dollars intersects the supply curve (</a:t>
              </a:r>
              <a:r>
                <a:rPr lang="en-US" sz="2000" i="1" dirty="0">
                  <a:solidFill>
                    <a:schemeClr val="bg1"/>
                  </a:solidFill>
                </a:rPr>
                <a:t>S</a:t>
              </a:r>
              <a:r>
                <a:rPr lang="en-US" sz="2000" dirty="0">
                  <a:solidFill>
                    <a:schemeClr val="bg1"/>
                  </a:solidFill>
                </a:rPr>
                <a:t>) of U.S. dollars at the equilibrium point (</a:t>
              </a:r>
              <a:r>
                <a:rPr lang="en-US" sz="2000" i="1" dirty="0">
                  <a:solidFill>
                    <a:schemeClr val="bg1"/>
                  </a:solidFill>
                </a:rPr>
                <a:t>E</a:t>
              </a:r>
              <a:r>
                <a:rPr lang="en-US" sz="2000" dirty="0">
                  <a:solidFill>
                    <a:schemeClr val="bg1"/>
                  </a:solidFill>
                </a:rPr>
                <a:t>), which is an exchange rate of MXN 10 = USD 1 and a total volume of USD 8.5 billion.</a:t>
              </a:r>
            </a:p>
          </p:txBody>
        </p:sp>
      </p:grpSp>
      <p:pic>
        <p:nvPicPr>
          <p:cNvPr id="3" name="Picture 2" descr="A graph showing the quantity of U.S. dollars traded for pesos in billions, or the U.S. dollar exchange rate">
            <a:extLst>
              <a:ext uri="{FF2B5EF4-FFF2-40B4-BE49-F238E27FC236}">
                <a16:creationId xmlns:a16="http://schemas.microsoft.com/office/drawing/2014/main" id="{2A82C323-48BE-453A-8D5E-67C39F786D25}"/>
              </a:ext>
            </a:extLst>
          </p:cNvPr>
          <p:cNvPicPr>
            <a:picLocks noChangeAspect="1"/>
          </p:cNvPicPr>
          <p:nvPr/>
        </p:nvPicPr>
        <p:blipFill>
          <a:blip r:embed="rId3"/>
          <a:stretch>
            <a:fillRect/>
          </a:stretch>
        </p:blipFill>
        <p:spPr>
          <a:xfrm>
            <a:off x="6274106" y="1354213"/>
            <a:ext cx="4661682" cy="5228142"/>
          </a:xfrm>
          <a:prstGeom prst="rect">
            <a:avLst/>
          </a:prstGeom>
        </p:spPr>
      </p:pic>
    </p:spTree>
    <p:extLst>
      <p:ext uri="{BB962C8B-B14F-4D97-AF65-F5344CB8AC3E}">
        <p14:creationId xmlns:p14="http://schemas.microsoft.com/office/powerpoint/2010/main" val="1084471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Peso Exchange Rate</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vertical axis shows the exchange rate for Mexican pesos, measured in U.S. dollars.&#10;&#10;The horizontal axis shows the quantity of Mexican pesos traded in the foreign exchange market for dollars.&#10;&#10;The demand curve (D) for Mexican pesos intersects the supply curve (S) of Mexican pesos at the equilibrium point (E), which is an exchange rate of USD 0.10 = MXN 1 and a total volume of MXN 85 billion.&#10;">
            <a:extLst>
              <a:ext uri="{FF2B5EF4-FFF2-40B4-BE49-F238E27FC236}">
                <a16:creationId xmlns:a16="http://schemas.microsoft.com/office/drawing/2014/main" id="{F206F903-0E48-4B2D-831E-FF1BD1ADBE8A}"/>
              </a:ext>
            </a:extLst>
          </p:cNvPr>
          <p:cNvGrpSpPr/>
          <p:nvPr/>
        </p:nvGrpSpPr>
        <p:grpSpPr>
          <a:xfrm>
            <a:off x="1042164" y="1544972"/>
            <a:ext cx="4885671" cy="4783567"/>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99441"/>
              <a:ext cx="8058154" cy="69051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vertical axis shows the exchange rate for Mexican pesos, measured in U.S. dollars.</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The horizontal axis shows the quantity of Mexican pesos traded in the foreign exchange market for dollars.</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The demand curve (</a:t>
              </a:r>
              <a:r>
                <a:rPr lang="en-US" sz="2000" i="1" dirty="0">
                  <a:solidFill>
                    <a:schemeClr val="bg1"/>
                  </a:solidFill>
                </a:rPr>
                <a:t>D</a:t>
              </a:r>
              <a:r>
                <a:rPr lang="en-US" sz="2000" dirty="0">
                  <a:solidFill>
                    <a:schemeClr val="bg1"/>
                  </a:solidFill>
                </a:rPr>
                <a:t>) for Mexican pesos intersects the supply curve (</a:t>
              </a:r>
              <a:r>
                <a:rPr lang="en-US" sz="2000" i="1" dirty="0">
                  <a:solidFill>
                    <a:schemeClr val="bg1"/>
                  </a:solidFill>
                </a:rPr>
                <a:t>S</a:t>
              </a:r>
              <a:r>
                <a:rPr lang="en-US" sz="2000" dirty="0">
                  <a:solidFill>
                    <a:schemeClr val="bg1"/>
                  </a:solidFill>
                </a:rPr>
                <a:t>) of Mexican pesos at the equilibrium point (</a:t>
              </a:r>
              <a:r>
                <a:rPr lang="en-US" sz="2000" i="1" dirty="0">
                  <a:solidFill>
                    <a:schemeClr val="bg1"/>
                  </a:solidFill>
                </a:rPr>
                <a:t>E</a:t>
              </a:r>
              <a:r>
                <a:rPr lang="en-US" sz="2000" dirty="0">
                  <a:solidFill>
                    <a:schemeClr val="bg1"/>
                  </a:solidFill>
                </a:rPr>
                <a:t>), which is an exchange rate of USD 0.10 = MXN 1 and a total volume of MXN 85 billion.</a:t>
              </a:r>
            </a:p>
          </p:txBody>
        </p:sp>
      </p:grpSp>
      <p:pic>
        <p:nvPicPr>
          <p:cNvPr id="3" name="Picture 2" descr="A graph showing the quantity of pesos traded for U.S. dollars in billions, or the peso exchange rate">
            <a:extLst>
              <a:ext uri="{FF2B5EF4-FFF2-40B4-BE49-F238E27FC236}">
                <a16:creationId xmlns:a16="http://schemas.microsoft.com/office/drawing/2014/main" id="{4549AA12-06DA-46F3-B164-2174481216F1}"/>
              </a:ext>
            </a:extLst>
          </p:cNvPr>
          <p:cNvPicPr>
            <a:picLocks noChangeAspect="1"/>
          </p:cNvPicPr>
          <p:nvPr/>
        </p:nvPicPr>
        <p:blipFill>
          <a:blip r:embed="rId3"/>
          <a:stretch>
            <a:fillRect/>
          </a:stretch>
        </p:blipFill>
        <p:spPr>
          <a:xfrm>
            <a:off x="6384964" y="1268018"/>
            <a:ext cx="5047619" cy="5390476"/>
          </a:xfrm>
          <a:prstGeom prst="rect">
            <a:avLst/>
          </a:prstGeom>
        </p:spPr>
      </p:pic>
    </p:spTree>
    <p:extLst>
      <p:ext uri="{BB962C8B-B14F-4D97-AF65-F5344CB8AC3E}">
        <p14:creationId xmlns:p14="http://schemas.microsoft.com/office/powerpoint/2010/main" val="13979162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Dollars to Pesos</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Note that the two exchange rates are inverses: MXN 10 = USD 1 is the same as USD 0.10 = MXN 1. In the actual foreign exchange market, almost all the trading of Mexican pesos is for U.S. dollars.">
            <a:extLst>
              <a:ext uri="{FF2B5EF4-FFF2-40B4-BE49-F238E27FC236}">
                <a16:creationId xmlns:a16="http://schemas.microsoft.com/office/drawing/2014/main" id="{F206F903-0E48-4B2D-831E-FF1BD1ADBE8A}"/>
              </a:ext>
            </a:extLst>
          </p:cNvPr>
          <p:cNvGrpSpPr/>
          <p:nvPr/>
        </p:nvGrpSpPr>
        <p:grpSpPr>
          <a:xfrm>
            <a:off x="2066922" y="1433251"/>
            <a:ext cx="8058154" cy="1015663"/>
            <a:chOff x="542923" y="1736761"/>
            <a:chExt cx="8058154" cy="1015663"/>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36761"/>
              <a:ext cx="8058154" cy="1015663"/>
            </a:xfrm>
            <a:prstGeom prst="rect">
              <a:avLst/>
            </a:prstGeom>
            <a:grpFill/>
          </p:spPr>
          <p:txBody>
            <a:bodyPr wrap="square" rtlCol="0">
              <a:spAutoFit/>
            </a:bodyPr>
            <a:lstStyle/>
            <a:p>
              <a:pPr algn="ctr"/>
              <a:r>
                <a:rPr lang="en-US" sz="2000" dirty="0">
                  <a:solidFill>
                    <a:schemeClr val="bg1"/>
                  </a:solidFill>
                </a:rPr>
                <a:t>Note that the two exchange rates are inverses: MXN 10 = USD 1 is the same as USD 0.10 = MXN 1. In the actual foreign exchange market, almost all the trading of Mexican pesos is for U.S. dollars.</a:t>
              </a:r>
            </a:p>
          </p:txBody>
        </p:sp>
      </p:grpSp>
      <p:pic>
        <p:nvPicPr>
          <p:cNvPr id="9" name="Picture 8" descr="Two side-by-side graphs that show quantity of dollars traded for pesos and pesos traded for dollars, respectively.">
            <a:extLst>
              <a:ext uri="{FF2B5EF4-FFF2-40B4-BE49-F238E27FC236}">
                <a16:creationId xmlns:a16="http://schemas.microsoft.com/office/drawing/2014/main" id="{27E8477F-38FF-4480-8AAF-6E039285BF0B}"/>
              </a:ext>
            </a:extLst>
          </p:cNvPr>
          <p:cNvPicPr>
            <a:picLocks noChangeAspect="1"/>
          </p:cNvPicPr>
          <p:nvPr/>
        </p:nvPicPr>
        <p:blipFill>
          <a:blip r:embed="rId3"/>
          <a:stretch>
            <a:fillRect/>
          </a:stretch>
        </p:blipFill>
        <p:spPr>
          <a:xfrm>
            <a:off x="2428530" y="2830850"/>
            <a:ext cx="7334939" cy="3846618"/>
          </a:xfrm>
          <a:prstGeom prst="rect">
            <a:avLst/>
          </a:prstGeom>
        </p:spPr>
      </p:pic>
    </p:spTree>
    <p:extLst>
      <p:ext uri="{BB962C8B-B14F-4D97-AF65-F5344CB8AC3E}">
        <p14:creationId xmlns:p14="http://schemas.microsoft.com/office/powerpoint/2010/main" val="205087330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Expectations about Future Exchange Rates</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One reason to demand a currency on the foreign exchange market is the belief that the currency's value is about to increase.">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One reason to demand a currency on the foreign exchange market is the belief that the currency's value is about to increase.</a:t>
              </a:r>
            </a:p>
          </p:txBody>
        </p:sp>
      </p:grpSp>
      <p:grpSp>
        <p:nvGrpSpPr>
          <p:cNvPr id="12" name="Group 11" descr="One reason to supply (sell) a currency is the belief that the value is about to decrease.">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One reason to supply (sell) a currency is the belief that the value is about to decrease.</a:t>
              </a:r>
            </a:p>
          </p:txBody>
        </p:sp>
      </p:grpSp>
      <p:grpSp>
        <p:nvGrpSpPr>
          <p:cNvPr id="14" name="Group 13" descr="In contrast to many other cases, supply and demand typically both move at the same time in the foreign exchange market.">
            <a:extLst>
              <a:ext uri="{FF2B5EF4-FFF2-40B4-BE49-F238E27FC236}">
                <a16:creationId xmlns:a16="http://schemas.microsoft.com/office/drawing/2014/main" id="{017D15F8-5259-42B4-8036-CC9261B702B6}"/>
              </a:ext>
            </a:extLst>
          </p:cNvPr>
          <p:cNvGrpSpPr/>
          <p:nvPr/>
        </p:nvGrpSpPr>
        <p:grpSpPr>
          <a:xfrm>
            <a:off x="2066922" y="3389586"/>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In contrast to many other cases, supply and demand typically both move at the same time in the foreign exchange market.</a:t>
              </a:r>
            </a:p>
          </p:txBody>
        </p:sp>
      </p:grpSp>
      <p:grpSp>
        <p:nvGrpSpPr>
          <p:cNvPr id="18" name="Group 17" descr="Groups of participants in the foreign exchange market, like firms and investors, include some buyers and some sellers.">
            <a:extLst>
              <a:ext uri="{FF2B5EF4-FFF2-40B4-BE49-F238E27FC236}">
                <a16:creationId xmlns:a16="http://schemas.microsoft.com/office/drawing/2014/main" id="{293BA1C3-2A7B-44AF-8EED-EB3D67A6C625}"/>
              </a:ext>
            </a:extLst>
          </p:cNvPr>
          <p:cNvGrpSpPr/>
          <p:nvPr/>
        </p:nvGrpSpPr>
        <p:grpSpPr>
          <a:xfrm>
            <a:off x="2076773" y="4299389"/>
            <a:ext cx="8063801" cy="806935"/>
            <a:chOff x="537276" y="1736761"/>
            <a:chExt cx="8063801" cy="806935"/>
          </a:xfrm>
          <a:solidFill>
            <a:srgbClr val="627981"/>
          </a:solidFill>
        </p:grpSpPr>
        <p:sp>
          <p:nvSpPr>
            <p:cNvPr id="19" name="Rectangle 18">
              <a:extLst>
                <a:ext uri="{FF2B5EF4-FFF2-40B4-BE49-F238E27FC236}">
                  <a16:creationId xmlns:a16="http://schemas.microsoft.com/office/drawing/2014/main" id="{BB59A34F-26A4-4678-9CEC-6113E76A80C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B6005925-604F-45C3-9D2F-BE848DFF0466}"/>
                </a:ext>
              </a:extLst>
            </p:cNvPr>
            <p:cNvSpPr txBox="1"/>
            <p:nvPr/>
          </p:nvSpPr>
          <p:spPr>
            <a:xfrm>
              <a:off x="537276" y="1795588"/>
              <a:ext cx="8063801"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Groups of participants in the foreign exchange market, like firms and investors, include some buyers and some sellers.</a:t>
              </a:r>
            </a:p>
          </p:txBody>
        </p:sp>
      </p:grpSp>
      <p:grpSp>
        <p:nvGrpSpPr>
          <p:cNvPr id="21" name="Group 20" descr="An expectation of a future shift in the exchange rate affects both buyers and sellers and, consequently, demand and supply.">
            <a:extLst>
              <a:ext uri="{FF2B5EF4-FFF2-40B4-BE49-F238E27FC236}">
                <a16:creationId xmlns:a16="http://schemas.microsoft.com/office/drawing/2014/main" id="{3D5EBF0E-9C17-48D9-A0AE-EAF3A997D281}"/>
              </a:ext>
            </a:extLst>
          </p:cNvPr>
          <p:cNvGrpSpPr/>
          <p:nvPr/>
        </p:nvGrpSpPr>
        <p:grpSpPr>
          <a:xfrm>
            <a:off x="2082420" y="5196636"/>
            <a:ext cx="8058154" cy="806935"/>
            <a:chOff x="542923" y="1736761"/>
            <a:chExt cx="8058154" cy="806935"/>
          </a:xfrm>
          <a:solidFill>
            <a:srgbClr val="627981"/>
          </a:solidFill>
        </p:grpSpPr>
        <p:sp>
          <p:nvSpPr>
            <p:cNvPr id="22" name="Rectangle 21">
              <a:extLst>
                <a:ext uri="{FF2B5EF4-FFF2-40B4-BE49-F238E27FC236}">
                  <a16:creationId xmlns:a16="http://schemas.microsoft.com/office/drawing/2014/main" id="{8EA3606D-B5BF-4514-A52E-1FA077D5B37C}"/>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3" name="TextBox 22">
              <a:extLst>
                <a:ext uri="{FF2B5EF4-FFF2-40B4-BE49-F238E27FC236}">
                  <a16:creationId xmlns:a16="http://schemas.microsoft.com/office/drawing/2014/main" id="{4DE6912D-3477-4EE5-9F0D-C8983C1A747D}"/>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An expectation of a future shift in the exchange rate affects both buyers and sellers and, consequently, demand and supply.</a:t>
              </a:r>
            </a:p>
          </p:txBody>
        </p:sp>
      </p:grpSp>
    </p:spTree>
    <p:extLst>
      <p:ext uri="{BB962C8B-B14F-4D97-AF65-F5344CB8AC3E}">
        <p14:creationId xmlns:p14="http://schemas.microsoft.com/office/powerpoint/2010/main" val="327952655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Speed of Shifts in Exchange Rates</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When investors expect a country's currency to strengthen, they buy the currency and cause it to appreciate immediately.">
            <a:extLst>
              <a:ext uri="{FF2B5EF4-FFF2-40B4-BE49-F238E27FC236}">
                <a16:creationId xmlns:a16="http://schemas.microsoft.com/office/drawing/2014/main" id="{F206F903-0E48-4B2D-831E-FF1BD1ADBE8A}"/>
              </a:ext>
            </a:extLst>
          </p:cNvPr>
          <p:cNvGrpSpPr/>
          <p:nvPr/>
        </p:nvGrpSpPr>
        <p:grpSpPr>
          <a:xfrm>
            <a:off x="2066654" y="1580912"/>
            <a:ext cx="8058422" cy="806935"/>
            <a:chOff x="542655" y="1736761"/>
            <a:chExt cx="8058422"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655" y="1781091"/>
              <a:ext cx="8058154"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When investors expect a country's currency to strengthen, they buy the currency and cause it to appreciate immediately. </a:t>
              </a:r>
            </a:p>
          </p:txBody>
        </p:sp>
      </p:grpSp>
      <p:grpSp>
        <p:nvGrpSpPr>
          <p:cNvPr id="12" name="Group 11" descr="This can make other investors believe that future increases in value are likely, leading to even greater appreciation.">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This can make other investors believe that future increases in value are likely, leading to even greater appreciation.</a:t>
              </a:r>
            </a:p>
          </p:txBody>
        </p:sp>
      </p:grpSp>
      <p:grpSp>
        <p:nvGrpSpPr>
          <p:cNvPr id="14" name="Group 13" descr="Similarly, the expectation that a currency might weaken quickly leads to actual weakening of the currency, reinforcing the belief.">
            <a:extLst>
              <a:ext uri="{FF2B5EF4-FFF2-40B4-BE49-F238E27FC236}">
                <a16:creationId xmlns:a16="http://schemas.microsoft.com/office/drawing/2014/main" id="{017D15F8-5259-42B4-8036-CC9261B702B6}"/>
              </a:ext>
            </a:extLst>
          </p:cNvPr>
          <p:cNvGrpSpPr/>
          <p:nvPr/>
        </p:nvGrpSpPr>
        <p:grpSpPr>
          <a:xfrm>
            <a:off x="2066922" y="3389586"/>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Similarly, the expectation that a currency might weaken quickly leads to actual weakening of the currency, reinforcing the belief.</a:t>
              </a:r>
            </a:p>
          </p:txBody>
        </p:sp>
      </p:grpSp>
      <p:grpSp>
        <p:nvGrpSpPr>
          <p:cNvPr id="18" name="Group 17" descr="Beliefs about the future path of exchange rates can be self-reinforcing, at least for a time, and a large share of the trading in foreign exchange markets involves dealers trying to outguess each other.">
            <a:extLst>
              <a:ext uri="{FF2B5EF4-FFF2-40B4-BE49-F238E27FC236}">
                <a16:creationId xmlns:a16="http://schemas.microsoft.com/office/drawing/2014/main" id="{293BA1C3-2A7B-44AF-8EED-EB3D67A6C625}"/>
              </a:ext>
            </a:extLst>
          </p:cNvPr>
          <p:cNvGrpSpPr/>
          <p:nvPr/>
        </p:nvGrpSpPr>
        <p:grpSpPr>
          <a:xfrm>
            <a:off x="2076773" y="4299389"/>
            <a:ext cx="8063801" cy="1074490"/>
            <a:chOff x="537276" y="1736761"/>
            <a:chExt cx="8063801" cy="1074490"/>
          </a:xfrm>
          <a:solidFill>
            <a:srgbClr val="627981"/>
          </a:solidFill>
        </p:grpSpPr>
        <p:sp>
          <p:nvSpPr>
            <p:cNvPr id="19" name="Rectangle 18">
              <a:extLst>
                <a:ext uri="{FF2B5EF4-FFF2-40B4-BE49-F238E27FC236}">
                  <a16:creationId xmlns:a16="http://schemas.microsoft.com/office/drawing/2014/main" id="{BB59A34F-26A4-4678-9CEC-6113E76A80C6}"/>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20" name="TextBox 19">
              <a:extLst>
                <a:ext uri="{FF2B5EF4-FFF2-40B4-BE49-F238E27FC236}">
                  <a16:creationId xmlns:a16="http://schemas.microsoft.com/office/drawing/2014/main" id="{B6005925-604F-45C3-9D2F-BE848DFF0466}"/>
                </a:ext>
              </a:extLst>
            </p:cNvPr>
            <p:cNvSpPr txBox="1"/>
            <p:nvPr/>
          </p:nvSpPr>
          <p:spPr>
            <a:xfrm>
              <a:off x="537276" y="1795588"/>
              <a:ext cx="8063801" cy="1015663"/>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Beliefs about the future path of exchange rates can be self-reinforcing, at least for a time, and a large share of the trading in foreign exchange markets involves dealers trying to outguess each other.</a:t>
              </a:r>
            </a:p>
          </p:txBody>
        </p:sp>
      </p:grpSp>
    </p:spTree>
    <p:extLst>
      <p:ext uri="{BB962C8B-B14F-4D97-AF65-F5344CB8AC3E}">
        <p14:creationId xmlns:p14="http://schemas.microsoft.com/office/powerpoint/2010/main" val="3433318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Differences in Rates of Return across Countries</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The motivation for investment (domestic or foreign) is to earn a return.">
            <a:extLst>
              <a:ext uri="{FF2B5EF4-FFF2-40B4-BE49-F238E27FC236}">
                <a16:creationId xmlns:a16="http://schemas.microsoft.com/office/drawing/2014/main" id="{F206F903-0E48-4B2D-831E-FF1BD1ADBE8A}"/>
              </a:ext>
            </a:extLst>
          </p:cNvPr>
          <p:cNvGrpSpPr/>
          <p:nvPr/>
        </p:nvGrpSpPr>
        <p:grpSpPr>
          <a:xfrm>
            <a:off x="2066922" y="1580912"/>
            <a:ext cx="8058154" cy="806935"/>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58421" y="1940173"/>
              <a:ext cx="8007511" cy="400110"/>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The motivation for investment (domestic or foreign) is to earn a return.</a:t>
              </a:r>
            </a:p>
          </p:txBody>
        </p:sp>
      </p:grpSp>
      <p:grpSp>
        <p:nvGrpSpPr>
          <p:cNvPr id="12" name="Group 11" descr="When deciding where they will invest their funds, both businesses and countries consider the rate of returns in other countries.">
            <a:extLst>
              <a:ext uri="{FF2B5EF4-FFF2-40B4-BE49-F238E27FC236}">
                <a16:creationId xmlns:a16="http://schemas.microsoft.com/office/drawing/2014/main" id="{1FCE88C0-12B0-4BFD-B1EC-2AFE88155099}"/>
              </a:ext>
            </a:extLst>
          </p:cNvPr>
          <p:cNvGrpSpPr/>
          <p:nvPr/>
        </p:nvGrpSpPr>
        <p:grpSpPr>
          <a:xfrm>
            <a:off x="2066922" y="2473097"/>
            <a:ext cx="8058154" cy="806935"/>
            <a:chOff x="542923" y="1736761"/>
            <a:chExt cx="8058154" cy="806935"/>
          </a:xfrm>
          <a:solidFill>
            <a:srgbClr val="627981"/>
          </a:solidFill>
        </p:grpSpPr>
        <p:sp>
          <p:nvSpPr>
            <p:cNvPr id="13" name="Rectangle 12">
              <a:extLst>
                <a:ext uri="{FF2B5EF4-FFF2-40B4-BE49-F238E27FC236}">
                  <a16:creationId xmlns:a16="http://schemas.microsoft.com/office/drawing/2014/main" id="{2924E73E-CE7E-47D9-A8DB-313C4BB32AEE}"/>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5" name="TextBox 14">
              <a:extLst>
                <a:ext uri="{FF2B5EF4-FFF2-40B4-BE49-F238E27FC236}">
                  <a16:creationId xmlns:a16="http://schemas.microsoft.com/office/drawing/2014/main" id="{FCA12C2D-D10D-4B22-A70E-64FED5FC8357}"/>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When deciding where they will invest their funds, both businesses and countries consider the rate of returns in other countries. </a:t>
              </a:r>
            </a:p>
          </p:txBody>
        </p:sp>
      </p:grpSp>
      <p:grpSp>
        <p:nvGrpSpPr>
          <p:cNvPr id="14" name="Group 13" descr="Whether the exchange rate appears high or low will attract or repel foreign investment.">
            <a:extLst>
              <a:ext uri="{FF2B5EF4-FFF2-40B4-BE49-F238E27FC236}">
                <a16:creationId xmlns:a16="http://schemas.microsoft.com/office/drawing/2014/main" id="{017D15F8-5259-42B4-8036-CC9261B702B6}"/>
              </a:ext>
            </a:extLst>
          </p:cNvPr>
          <p:cNvGrpSpPr/>
          <p:nvPr/>
        </p:nvGrpSpPr>
        <p:grpSpPr>
          <a:xfrm>
            <a:off x="2066922" y="3389586"/>
            <a:ext cx="8058154" cy="806935"/>
            <a:chOff x="542923" y="1736761"/>
            <a:chExt cx="8058154" cy="806935"/>
          </a:xfrm>
          <a:solidFill>
            <a:srgbClr val="627981"/>
          </a:solidFill>
        </p:grpSpPr>
        <p:sp>
          <p:nvSpPr>
            <p:cNvPr id="16" name="Rectangle 15">
              <a:extLst>
                <a:ext uri="{FF2B5EF4-FFF2-40B4-BE49-F238E27FC236}">
                  <a16:creationId xmlns:a16="http://schemas.microsoft.com/office/drawing/2014/main" id="{41010B44-1C6D-4C91-8886-E67FF4570281}"/>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7" name="TextBox 16">
              <a:extLst>
                <a:ext uri="{FF2B5EF4-FFF2-40B4-BE49-F238E27FC236}">
                  <a16:creationId xmlns:a16="http://schemas.microsoft.com/office/drawing/2014/main" id="{912E3096-E4EE-4560-A767-662C241DF167}"/>
                </a:ext>
              </a:extLst>
            </p:cNvPr>
            <p:cNvSpPr txBox="1"/>
            <p:nvPr/>
          </p:nvSpPr>
          <p:spPr>
            <a:xfrm>
              <a:off x="558421" y="1795588"/>
              <a:ext cx="8042656" cy="70788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Whether the exchange rate appears high or low will attract or repel foreign investment.</a:t>
              </a:r>
            </a:p>
          </p:txBody>
        </p:sp>
      </p:grpSp>
      <p:pic>
        <p:nvPicPr>
          <p:cNvPr id="4" name="Picture 3" descr="If a country has relatively high rates of return then it tends to attract fund from abroad. If a country has relatively low rates of return then it tends to repel funds from abroad.">
            <a:extLst>
              <a:ext uri="{FF2B5EF4-FFF2-40B4-BE49-F238E27FC236}">
                <a16:creationId xmlns:a16="http://schemas.microsoft.com/office/drawing/2014/main" id="{F3F1847D-68D9-F357-10B7-7782EDBF2297}"/>
              </a:ext>
            </a:extLst>
          </p:cNvPr>
          <p:cNvPicPr>
            <a:picLocks noChangeAspect="1"/>
          </p:cNvPicPr>
          <p:nvPr/>
        </p:nvPicPr>
        <p:blipFill>
          <a:blip r:embed="rId3"/>
          <a:stretch>
            <a:fillRect/>
          </a:stretch>
        </p:blipFill>
        <p:spPr>
          <a:xfrm>
            <a:off x="1811025" y="4705588"/>
            <a:ext cx="8569950" cy="1254139"/>
          </a:xfrm>
          <a:prstGeom prst="rect">
            <a:avLst/>
          </a:prstGeom>
        </p:spPr>
      </p:pic>
    </p:spTree>
    <p:extLst>
      <p:ext uri="{BB962C8B-B14F-4D97-AF65-F5344CB8AC3E}">
        <p14:creationId xmlns:p14="http://schemas.microsoft.com/office/powerpoint/2010/main" val="40598672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 name="Title 25"/>
          <p:cNvSpPr txBox="1">
            <a:spLocks noGrp="1"/>
          </p:cNvSpPr>
          <p:nvPr>
            <p:ph type="title" idx="4294967295"/>
          </p:nvPr>
        </p:nvSpPr>
        <p:spPr>
          <a:xfrm>
            <a:off x="1524001" y="288568"/>
            <a:ext cx="9144000" cy="55399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000" b="0" i="0" u="none" strike="noStrike" kern="1200" cap="none" spc="0" normalizeH="0" baseline="0" noProof="0" dirty="0">
                <a:ln>
                  <a:noFill/>
                </a:ln>
                <a:solidFill>
                  <a:schemeClr val="dk1"/>
                </a:solidFill>
                <a:effectLst/>
                <a:uLnTx/>
                <a:uFillTx/>
                <a:latin typeface="Century Gothic"/>
                <a:ea typeface="Century Gothic"/>
                <a:cs typeface="Century Gothic"/>
                <a:sym typeface="Century Gothic"/>
              </a:rPr>
              <a:t>Higher Rate of Return</a:t>
            </a:r>
            <a:endParaRPr kumimoji="0" lang="en-US" sz="3200" b="0" i="0" u="none" strike="noStrike" kern="1200" cap="none" spc="0" normalizeH="0" baseline="0" noProof="0" dirty="0">
              <a:ln>
                <a:noFill/>
              </a:ln>
              <a:solidFill>
                <a:schemeClr val="tx1"/>
              </a:solidFill>
              <a:effectLst/>
              <a:uLnTx/>
              <a:uFillTx/>
              <a:latin typeface="+mn-lt"/>
              <a:ea typeface="+mn-ea"/>
              <a:cs typeface="+mn-cs"/>
            </a:endParaRPr>
          </a:p>
        </p:txBody>
      </p:sp>
      <p:cxnSp>
        <p:nvCxnSpPr>
          <p:cNvPr id="55" name="Straight Connector 54">
            <a:extLst>
              <a:ext uri="{C183D7F6-B498-43B3-948B-1728B52AA6E4}">
                <adec:decorative xmlns:adec="http://schemas.microsoft.com/office/drawing/2017/decorative" val="1"/>
              </a:ext>
            </a:extLst>
          </p:cNvPr>
          <p:cNvCxnSpPr/>
          <p:nvPr/>
        </p:nvCxnSpPr>
        <p:spPr>
          <a:xfrm>
            <a:off x="1881188" y="1137908"/>
            <a:ext cx="8429625" cy="0"/>
          </a:xfrm>
          <a:prstGeom prst="line">
            <a:avLst/>
          </a:prstGeom>
          <a:ln w="12700">
            <a:solidFill>
              <a:srgbClr val="323542"/>
            </a:solidFill>
          </a:ln>
        </p:spPr>
        <p:style>
          <a:lnRef idx="1">
            <a:schemeClr val="accent1"/>
          </a:lnRef>
          <a:fillRef idx="0">
            <a:schemeClr val="accent1"/>
          </a:fillRef>
          <a:effectRef idx="0">
            <a:schemeClr val="accent1"/>
          </a:effectRef>
          <a:fontRef idx="minor">
            <a:schemeClr val="tx1"/>
          </a:fontRef>
        </p:style>
      </p:cxnSp>
      <p:grpSp>
        <p:nvGrpSpPr>
          <p:cNvPr id="8" name="Group 7" descr="A higher rate of return for U.S. dollars makes holding dollars more attractive.&#10;&#10;The demand for dollars in the foreign exchange market shifts right, from D0 to D1, while the supply of dollars shifts left, from S0 to S1.&#10;&#10;The new equilibrium (E1) has a stronger exchange rate than the original equilibrium (E0), but in this example, the equilibrium quantity traded does not change.">
            <a:extLst>
              <a:ext uri="{FF2B5EF4-FFF2-40B4-BE49-F238E27FC236}">
                <a16:creationId xmlns:a16="http://schemas.microsoft.com/office/drawing/2014/main" id="{F206F903-0E48-4B2D-831E-FF1BD1ADBE8A}"/>
              </a:ext>
            </a:extLst>
          </p:cNvPr>
          <p:cNvGrpSpPr/>
          <p:nvPr/>
        </p:nvGrpSpPr>
        <p:grpSpPr>
          <a:xfrm>
            <a:off x="1042164" y="1544972"/>
            <a:ext cx="4885671" cy="4783567"/>
            <a:chOff x="542923" y="1736761"/>
            <a:chExt cx="8058154" cy="806935"/>
          </a:xfrm>
          <a:solidFill>
            <a:srgbClr val="627981"/>
          </a:solidFill>
        </p:grpSpPr>
        <p:sp>
          <p:nvSpPr>
            <p:cNvPr id="10" name="Rectangle 9">
              <a:extLst>
                <a:ext uri="{FF2B5EF4-FFF2-40B4-BE49-F238E27FC236}">
                  <a16:creationId xmlns:a16="http://schemas.microsoft.com/office/drawing/2014/main" id="{A280F456-73FC-4B32-84E6-E8CA5F317000}"/>
                </a:ext>
              </a:extLst>
            </p:cNvPr>
            <p:cNvSpPr/>
            <p:nvPr/>
          </p:nvSpPr>
          <p:spPr>
            <a:xfrm>
              <a:off x="542923" y="1736761"/>
              <a:ext cx="8058154" cy="806935"/>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dirty="0">
                <a:solidFill>
                  <a:schemeClr val="bg1"/>
                </a:solidFill>
              </a:endParaRPr>
            </a:p>
          </p:txBody>
        </p:sp>
        <p:sp>
          <p:nvSpPr>
            <p:cNvPr id="11" name="TextBox 10">
              <a:extLst>
                <a:ext uri="{FF2B5EF4-FFF2-40B4-BE49-F238E27FC236}">
                  <a16:creationId xmlns:a16="http://schemas.microsoft.com/office/drawing/2014/main" id="{D57D5171-4955-40BA-B146-57059C094DA5}"/>
                </a:ext>
              </a:extLst>
            </p:cNvPr>
            <p:cNvSpPr txBox="1"/>
            <p:nvPr/>
          </p:nvSpPr>
          <p:spPr>
            <a:xfrm>
              <a:off x="542923" y="1799441"/>
              <a:ext cx="8058154" cy="690516"/>
            </a:xfrm>
            <a:prstGeom prst="rect">
              <a:avLst/>
            </a:prstGeom>
            <a:grpFill/>
          </p:spPr>
          <p:txBody>
            <a:bodyPr wrap="square" rtlCol="0">
              <a:spAutoFit/>
            </a:bodyPr>
            <a:lstStyle/>
            <a:p>
              <a:pPr marL="342900" indent="-342900">
                <a:buFont typeface="Arial" panose="020B0604020202020204" pitchFamily="34" charset="0"/>
                <a:buChar char="•"/>
              </a:pPr>
              <a:r>
                <a:rPr lang="en-US" sz="2000" dirty="0">
                  <a:solidFill>
                    <a:schemeClr val="bg1"/>
                  </a:solidFill>
                </a:rPr>
                <a:t>A higher rate of return for U.S. dollars makes holding dollars more attractive.</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The demand for dollars in the foreign exchange market shifts right, from </a:t>
              </a:r>
              <a:r>
                <a:rPr lang="en-US" sz="2000" i="1" dirty="0">
                  <a:solidFill>
                    <a:schemeClr val="bg1"/>
                  </a:solidFill>
                </a:rPr>
                <a:t>D</a:t>
              </a:r>
              <a:r>
                <a:rPr lang="en-US" sz="2000" baseline="-25000" dirty="0">
                  <a:solidFill>
                    <a:schemeClr val="bg1"/>
                  </a:solidFill>
                </a:rPr>
                <a:t>0</a:t>
              </a:r>
              <a:r>
                <a:rPr lang="en-US" sz="2000" dirty="0">
                  <a:solidFill>
                    <a:schemeClr val="bg1"/>
                  </a:solidFill>
                </a:rPr>
                <a:t> to </a:t>
              </a:r>
              <a:r>
                <a:rPr lang="en-US" sz="2000" i="1" dirty="0">
                  <a:solidFill>
                    <a:schemeClr val="bg1"/>
                  </a:solidFill>
                </a:rPr>
                <a:t>D</a:t>
              </a:r>
              <a:r>
                <a:rPr lang="en-US" sz="2000" baseline="-25000" dirty="0">
                  <a:solidFill>
                    <a:schemeClr val="bg1"/>
                  </a:solidFill>
                </a:rPr>
                <a:t>1</a:t>
              </a:r>
              <a:r>
                <a:rPr lang="en-US" sz="2000" dirty="0">
                  <a:solidFill>
                    <a:schemeClr val="bg1"/>
                  </a:solidFill>
                </a:rPr>
                <a:t>, while the supply of dollars shifts left, from </a:t>
              </a:r>
              <a:r>
                <a:rPr lang="en-US" sz="2000" i="1" dirty="0">
                  <a:solidFill>
                    <a:schemeClr val="bg1"/>
                  </a:solidFill>
                </a:rPr>
                <a:t>S</a:t>
              </a:r>
              <a:r>
                <a:rPr lang="en-US" sz="2000" baseline="-25000" dirty="0">
                  <a:solidFill>
                    <a:schemeClr val="bg1"/>
                  </a:solidFill>
                </a:rPr>
                <a:t>0</a:t>
              </a:r>
              <a:r>
                <a:rPr lang="en-US" sz="2000" dirty="0">
                  <a:solidFill>
                    <a:schemeClr val="bg1"/>
                  </a:solidFill>
                </a:rPr>
                <a:t> to </a:t>
              </a:r>
              <a:r>
                <a:rPr lang="en-US" sz="2000" i="1" dirty="0">
                  <a:solidFill>
                    <a:schemeClr val="bg1"/>
                  </a:solidFill>
                </a:rPr>
                <a:t>S</a:t>
              </a:r>
              <a:r>
                <a:rPr lang="en-US" sz="2000" baseline="-25000" dirty="0">
                  <a:solidFill>
                    <a:schemeClr val="bg1"/>
                  </a:solidFill>
                </a:rPr>
                <a:t>1</a:t>
              </a:r>
              <a:r>
                <a:rPr lang="en-US" sz="2000" dirty="0">
                  <a:solidFill>
                    <a:schemeClr val="bg1"/>
                  </a:solidFill>
                </a:rPr>
                <a:t>.</a:t>
              </a:r>
            </a:p>
            <a:p>
              <a:endParaRPr lang="en-US" sz="2000" dirty="0">
                <a:solidFill>
                  <a:schemeClr val="bg1"/>
                </a:solidFill>
              </a:endParaRPr>
            </a:p>
            <a:p>
              <a:pPr marL="342900" indent="-342900">
                <a:buFont typeface="Arial" panose="020B0604020202020204" pitchFamily="34" charset="0"/>
                <a:buChar char="•"/>
              </a:pPr>
              <a:r>
                <a:rPr lang="en-US" sz="2000" dirty="0">
                  <a:solidFill>
                    <a:schemeClr val="bg1"/>
                  </a:solidFill>
                </a:rPr>
                <a:t>The new equilibrium (</a:t>
              </a:r>
              <a:r>
                <a:rPr lang="en-US" sz="2000" i="1" dirty="0">
                  <a:solidFill>
                    <a:schemeClr val="bg1"/>
                  </a:solidFill>
                </a:rPr>
                <a:t>E</a:t>
              </a:r>
              <a:r>
                <a:rPr lang="en-US" sz="2000" baseline="-25000" dirty="0">
                  <a:solidFill>
                    <a:schemeClr val="bg1"/>
                  </a:solidFill>
                </a:rPr>
                <a:t>1</a:t>
              </a:r>
              <a:r>
                <a:rPr lang="en-US" sz="2000" dirty="0">
                  <a:solidFill>
                    <a:schemeClr val="bg1"/>
                  </a:solidFill>
                </a:rPr>
                <a:t>) has a stronger exchange rate than the original equilibrium (</a:t>
              </a:r>
              <a:r>
                <a:rPr lang="en-US" sz="2000" i="1" dirty="0">
                  <a:solidFill>
                    <a:schemeClr val="bg1"/>
                  </a:solidFill>
                </a:rPr>
                <a:t>E</a:t>
              </a:r>
              <a:r>
                <a:rPr lang="en-US" sz="2000" baseline="-25000" dirty="0">
                  <a:solidFill>
                    <a:schemeClr val="bg1"/>
                  </a:solidFill>
                </a:rPr>
                <a:t>0</a:t>
              </a:r>
              <a:r>
                <a:rPr lang="en-US" sz="2000" dirty="0">
                  <a:solidFill>
                    <a:schemeClr val="bg1"/>
                  </a:solidFill>
                </a:rPr>
                <a:t>), but in this example, the equilibrium quantity traded does not change.</a:t>
              </a:r>
            </a:p>
          </p:txBody>
        </p:sp>
      </p:grpSp>
      <p:pic>
        <p:nvPicPr>
          <p:cNvPr id="3" name="Picture 2" descr="A graph showing changes in supply and demand for dollars and pesos when U.S. interest rates rise.">
            <a:extLst>
              <a:ext uri="{FF2B5EF4-FFF2-40B4-BE49-F238E27FC236}">
                <a16:creationId xmlns:a16="http://schemas.microsoft.com/office/drawing/2014/main" id="{40F2D375-8027-4BBD-80CC-2B22132FD99A}"/>
              </a:ext>
            </a:extLst>
          </p:cNvPr>
          <p:cNvPicPr>
            <a:picLocks noChangeAspect="1"/>
          </p:cNvPicPr>
          <p:nvPr/>
        </p:nvPicPr>
        <p:blipFill>
          <a:blip r:embed="rId3"/>
          <a:stretch>
            <a:fillRect/>
          </a:stretch>
        </p:blipFill>
        <p:spPr>
          <a:xfrm>
            <a:off x="6257542" y="1433251"/>
            <a:ext cx="5035276" cy="5000551"/>
          </a:xfrm>
          <a:prstGeom prst="rect">
            <a:avLst/>
          </a:prstGeom>
        </p:spPr>
      </p:pic>
    </p:spTree>
    <p:extLst>
      <p:ext uri="{BB962C8B-B14F-4D97-AF65-F5344CB8AC3E}">
        <p14:creationId xmlns:p14="http://schemas.microsoft.com/office/powerpoint/2010/main" val="156141836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dab59f7-c3a7-48e5-acd8-618ce834776e" xsi:nil="true"/>
    <lcf76f155ced4ddcb4097134ff3c332f xmlns="06d9c582-05c2-476b-83d2-72ab8b1380b2">
      <Terms xmlns="http://schemas.microsoft.com/office/infopath/2007/PartnerControls"/>
    </lcf76f155ced4ddcb4097134ff3c332f>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B327C35045E9A749BE72BEEA1A150D0C" ma:contentTypeVersion="12" ma:contentTypeDescription="Create a new document." ma:contentTypeScope="" ma:versionID="bba5ca8172f8fd72482d4b836006c6ac">
  <xsd:schema xmlns:xsd="http://www.w3.org/2001/XMLSchema" xmlns:xs="http://www.w3.org/2001/XMLSchema" xmlns:p="http://schemas.microsoft.com/office/2006/metadata/properties" xmlns:ns2="06d9c582-05c2-476b-83d2-72ab8b1380b2" xmlns:ns3="fdab59f7-c3a7-48e5-acd8-618ce834776e" targetNamespace="http://schemas.microsoft.com/office/2006/metadata/properties" ma:root="true" ma:fieldsID="ece3d55297cd2342a1e3baaeeaf598d6" ns2:_="" ns3:_="">
    <xsd:import namespace="06d9c582-05c2-476b-83d2-72ab8b1380b2"/>
    <xsd:import namespace="fdab59f7-c3a7-48e5-acd8-618ce834776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BillingMetadata"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6d9c582-05c2-476b-83d2-72ab8b1380b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BillingMetadata" ma:index="11" nillable="true" ma:displayName="MediaServiceBillingMetadata" ma:hidden="true" ma:internalName="MediaServiceBillingMetadata" ma:readOnly="true">
      <xsd:simpleType>
        <xsd:restriction base="dms:Note"/>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033b2a-f064-4877-9db0-61a81d71035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fdab59f7-c3a7-48e5-acd8-618ce834776e"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102bf4-6fae-482a-8201-639cb6b5c521}" ma:internalName="TaxCatchAll" ma:showField="CatchAllData" ma:web="fdab59f7-c3a7-48e5-acd8-618ce834776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644E4D9-5528-4756-A266-18C2CF4F9628}">
  <ds:schemaRefs>
    <ds:schemaRef ds:uri="http://purl.org/dc/elements/1.1/"/>
    <ds:schemaRef ds:uri="http://purl.org/dc/terms/"/>
    <ds:schemaRef ds:uri="http://schemas.microsoft.com/office/infopath/2007/PartnerControls"/>
    <ds:schemaRef ds:uri="http://www.w3.org/XML/1998/namespace"/>
    <ds:schemaRef ds:uri="http://schemas.microsoft.com/office/2006/documentManagement/types"/>
    <ds:schemaRef ds:uri="06d9c582-05c2-476b-83d2-72ab8b1380b2"/>
    <ds:schemaRef ds:uri="http://schemas.microsoft.com/office/2006/metadata/properties"/>
    <ds:schemaRef ds:uri="http://schemas.openxmlformats.org/package/2006/metadata/core-properties"/>
    <ds:schemaRef ds:uri="fdab59f7-c3a7-48e5-acd8-618ce834776e"/>
    <ds:schemaRef ds:uri="http://purl.org/dc/dcmitype/"/>
  </ds:schemaRefs>
</ds:datastoreItem>
</file>

<file path=customXml/itemProps2.xml><?xml version="1.0" encoding="utf-8"?>
<ds:datastoreItem xmlns:ds="http://schemas.openxmlformats.org/officeDocument/2006/customXml" ds:itemID="{62CF43B1-2B5B-412B-8BDA-426FAAE6CEC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06d9c582-05c2-476b-83d2-72ab8b1380b2"/>
    <ds:schemaRef ds:uri="fdab59f7-c3a7-48e5-acd8-618ce834776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52252EB1-67F8-4034-A36B-7FCCD8176DB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209</TotalTime>
  <Words>2383</Words>
  <Application>Microsoft Office PowerPoint</Application>
  <PresentationFormat>Widescreen</PresentationFormat>
  <Paragraphs>525</Paragraphs>
  <Slides>16</Slides>
  <Notes>16</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16</vt:i4>
      </vt:variant>
    </vt:vector>
  </HeadingPairs>
  <TitlesOfParts>
    <vt:vector size="22" baseType="lpstr">
      <vt:lpstr>Cambria Math</vt:lpstr>
      <vt:lpstr>Calibri Light</vt:lpstr>
      <vt:lpstr>Century Gothic</vt:lpstr>
      <vt:lpstr>Arial</vt:lpstr>
      <vt:lpstr>Calibri</vt:lpstr>
      <vt:lpstr>Office Theme</vt:lpstr>
      <vt:lpstr>Demand and Supply Shifts in Foreign Exchange Markets</vt:lpstr>
      <vt:lpstr>Introduction</vt:lpstr>
      <vt:lpstr>Dollar Exchange Rate</vt:lpstr>
      <vt:lpstr>Peso Exchange Rate</vt:lpstr>
      <vt:lpstr>Dollars to Pesos</vt:lpstr>
      <vt:lpstr>Expectations about Future Exchange Rates</vt:lpstr>
      <vt:lpstr>Speed of Shifts in Exchange Rates</vt:lpstr>
      <vt:lpstr>Differences in Rates of Return across Countries</vt:lpstr>
      <vt:lpstr>Higher Rate of Return</vt:lpstr>
      <vt:lpstr>Relative Inflation</vt:lpstr>
      <vt:lpstr>Purchasing Power Parity</vt:lpstr>
      <vt:lpstr>Market Exchange Rates Versus Purchasing Power Parity</vt:lpstr>
      <vt:lpstr>On Your Own1</vt:lpstr>
      <vt:lpstr>On Your Own2</vt:lpstr>
      <vt:lpstr>Summary</vt:lpstr>
      <vt:lpstr>HAWKES LEARNING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Principles of Macroeconomics, 2nd Edition</dc:title>
  <dc:creator>Hawkes Learning</dc:creator>
  <cp:lastModifiedBy>Caitlin Coleman</cp:lastModifiedBy>
  <cp:revision>24</cp:revision>
  <dcterms:modified xsi:type="dcterms:W3CDTF">2026-02-04T13:49:45Z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0x010100B327C35045E9A749BE72BEEA1A150D0C</vt:lpwstr>
  </property>
  <property fmtid="{D5CDD505-2E9C-101B-9397-08002B2CF9AE}" pid="3" name="Order">
    <vt:r8>100</vt:r8>
  </property>
  <property fmtid="{D5CDD505-2E9C-101B-9397-08002B2CF9AE}" pid="4" name="MediaServiceImageTags">
    <vt:lpwstr/>
  </property>
</Properties>
</file>