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72" r:id="rId5"/>
  </p:sldMasterIdLst>
  <p:notesMasterIdLst>
    <p:notesMasterId r:id="rId19"/>
  </p:notesMasterIdLst>
  <p:sldIdLst>
    <p:sldId id="466" r:id="rId6"/>
    <p:sldId id="451" r:id="rId7"/>
    <p:sldId id="452" r:id="rId8"/>
    <p:sldId id="453" r:id="rId9"/>
    <p:sldId id="454" r:id="rId10"/>
    <p:sldId id="455" r:id="rId11"/>
    <p:sldId id="456" r:id="rId12"/>
    <p:sldId id="457" r:id="rId13"/>
    <p:sldId id="458" r:id="rId14"/>
    <p:sldId id="459" r:id="rId15"/>
    <p:sldId id="460" r:id="rId16"/>
    <p:sldId id="467" r:id="rId17"/>
    <p:sldId id="421" r:id="rId18"/>
  </p:sldIdLst>
  <p:sldSz cx="12192000" cy="6858000"/>
  <p:notesSz cx="6858000" cy="9144000"/>
  <p:embeddedFontLst>
    <p:embeddedFont>
      <p:font typeface="Century Gothic" panose="020B0502020202020204" pitchFamily="3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C6CA"/>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CCFC31-0582-4C13-A0C6-DADD031FA38E}" v="2" dt="2026-02-04T13:37:46.3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30" autoAdjust="0"/>
  </p:normalViewPr>
  <p:slideViewPr>
    <p:cSldViewPr snapToGrid="0">
      <p:cViewPr varScale="1">
        <p:scale>
          <a:sx n="89" d="100"/>
          <a:sy n="89" d="100"/>
        </p:scale>
        <p:origin x="131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7T19:19:05.355" v="8" actId="6549"/>
      <pc:docMkLst>
        <pc:docMk/>
      </pc:docMkLst>
      <pc:sldChg chg="add">
        <pc:chgData name="Caitlin Coleman" userId="96f87ca1-0e64-4ae8-8d77-98757b85df0b" providerId="ADAL" clId="{DDA6BCD5-DC0D-434C-93A0-51E2BCD25B34}" dt="2026-01-27T19:18:32.440" v="1"/>
        <pc:sldMkLst>
          <pc:docMk/>
          <pc:sldMk cId="968453120" sldId="421"/>
        </pc:sldMkLst>
      </pc:sldChg>
      <pc:sldChg chg="add">
        <pc:chgData name="Caitlin Coleman" userId="96f87ca1-0e64-4ae8-8d77-98757b85df0b" providerId="ADAL" clId="{DDA6BCD5-DC0D-434C-93A0-51E2BCD25B34}" dt="2026-01-27T19:18:22.922" v="0"/>
        <pc:sldMkLst>
          <pc:docMk/>
          <pc:sldMk cId="1536749111" sldId="451"/>
        </pc:sldMkLst>
      </pc:sldChg>
      <pc:sldChg chg="add">
        <pc:chgData name="Caitlin Coleman" userId="96f87ca1-0e64-4ae8-8d77-98757b85df0b" providerId="ADAL" clId="{DDA6BCD5-DC0D-434C-93A0-51E2BCD25B34}" dt="2026-01-27T19:18:22.922" v="0"/>
        <pc:sldMkLst>
          <pc:docMk/>
          <pc:sldMk cId="0" sldId="452"/>
        </pc:sldMkLst>
      </pc:sldChg>
      <pc:sldChg chg="modSp add mod">
        <pc:chgData name="Caitlin Coleman" userId="96f87ca1-0e64-4ae8-8d77-98757b85df0b" providerId="ADAL" clId="{DDA6BCD5-DC0D-434C-93A0-51E2BCD25B34}" dt="2026-01-27T19:18:45.150" v="3" actId="6549"/>
        <pc:sldMkLst>
          <pc:docMk/>
          <pc:sldMk cId="3469246511" sldId="453"/>
        </pc:sldMkLst>
        <pc:spChg chg="mod">
          <ac:chgData name="Caitlin Coleman" userId="96f87ca1-0e64-4ae8-8d77-98757b85df0b" providerId="ADAL" clId="{DDA6BCD5-DC0D-434C-93A0-51E2BCD25B34}" dt="2026-01-27T19:18:45.150" v="3" actId="6549"/>
          <ac:spMkLst>
            <pc:docMk/>
            <pc:sldMk cId="3469246511" sldId="453"/>
            <ac:spMk id="26" creationId="{00000000-0000-0000-0000-000000000000}"/>
          </ac:spMkLst>
        </pc:spChg>
      </pc:sldChg>
      <pc:sldChg chg="add">
        <pc:chgData name="Caitlin Coleman" userId="96f87ca1-0e64-4ae8-8d77-98757b85df0b" providerId="ADAL" clId="{DDA6BCD5-DC0D-434C-93A0-51E2BCD25B34}" dt="2026-01-27T19:18:22.922" v="0"/>
        <pc:sldMkLst>
          <pc:docMk/>
          <pc:sldMk cId="691755598" sldId="454"/>
        </pc:sldMkLst>
      </pc:sldChg>
      <pc:sldChg chg="add">
        <pc:chgData name="Caitlin Coleman" userId="96f87ca1-0e64-4ae8-8d77-98757b85df0b" providerId="ADAL" clId="{DDA6BCD5-DC0D-434C-93A0-51E2BCD25B34}" dt="2026-01-27T19:18:22.922" v="0"/>
        <pc:sldMkLst>
          <pc:docMk/>
          <pc:sldMk cId="4202276690" sldId="455"/>
        </pc:sldMkLst>
      </pc:sldChg>
      <pc:sldChg chg="add">
        <pc:chgData name="Caitlin Coleman" userId="96f87ca1-0e64-4ae8-8d77-98757b85df0b" providerId="ADAL" clId="{DDA6BCD5-DC0D-434C-93A0-51E2BCD25B34}" dt="2026-01-27T19:18:22.922" v="0"/>
        <pc:sldMkLst>
          <pc:docMk/>
          <pc:sldMk cId="1487353584" sldId="456"/>
        </pc:sldMkLst>
      </pc:sldChg>
      <pc:sldChg chg="add">
        <pc:chgData name="Caitlin Coleman" userId="96f87ca1-0e64-4ae8-8d77-98757b85df0b" providerId="ADAL" clId="{DDA6BCD5-DC0D-434C-93A0-51E2BCD25B34}" dt="2026-01-27T19:18:22.922" v="0"/>
        <pc:sldMkLst>
          <pc:docMk/>
          <pc:sldMk cId="2565613604" sldId="457"/>
        </pc:sldMkLst>
      </pc:sldChg>
      <pc:sldChg chg="modSp add mod">
        <pc:chgData name="Caitlin Coleman" userId="96f87ca1-0e64-4ae8-8d77-98757b85df0b" providerId="ADAL" clId="{DDA6BCD5-DC0D-434C-93A0-51E2BCD25B34}" dt="2026-01-27T19:18:53.899" v="5" actId="20577"/>
        <pc:sldMkLst>
          <pc:docMk/>
          <pc:sldMk cId="3640690290" sldId="458"/>
        </pc:sldMkLst>
        <pc:spChg chg="mod">
          <ac:chgData name="Caitlin Coleman" userId="96f87ca1-0e64-4ae8-8d77-98757b85df0b" providerId="ADAL" clId="{DDA6BCD5-DC0D-434C-93A0-51E2BCD25B34}" dt="2026-01-27T19:18:53.899" v="5" actId="20577"/>
          <ac:spMkLst>
            <pc:docMk/>
            <pc:sldMk cId="3640690290" sldId="458"/>
            <ac:spMk id="26" creationId="{00000000-0000-0000-0000-000000000000}"/>
          </ac:spMkLst>
        </pc:spChg>
      </pc:sldChg>
      <pc:sldChg chg="modSp add mod">
        <pc:chgData name="Caitlin Coleman" userId="96f87ca1-0e64-4ae8-8d77-98757b85df0b" providerId="ADAL" clId="{DDA6BCD5-DC0D-434C-93A0-51E2BCD25B34}" dt="2026-01-27T19:18:58.862" v="7" actId="20577"/>
        <pc:sldMkLst>
          <pc:docMk/>
          <pc:sldMk cId="1636992604" sldId="459"/>
        </pc:sldMkLst>
        <pc:spChg chg="mod">
          <ac:chgData name="Caitlin Coleman" userId="96f87ca1-0e64-4ae8-8d77-98757b85df0b" providerId="ADAL" clId="{DDA6BCD5-DC0D-434C-93A0-51E2BCD25B34}" dt="2026-01-27T19:18:58.862" v="7" actId="20577"/>
          <ac:spMkLst>
            <pc:docMk/>
            <pc:sldMk cId="1636992604" sldId="459"/>
            <ac:spMk id="26" creationId="{00000000-0000-0000-0000-000000000000}"/>
          </ac:spMkLst>
        </pc:spChg>
      </pc:sldChg>
      <pc:sldChg chg="add">
        <pc:chgData name="Caitlin Coleman" userId="96f87ca1-0e64-4ae8-8d77-98757b85df0b" providerId="ADAL" clId="{DDA6BCD5-DC0D-434C-93A0-51E2BCD25B34}" dt="2026-01-27T19:18:22.922" v="0"/>
        <pc:sldMkLst>
          <pc:docMk/>
          <pc:sldMk cId="1703355113" sldId="460"/>
        </pc:sldMkLst>
      </pc:sldChg>
      <pc:sldChg chg="add">
        <pc:chgData name="Caitlin Coleman" userId="96f87ca1-0e64-4ae8-8d77-98757b85df0b" providerId="ADAL" clId="{DDA6BCD5-DC0D-434C-93A0-51E2BCD25B34}" dt="2026-01-27T19:18:22.922" v="0"/>
        <pc:sldMkLst>
          <pc:docMk/>
          <pc:sldMk cId="1352793775" sldId="466"/>
        </pc:sldMkLst>
      </pc:sldChg>
      <pc:sldChg chg="modSp add mod">
        <pc:chgData name="Caitlin Coleman" userId="96f87ca1-0e64-4ae8-8d77-98757b85df0b" providerId="ADAL" clId="{DDA6BCD5-DC0D-434C-93A0-51E2BCD25B34}" dt="2026-01-27T19:19:05.355" v="8" actId="6549"/>
        <pc:sldMkLst>
          <pc:docMk/>
          <pc:sldMk cId="2717332343" sldId="467"/>
        </pc:sldMkLst>
        <pc:spChg chg="mod">
          <ac:chgData name="Caitlin Coleman" userId="96f87ca1-0e64-4ae8-8d77-98757b85df0b" providerId="ADAL" clId="{DDA6BCD5-DC0D-434C-93A0-51E2BCD25B34}" dt="2026-01-27T19:19:05.355" v="8" actId="6549"/>
          <ac:spMkLst>
            <pc:docMk/>
            <pc:sldMk cId="2717332343" sldId="467"/>
            <ac:spMk id="2" creationId="{39F5DAB4-F79D-2DD9-C9F6-BC4226C9941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46033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r>
              <a:rPr lang="en-US" dirty="0"/>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881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100"/>
              <a:buFont typeface="Arial"/>
              <a:buNone/>
            </a:pPr>
            <a:r>
              <a:rPr lang="en-US" sz="1100" b="0" i="0" u="none" strike="noStrike" cap="none" dirty="0">
                <a:solidFill>
                  <a:srgbClr val="000000"/>
                </a:solidFill>
                <a:latin typeface="Arial"/>
                <a:cs typeface="Arial"/>
                <a:sym typeface="Arial"/>
              </a:rPr>
              <a:t>The most powerful and commonly used of the three traditional tools of monetary policy—open market operations—works by expanding or contracting the money supply in a way that influences the interest rate. In late 2008, as the U.S. economy struggled with recession, the Federal Reserve had already reduced the interest rate to near-zero. With the recession still ongoing, the Fed decided to adopt an innovative and nontraditional policy known as quantitative easing (QE). To stimulate AD by making credit available, central banks purchased long-term (rather than short-term) Treasury bonds and private mortgage-backed securities, neither of which the Fed had purchased before.</a:t>
            </a: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73627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8CE86CFE-6A55-25B1-0631-9F13C5AF5295}"/>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EC786104-BCAA-2E9B-E08A-7DC9EBF77E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08F7FEEF-BCEB-DE27-D0DF-5A087562C3A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0801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monetary policy, also called loose monetary policy, </a:t>
            </a:r>
            <a:r>
              <a:rPr lang="en-US" sz="1100" dirty="0">
                <a:solidFill>
                  <a:schemeClr val="bg1"/>
                </a:solidFill>
              </a:rPr>
              <a:t>lowers interest rates and stimulates borrowing</a:t>
            </a:r>
            <a:r>
              <a:rPr lang="en-US" dirty="0"/>
              <a:t>. Contractionary monetary policy, also called tight monetary policy, raises interest rates and reduces borrowing in the economy.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48494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 </a:t>
            </a:r>
            <a:r>
              <a:rPr lang="en-US" sz="1100" dirty="0">
                <a:solidFill>
                  <a:schemeClr val="bg1"/>
                </a:solidFill>
              </a:rPr>
              <a:t>conducts expansionary monetary policy by lowering its administered rates. This causes the demand curve to shift down and intersect the supply curve at a lower federal funds rate.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The Fed conducts contractionary monetary policy by raising its administered rates. This causes the demand curve to shift up and intersect the supply curve at a higher federal funds rate.</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100" dirty="0">
                <a:solidFill>
                  <a:schemeClr val="bg1"/>
                </a:solidFill>
              </a:rPr>
              <a:t>Recall that the specific interest rate the Fed targets is the federal funds rate (FFR).</a:t>
            </a:r>
          </a:p>
          <a:p>
            <a:pPr marL="0" indent="0">
              <a:buFont typeface="Arial" panose="020B0604020202020204" pitchFamily="34" charset="0"/>
              <a:buNone/>
            </a:pPr>
            <a:r>
              <a:rPr lang="en-US" sz="2000" dirty="0">
                <a:solidFill>
                  <a:schemeClr val="bg1"/>
                </a:solidFill>
              </a:rPr>
              <a:t>The central bank changes its administered rates.</a:t>
            </a:r>
          </a:p>
          <a:p>
            <a:pPr marL="342900" lvl="0" indent="-342900">
              <a:buFont typeface="Courier New" panose="02070309020205020404" pitchFamily="49" charset="0"/>
              <a:buChar char="o"/>
            </a:pPr>
            <a:r>
              <a:rPr lang="en-US" sz="2000" dirty="0">
                <a:solidFill>
                  <a:schemeClr val="bg1"/>
                </a:solidFill>
              </a:rPr>
              <a:t>The discount rate sets a ceiling that the FFR will not rise above.</a:t>
            </a:r>
          </a:p>
          <a:p>
            <a:pPr marL="342900" lvl="0" indent="-342900">
              <a:buFont typeface="Courier New" panose="02070309020205020404" pitchFamily="49" charset="0"/>
              <a:buChar char="o"/>
            </a:pPr>
            <a:r>
              <a:rPr lang="en-US" sz="2000" dirty="0">
                <a:solidFill>
                  <a:schemeClr val="bg1"/>
                </a:solidFill>
              </a:rPr>
              <a:t>The overnight reverse repurchase (ON RRP) rate sets a floor that the FFR will not go below.</a:t>
            </a:r>
          </a:p>
          <a:p>
            <a:pPr marL="342900" lvl="0" indent="-342900">
              <a:buFont typeface="Courier New" panose="02070309020205020404" pitchFamily="49" charset="0"/>
              <a:buChar char="o"/>
            </a:pPr>
            <a:r>
              <a:rPr lang="en-US" sz="2000" dirty="0">
                <a:solidFill>
                  <a:schemeClr val="bg1"/>
                </a:solidFill>
              </a:rPr>
              <a:t>The interest rate on reserves balances (IORB) is near the FFR and stays near it due to arbitrage.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The Fed sets these three rates to target its goal FFR.</a:t>
            </a: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6959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Contractionary (tight) monetary policy will reduce investment and consumption due to higher interest rates and a reduced quantity of loanable funds. Expansionary (loose) monetary policy will increase business investment and consumption (consumer borrowing) due to lower interest rates and a higher quantity of loanable funds.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57121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the economy is suffering a recession and high unemployment, with output below potential gross domestic product (GDP), expansionary monetary policy can help the economy return to potential GDP. if an economy is producing at a quantity of output above its potential GDP, contractionary monetary policy can reduce the inflationary pressures for a rising price level.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275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16713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recent decades, the Federal Reserve has typically reacted to higher inflation with contractionary monetary policy and a higher interest rate and reacted to higher unemployment with expansionary monetary policy and a lower interest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04727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36142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4B88A-C4F8-484C-963B-C6E0074601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4A33377-704B-4905-9E88-3118E9EC80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E3E04B-7F63-44AA-900B-F5859668118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5F30A82-867D-4195-AE30-7267E67917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E106D8-F013-4B5A-92CF-45DD339D5C9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72892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946A3-D522-49FD-972D-DE9A9C1448D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BFFD2B1-56D4-4879-A4EA-0C9A99AA84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C6D77E-50FD-44E6-BB19-8E1038EFB16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96101022-C1A5-4B3F-B92A-D0E96483E1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03B635-1802-40BD-BADD-D7EB22E8E8C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07533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99C60B-F86F-4BF4-83DE-004AB3CCB84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C18D8FC-9413-47F8-8A40-6647F4626B8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C6C43C-3FB1-4265-8F91-1D00F0E9F85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9BA256C0-6A4F-4572-96D1-8D72DAB398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F238AB-7D13-4520-8DD9-E2863E381E7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305856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77216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4087976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72202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016242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64836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248578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807047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16933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7E0F6-81CC-43F9-B6D6-23526C4F69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24C28E-C36E-4334-AAA9-7E2927A7AE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62D062-3D15-455A-8688-012C2C792F7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B926CF4-054C-45AD-BDD0-2001B3CEAB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D9107D-4520-46A0-80E2-66FBE9AB9DC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4316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766188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721509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15742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22843-EE07-42F1-9D35-0B601CF6FD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8A4F6B-C640-4C17-B513-010857B46B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A9AF56-3C39-4A8B-BD2D-5652F4C327B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1E6EF7D-BDA6-45E8-9659-0591902160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B2FED7-95FC-4FA7-A6EF-DF8924EA0A6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43160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56FB0-0A87-4C6C-A4A5-2D9A417505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8797C1-A776-41A5-9E71-BFA18AF49DE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9136E2-D2B1-4117-8FEF-7C89086BFF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3EFB912-02E4-48E8-A926-93E418226E9E}"/>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88834A67-54CF-4EE8-B679-0131598C47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5D738C-A743-469D-9A3A-F28BCBE7E95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31201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3DF92-29BD-41C8-B421-691EE9E68A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B9F1E6C-45E5-40C2-8A04-400861F701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33FD338-8EE1-4D1C-9218-44CBF32E30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5DD90B-C6B2-4CD9-8FF4-C76BF15562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FE8424-8DAD-49B7-A263-8F2EC578420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E2E8C10-A24F-48F5-B1C4-CD617F47A50E}"/>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BB5EE04C-204D-447C-A16A-F40C23854D5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902A14C-206F-4D35-BE5A-526BA1BFA1B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00440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5F3E7-BDBB-4E42-8D45-397469DE911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EE04B45-2E89-491C-BC9B-E9F5CE11EB3C}"/>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2CF56416-F92E-4F96-B21E-70ACCAD67B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B49A8A9-546C-4E5A-BE29-889D2543210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59070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9343CDA-889F-48E7-ADFF-87D0A9BCA3F9}"/>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6F2BAFBC-C773-487D-8911-B18AC0F0D4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CE6C4E-F7F6-4906-83C3-EE756CAAEFC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29973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3218D-4126-4787-A491-31EB8D5EE8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924E941-A042-4F8F-B351-F2BC273C71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52A817C-BDDD-4BD1-9522-3B0E2EA87A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54FA3D-F932-4419-BD38-41EA36AE86FE}"/>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DFD9380-09B4-4E90-AF4F-862BCB8A00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E51344-F818-4561-AEE5-49389D2FD97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8377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6AD2D-9F21-4BFE-A6F0-213E792F6E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6E399A-58D9-4CF0-94CD-57935593F25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6FC1A9E-B8A7-44D8-BEFD-D8A0752DBE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BD8C79-889B-40A9-9047-F691E53920E4}"/>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277FA0B-1A32-4DCC-87E0-C6D24F0D45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BABA4B-8440-4B58-B31F-CCA4AA39B74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9825448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0B5571-138A-40E6-BC02-3ED149F565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99ABB1B-AB14-4283-A96D-3BEDD11C1D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307558-52CC-4657-9815-A9D12A5495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634F9D0B-441F-4374-B1CA-18528023CB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64CEB13-5EA4-4153-97C6-0856B035F0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126901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24043726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4D3F6-57DD-ADAE-76A4-FE3D7645DAD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92FE581-5733-D74C-9082-DF70C2B932AA}"/>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2BCC3246-956F-AECD-987A-34C029D7CAFA}"/>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936FDF4-AC94-31CE-3DC7-FF7B1659A019}"/>
              </a:ext>
            </a:extLst>
          </p:cNvPr>
          <p:cNvSpPr txBox="1">
            <a:spLocks noGrp="1"/>
          </p:cNvSpPr>
          <p:nvPr>
            <p:ph type="title" idx="4294967295"/>
          </p:nvPr>
        </p:nvSpPr>
        <p:spPr>
          <a:xfrm>
            <a:off x="1211855" y="2202621"/>
            <a:ext cx="97682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prstClr val="black"/>
              </a:buClr>
              <a:buSzPts val="1100"/>
              <a:defRPr/>
            </a:pPr>
            <a:r>
              <a:rPr lang="en-US" sz="5400" dirty="0">
                <a:solidFill>
                  <a:prstClr val="black"/>
                </a:solidFill>
                <a:latin typeface="Century Gothic"/>
                <a:ea typeface="Century Gothic"/>
                <a:cs typeface="Century Gothic"/>
                <a:sym typeface="Century Gothic"/>
              </a:rPr>
              <a:t>Monetary Policy and Economic Outcomes</a:t>
            </a:r>
          </a:p>
        </p:txBody>
      </p:sp>
      <p:cxnSp>
        <p:nvCxnSpPr>
          <p:cNvPr id="14" name="Straight Connector 13">
            <a:extLst>
              <a:ext uri="{FF2B5EF4-FFF2-40B4-BE49-F238E27FC236}">
                <a16:creationId xmlns:a16="http://schemas.microsoft.com/office/drawing/2014/main" id="{30A22DD1-32EE-6950-9F57-42968D8A3421}"/>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249E706-2176-FF24-A9F3-9C0537A185DC}"/>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352793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mn-ea"/>
                <a:cs typeface="+mn-cs"/>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10;&#10;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
            <a:extLst>
              <a:ext uri="{FF2B5EF4-FFF2-40B4-BE49-F238E27FC236}">
                <a16:creationId xmlns:a16="http://schemas.microsoft.com/office/drawing/2014/main" id="{F206F903-0E48-4B2D-831E-FF1BD1ADBE8A}"/>
              </a:ext>
            </a:extLst>
          </p:cNvPr>
          <p:cNvGrpSpPr/>
          <p:nvPr/>
        </p:nvGrpSpPr>
        <p:grpSpPr>
          <a:xfrm>
            <a:off x="1524001" y="1433251"/>
            <a:ext cx="9144001" cy="5067414"/>
            <a:chOff x="542923" y="1736761"/>
            <a:chExt cx="8058154" cy="62983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623541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636992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Quantitative Easing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st powerful and commonly used of the three traditional tools of monetary policy—open market operations—works by expanding or contracting the money supply in a way that influences the interest rate.">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The most powerful and commonly used of the three traditional tools of monetary policy—open market operations—works by expanding or contracting the money supply in a way that influences the interest rate. </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In late 2008, as the U.S. economy struggled with recession, the Federal Reserve had already reduced the interest rate to near-zero.">
            <a:extLst>
              <a:ext uri="{FF2B5EF4-FFF2-40B4-BE49-F238E27FC236}">
                <a16:creationId xmlns:a16="http://schemas.microsoft.com/office/drawing/2014/main" id="{1FCE88C0-12B0-4BFD-B1EC-2AFE88155099}"/>
              </a:ext>
            </a:extLst>
          </p:cNvPr>
          <p:cNvGrpSpPr/>
          <p:nvPr/>
        </p:nvGrpSpPr>
        <p:grpSpPr>
          <a:xfrm>
            <a:off x="2066922" y="27111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In late 2008, as the U.S. economy struggled with recession, the Federal Reserve had already reduced the interest rate to near-zero.</a:t>
              </a:r>
            </a:p>
          </p:txBody>
        </p:sp>
      </p:grpSp>
      <p:grpSp>
        <p:nvGrpSpPr>
          <p:cNvPr id="16" name="Group 15" descr="With the recession still ongoing, the Fed decided to adopt an innovative and nontraditional policy known as quantitative easing (QE).">
            <a:extLst>
              <a:ext uri="{FF2B5EF4-FFF2-40B4-BE49-F238E27FC236}">
                <a16:creationId xmlns:a16="http://schemas.microsoft.com/office/drawing/2014/main" id="{939545C5-6349-4829-A59C-0DB522A4510E}"/>
              </a:ext>
            </a:extLst>
          </p:cNvPr>
          <p:cNvGrpSpPr/>
          <p:nvPr/>
        </p:nvGrpSpPr>
        <p:grpSpPr>
          <a:xfrm>
            <a:off x="2074671" y="359537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9AA1E10-6BB8-4642-9A5A-33FA32FBA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028F05B-F002-4B0E-AF5E-9974E321E88D}"/>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With the recession still ongoing, the Fed decided to adopt an innovative and nontraditional policy known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sym typeface="Arial"/>
                </a:rPr>
                <a:t>quantitative easing (QE)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 </a:t>
              </a:r>
            </a:p>
          </p:txBody>
        </p:sp>
      </p:grpSp>
      <p:grpSp>
        <p:nvGrpSpPr>
          <p:cNvPr id="19" name="Group 18" descr="To stimulate AD by making credit available, central banks purchased long-term (rather than short-term) Treasury bonds and private mortgage-backed securities, neither of which the Fed had purchased before.">
            <a:extLst>
              <a:ext uri="{FF2B5EF4-FFF2-40B4-BE49-F238E27FC236}">
                <a16:creationId xmlns:a16="http://schemas.microsoft.com/office/drawing/2014/main" id="{DA41D407-1F7B-4851-9419-59E620DE1EAA}"/>
              </a:ext>
            </a:extLst>
          </p:cNvPr>
          <p:cNvGrpSpPr/>
          <p:nvPr/>
        </p:nvGrpSpPr>
        <p:grpSpPr>
          <a:xfrm>
            <a:off x="2066922" y="4487692"/>
            <a:ext cx="8058154" cy="1415537"/>
            <a:chOff x="542923" y="1736761"/>
            <a:chExt cx="8058154" cy="1415537"/>
          </a:xfrm>
          <a:solidFill>
            <a:srgbClr val="627981"/>
          </a:solidFill>
        </p:grpSpPr>
        <p:sp>
          <p:nvSpPr>
            <p:cNvPr id="20" name="Rectangle 19">
              <a:extLst>
                <a:ext uri="{FF2B5EF4-FFF2-40B4-BE49-F238E27FC236}">
                  <a16:creationId xmlns:a16="http://schemas.microsoft.com/office/drawing/2014/main" id="{16090BBD-7B6B-4555-9BF7-55650B2F8215}"/>
                </a:ext>
              </a:extLst>
            </p:cNvPr>
            <p:cNvSpPr/>
            <p:nvPr/>
          </p:nvSpPr>
          <p:spPr>
            <a:xfrm>
              <a:off x="542923" y="1736761"/>
              <a:ext cx="8058154" cy="14155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D20F9FD1-E75F-4500-945F-34B4DB9E576E}"/>
                </a:ext>
              </a:extLst>
            </p:cNvPr>
            <p:cNvSpPr txBox="1"/>
            <p:nvPr/>
          </p:nvSpPr>
          <p:spPr>
            <a:xfrm>
              <a:off x="558421" y="1795588"/>
              <a:ext cx="8042656"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To stimulate AD by making credit available, central banks purchased long-term (rather than short-term) Treasury bonds and private mortgage-backed securities, neither of which the Fed had purchased before.</a:t>
              </a:r>
            </a:p>
          </p:txBody>
        </p:sp>
      </p:grpSp>
    </p:spTree>
    <p:extLst>
      <p:ext uri="{BB962C8B-B14F-4D97-AF65-F5344CB8AC3E}">
        <p14:creationId xmlns:p14="http://schemas.microsoft.com/office/powerpoint/2010/main" val="1703355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EB47AAC1-8C08-1BC6-6166-701DF5B68690}"/>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39F5DAB4-F79D-2DD9-C9F6-BC4226C99416}"/>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6753F3AA-7F7E-C1EB-66A5-82F5DDA544F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DDB1EA2-5CFF-F5F4-0F7C-4DC496DEC8FB}"/>
              </a:ext>
            </a:extLst>
          </p:cNvPr>
          <p:cNvSpPr txBox="1"/>
          <p:nvPr/>
        </p:nvSpPr>
        <p:spPr>
          <a:xfrm>
            <a:off x="1727400" y="1679457"/>
            <a:ext cx="8737200" cy="4023360"/>
          </a:xfrm>
          <a:prstGeom prst="rect">
            <a:avLst/>
          </a:prstGeom>
          <a:solidFill>
            <a:srgbClr val="627981"/>
          </a:solidFill>
          <a:ln>
            <a:solidFill>
              <a:srgbClr val="627981"/>
            </a:solidFill>
          </a:ln>
        </p:spPr>
        <p:txBody>
          <a:bodyPr wrap="square" rtlCol="0" anchor="ctr">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Expansionary (loose) monetary policy raises the quantity of money and credit above what it otherwise would have been and reduces interest rates, boosting AD and thus countering recession. </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Contractionary (tight) monetary policy reduces the quantity of money and credit below what it otherwise would have been and raises interest rates, seeking to hold down inflation. </a:t>
            </a:r>
          </a:p>
          <a:p>
            <a:pPr marL="88900" marR="0" lvl="0" indent="0" algn="l" defTabSz="9144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During the 2008 to 2009 recession, central banks around the world also used quantitative easing (QE) to expand the supply of credit.</a:t>
            </a:r>
          </a:p>
        </p:txBody>
      </p:sp>
    </p:spTree>
    <p:extLst>
      <p:ext uri="{BB962C8B-B14F-4D97-AF65-F5344CB8AC3E}">
        <p14:creationId xmlns:p14="http://schemas.microsoft.com/office/powerpoint/2010/main" val="2717332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68453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Monetary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monetary policy, also called loose monetary policy, lowers interest rates and stimulates borrowin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Expansionary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loose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lowers interest rates and stimulates borrowing. </a:t>
              </a:r>
            </a:p>
          </p:txBody>
        </p:sp>
      </p:grpSp>
      <p:grpSp>
        <p:nvGrpSpPr>
          <p:cNvPr id="12" name="Group 11" descr="Contractionary monetary policy, also called tight monetary policy, raises interest rates and reduces borrowing in the econom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Contractionary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tight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raises interest rates and reduces borrowing in the economy.</a:t>
              </a:r>
            </a:p>
          </p:txBody>
        </p:sp>
      </p:grpSp>
    </p:spTree>
    <p:extLst>
      <p:ext uri="{BB962C8B-B14F-4D97-AF65-F5344CB8AC3E}">
        <p14:creationId xmlns:p14="http://schemas.microsoft.com/office/powerpoint/2010/main" val="1536749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Title 25">
            <a:extLst>
              <a:ext uri="{FF2B5EF4-FFF2-40B4-BE49-F238E27FC236}">
                <a16:creationId xmlns:a16="http://schemas.microsoft.com/office/drawing/2014/main" id="{E6540409-576A-CC57-67CC-2CB4E4D055D2}"/>
              </a:ext>
            </a:extLst>
          </p:cNvPr>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Effect of Monetary Policy on Interest Rates</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3CE2D6E0-F346-9BDB-572F-7F3839B1670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showing the impacts of both expansionary monetary policy and contractionary monetary policy on interest rates and supply of loanable funds.">
            <a:extLst>
              <a:ext uri="{FF2B5EF4-FFF2-40B4-BE49-F238E27FC236}">
                <a16:creationId xmlns:a16="http://schemas.microsoft.com/office/drawing/2014/main" id="{C7E3E134-DE5D-1340-628A-2E9E4932DEB6}"/>
              </a:ext>
            </a:extLst>
          </p:cNvPr>
          <p:cNvPicPr>
            <a:picLocks noChangeAspect="1"/>
          </p:cNvPicPr>
          <p:nvPr/>
        </p:nvPicPr>
        <p:blipFill>
          <a:blip r:embed="rId3"/>
          <a:stretch>
            <a:fillRect/>
          </a:stretch>
        </p:blipFill>
        <p:spPr>
          <a:xfrm>
            <a:off x="1080418" y="1341376"/>
            <a:ext cx="10031163" cy="3458751"/>
          </a:xfrm>
          <a:prstGeom prst="rect">
            <a:avLst/>
          </a:prstGeom>
        </p:spPr>
      </p:pic>
      <p:grpSp>
        <p:nvGrpSpPr>
          <p:cNvPr id="5" name="Group 4" descr="The Fed conducts expansionary monetary policy by lowering its administered rates. This causes the demand curve to shift down and intersect the supply curve at a lower federal funds rate.">
            <a:extLst>
              <a:ext uri="{FF2B5EF4-FFF2-40B4-BE49-F238E27FC236}">
                <a16:creationId xmlns:a16="http://schemas.microsoft.com/office/drawing/2014/main" id="{3EA607CE-6A8B-1739-CCE3-068A176D5D97}"/>
              </a:ext>
            </a:extLst>
          </p:cNvPr>
          <p:cNvGrpSpPr/>
          <p:nvPr/>
        </p:nvGrpSpPr>
        <p:grpSpPr>
          <a:xfrm>
            <a:off x="844298" y="4908960"/>
            <a:ext cx="5166083" cy="1471291"/>
            <a:chOff x="542923" y="1736760"/>
            <a:chExt cx="8058154" cy="1074490"/>
          </a:xfrm>
          <a:solidFill>
            <a:srgbClr val="627981"/>
          </a:solidFill>
        </p:grpSpPr>
        <p:sp>
          <p:nvSpPr>
            <p:cNvPr id="6" name="Rectangle 5">
              <a:extLst>
                <a:ext uri="{FF2B5EF4-FFF2-40B4-BE49-F238E27FC236}">
                  <a16:creationId xmlns:a16="http://schemas.microsoft.com/office/drawing/2014/main" id="{F7641BEE-0884-5A7C-1EFC-07033A0EE6B7}"/>
                </a:ext>
              </a:extLst>
            </p:cNvPr>
            <p:cNvSpPr/>
            <p:nvPr/>
          </p:nvSpPr>
          <p:spPr>
            <a:xfrm>
              <a:off x="542923" y="1736760"/>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785E11D3-4AA6-B10D-234D-DA6933C38F9E}"/>
                </a:ext>
              </a:extLst>
            </p:cNvPr>
            <p:cNvSpPr txBox="1"/>
            <p:nvPr/>
          </p:nvSpPr>
          <p:spPr>
            <a:xfrm>
              <a:off x="542923" y="1790748"/>
              <a:ext cx="8042656" cy="966513"/>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conducts expansionary monetary policy by lowering its administered rates. This causes the demand curve to shift down and intersect the supply curve at a lower federal funds rate.</a:t>
              </a:r>
            </a:p>
          </p:txBody>
        </p:sp>
      </p:grpSp>
      <p:grpSp>
        <p:nvGrpSpPr>
          <p:cNvPr id="8" name="Group 7" descr="The Fed conducts contractionary monetary policy by raising its administered rates. This causes the demand curve to shift up and intersect the supply curve at a higher federal funds rate.">
            <a:extLst>
              <a:ext uri="{FF2B5EF4-FFF2-40B4-BE49-F238E27FC236}">
                <a16:creationId xmlns:a16="http://schemas.microsoft.com/office/drawing/2014/main" id="{C9B33495-FE29-F1BE-3FB8-735E92F1128B}"/>
              </a:ext>
            </a:extLst>
          </p:cNvPr>
          <p:cNvGrpSpPr/>
          <p:nvPr/>
        </p:nvGrpSpPr>
        <p:grpSpPr>
          <a:xfrm>
            <a:off x="6277615" y="4908960"/>
            <a:ext cx="5321909" cy="1471291"/>
            <a:chOff x="542923" y="1736760"/>
            <a:chExt cx="8058154" cy="1213209"/>
          </a:xfrm>
          <a:solidFill>
            <a:srgbClr val="627981"/>
          </a:solidFill>
        </p:grpSpPr>
        <p:sp>
          <p:nvSpPr>
            <p:cNvPr id="9" name="Rectangle 8">
              <a:extLst>
                <a:ext uri="{FF2B5EF4-FFF2-40B4-BE49-F238E27FC236}">
                  <a16:creationId xmlns:a16="http://schemas.microsoft.com/office/drawing/2014/main" id="{D8B548AE-0766-3B11-27DE-1D1590A686FD}"/>
                </a:ext>
              </a:extLst>
            </p:cNvPr>
            <p:cNvSpPr/>
            <p:nvPr/>
          </p:nvSpPr>
          <p:spPr>
            <a:xfrm>
              <a:off x="542923" y="1736760"/>
              <a:ext cx="8058154" cy="1213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333AF7D4-CE7E-E98F-A139-9353D00EE366}"/>
                </a:ext>
              </a:extLst>
            </p:cNvPr>
            <p:cNvSpPr txBox="1"/>
            <p:nvPr/>
          </p:nvSpPr>
          <p:spPr>
            <a:xfrm>
              <a:off x="558420" y="1781264"/>
              <a:ext cx="8042657" cy="1168705"/>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conducts contractionary monetary policy by raising its administered rates. This causes the demand curve to shift up and intersect the supply curve at a higher federal funds rate.</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Funds Rate</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ecall that the specific interest rate the Fed targets is the federal funds rate (FFR).">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Recall that the specific interest rate the Fed targets is the federal funds rate (FFR).</a:t>
              </a:r>
            </a:p>
          </p:txBody>
        </p:sp>
      </p:grpSp>
      <p:grpSp>
        <p:nvGrpSpPr>
          <p:cNvPr id="12" name="Group 11" descr="The central bank changes its administered rates.&#10;The discount rate sets a ceiling that the FFR will not rise above.&#10;The overnight reverse repurchase (ON RRP) rate sets a floor that the FFR will not go below.&#10;The interest rate on reserves balances (IORB) is near the FFR and stays near it due to arbitrage.">
            <a:extLst>
              <a:ext uri="{FF2B5EF4-FFF2-40B4-BE49-F238E27FC236}">
                <a16:creationId xmlns:a16="http://schemas.microsoft.com/office/drawing/2014/main" id="{1FCE88C0-12B0-4BFD-B1EC-2AFE88155099}"/>
              </a:ext>
            </a:extLst>
          </p:cNvPr>
          <p:cNvGrpSpPr/>
          <p:nvPr/>
        </p:nvGrpSpPr>
        <p:grpSpPr>
          <a:xfrm>
            <a:off x="2066922" y="2473097"/>
            <a:ext cx="8058154" cy="1997819"/>
            <a:chOff x="542923" y="1736761"/>
            <a:chExt cx="8058154" cy="1997819"/>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9970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93899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central bank changes its administered rates.</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discount rate sets a ceiling that the FFR will not rise above.</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overnight reverse repurchase (ON RRP) rate sets a floor that the FFR will not go below.</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rate on reserves balances (IORB) is near the FFR and stays near it due to arbitrage.</a:t>
              </a:r>
            </a:p>
          </p:txBody>
        </p:sp>
      </p:grpSp>
      <p:grpSp>
        <p:nvGrpSpPr>
          <p:cNvPr id="2" name="Group 1" descr="The Fed sets these three rates to target its goal FFR.">
            <a:extLst>
              <a:ext uri="{FF2B5EF4-FFF2-40B4-BE49-F238E27FC236}">
                <a16:creationId xmlns:a16="http://schemas.microsoft.com/office/drawing/2014/main" id="{AFD853C8-B238-4ACA-5A2A-38822287108A}"/>
              </a:ext>
            </a:extLst>
          </p:cNvPr>
          <p:cNvGrpSpPr/>
          <p:nvPr/>
        </p:nvGrpSpPr>
        <p:grpSpPr>
          <a:xfrm>
            <a:off x="2066922" y="4555404"/>
            <a:ext cx="8058154" cy="658721"/>
            <a:chOff x="542923" y="1736761"/>
            <a:chExt cx="8058154" cy="658721"/>
          </a:xfrm>
          <a:solidFill>
            <a:srgbClr val="627981"/>
          </a:solidFill>
        </p:grpSpPr>
        <p:sp>
          <p:nvSpPr>
            <p:cNvPr id="3" name="Rectangle 2">
              <a:extLst>
                <a:ext uri="{FF2B5EF4-FFF2-40B4-BE49-F238E27FC236}">
                  <a16:creationId xmlns:a16="http://schemas.microsoft.com/office/drawing/2014/main" id="{C20FFDE8-2BDD-5586-B74A-8C945A5E03D7}"/>
                </a:ext>
              </a:extLst>
            </p:cNvPr>
            <p:cNvSpPr/>
            <p:nvPr/>
          </p:nvSpPr>
          <p:spPr>
            <a:xfrm>
              <a:off x="542923" y="1736761"/>
              <a:ext cx="8058154" cy="658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4625110-1F07-88AD-3C79-8004D5CDDA80}"/>
                </a:ext>
              </a:extLst>
            </p:cNvPr>
            <p:cNvSpPr txBox="1"/>
            <p:nvPr/>
          </p:nvSpPr>
          <p:spPr>
            <a:xfrm>
              <a:off x="542923" y="1840821"/>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sets these three rates to target its goal FFR.</a:t>
              </a:r>
            </a:p>
          </p:txBody>
        </p:sp>
      </p:grpSp>
    </p:spTree>
    <p:extLst>
      <p:ext uri="{BB962C8B-B14F-4D97-AF65-F5344CB8AC3E}">
        <p14:creationId xmlns:p14="http://schemas.microsoft.com/office/powerpoint/2010/main" val="3469246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Effect of Monetary Policy on Aggregate Demand</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tractionary (tight) monetary policy will reduce investment and consumption due to higher interest rates and a reduced quantity of loanable funds.">
            <a:extLst>
              <a:ext uri="{FF2B5EF4-FFF2-40B4-BE49-F238E27FC236}">
                <a16:creationId xmlns:a16="http://schemas.microsoft.com/office/drawing/2014/main" id="{F206F903-0E48-4B2D-831E-FF1BD1ADBE8A}"/>
              </a:ext>
            </a:extLst>
          </p:cNvPr>
          <p:cNvGrpSpPr/>
          <p:nvPr/>
        </p:nvGrpSpPr>
        <p:grpSpPr>
          <a:xfrm>
            <a:off x="2066922" y="1580912"/>
            <a:ext cx="8058154" cy="1078626"/>
            <a:chOff x="542923" y="1736761"/>
            <a:chExt cx="8058154" cy="107862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Contractionary (tight) monetary policy will reduce investment and consumption due to higher interest rates and a reduced quantity of loanable funds.</a:t>
              </a:r>
            </a:p>
          </p:txBody>
        </p:sp>
      </p:grpSp>
      <p:grpSp>
        <p:nvGrpSpPr>
          <p:cNvPr id="12" name="Group 11" descr="Expansionary (loose) monetary policy will increase business investment and consumption (consumer borrowing) due to lower interest rates and a higher quantity of loanable funds.">
            <a:extLst>
              <a:ext uri="{FF2B5EF4-FFF2-40B4-BE49-F238E27FC236}">
                <a16:creationId xmlns:a16="http://schemas.microsoft.com/office/drawing/2014/main" id="{1FCE88C0-12B0-4BFD-B1EC-2AFE88155099}"/>
              </a:ext>
            </a:extLst>
          </p:cNvPr>
          <p:cNvGrpSpPr/>
          <p:nvPr/>
        </p:nvGrpSpPr>
        <p:grpSpPr>
          <a:xfrm>
            <a:off x="2066922" y="2756871"/>
            <a:ext cx="8058154" cy="1147309"/>
            <a:chOff x="542923" y="1736761"/>
            <a:chExt cx="8058154" cy="1147309"/>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147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Expansionary (loose) monetary policy will increase business investment and consumption (consumer borrowing) due to lower interest rates and a higher quantity of loanable funds.</a:t>
              </a:r>
            </a:p>
          </p:txBody>
        </p:sp>
      </p:grpSp>
    </p:spTree>
    <p:extLst>
      <p:ext uri="{BB962C8B-B14F-4D97-AF65-F5344CB8AC3E}">
        <p14:creationId xmlns:p14="http://schemas.microsoft.com/office/powerpoint/2010/main" val="691755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Title 25">
            <a:extLst>
              <a:ext uri="{FF2B5EF4-FFF2-40B4-BE49-F238E27FC236}">
                <a16:creationId xmlns:a16="http://schemas.microsoft.com/office/drawing/2014/main" id="{61448D64-3293-EA0A-D4AA-AD944FAAA4A4}"/>
              </a:ext>
            </a:extLst>
          </p:cNvPr>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Countercyclical Monetary Policy</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j-ea"/>
              <a:cs typeface="+mj-cs"/>
            </a:endParaRPr>
          </a:p>
        </p:txBody>
      </p:sp>
      <p:cxnSp>
        <p:nvCxnSpPr>
          <p:cNvPr id="4" name="Straight Connector 3">
            <a:extLst>
              <a:ext uri="{FF2B5EF4-FFF2-40B4-BE49-F238E27FC236}">
                <a16:creationId xmlns:a16="http://schemas.microsoft.com/office/drawing/2014/main" id="{05CF8C40-53E6-0CDF-A537-FE0682AFBC4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side-by-side graphs illustrating the effects of monetary policy on long- and short-run aggregate supply.">
            <a:extLst>
              <a:ext uri="{FF2B5EF4-FFF2-40B4-BE49-F238E27FC236}">
                <a16:creationId xmlns:a16="http://schemas.microsoft.com/office/drawing/2014/main" id="{4ECFA0A8-73F8-4D4A-8D59-5F8E602AF877}"/>
              </a:ext>
            </a:extLst>
          </p:cNvPr>
          <p:cNvPicPr>
            <a:picLocks noChangeAspect="1"/>
          </p:cNvPicPr>
          <p:nvPr/>
        </p:nvPicPr>
        <p:blipFill>
          <a:blip r:embed="rId3"/>
          <a:stretch>
            <a:fillRect/>
          </a:stretch>
        </p:blipFill>
        <p:spPr>
          <a:xfrm>
            <a:off x="2491769" y="1277146"/>
            <a:ext cx="7208461" cy="3794584"/>
          </a:xfrm>
          <a:prstGeom prst="rect">
            <a:avLst/>
          </a:prstGeom>
        </p:spPr>
      </p:pic>
      <p:sp>
        <p:nvSpPr>
          <p:cNvPr id="12" name="TextBox 11">
            <a:extLst>
              <a:ext uri="{FF2B5EF4-FFF2-40B4-BE49-F238E27FC236}">
                <a16:creationId xmlns:a16="http://schemas.microsoft.com/office/drawing/2014/main" id="{2BD77BBA-0200-4317-8408-1F65EAF80312}"/>
              </a:ext>
            </a:extLst>
          </p:cNvPr>
          <p:cNvSpPr txBox="1"/>
          <p:nvPr/>
        </p:nvSpPr>
        <p:spPr>
          <a:xfrm>
            <a:off x="1913811" y="5193847"/>
            <a:ext cx="4023360"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economy is suffering a recession and high unemployment, with output below potential GDP, expansionary monetary policy can help the economy return to potential GDP.</a:t>
            </a:r>
          </a:p>
        </p:txBody>
      </p:sp>
      <p:sp>
        <p:nvSpPr>
          <p:cNvPr id="8" name="TextBox 7">
            <a:extLst>
              <a:ext uri="{FF2B5EF4-FFF2-40B4-BE49-F238E27FC236}">
                <a16:creationId xmlns:a16="http://schemas.microsoft.com/office/drawing/2014/main" id="{37CDBE25-282A-4173-B93F-E9B06C7518A5}"/>
              </a:ext>
            </a:extLst>
          </p:cNvPr>
          <p:cNvSpPr txBox="1"/>
          <p:nvPr/>
        </p:nvSpPr>
        <p:spPr>
          <a:xfrm>
            <a:off x="6114819" y="5193847"/>
            <a:ext cx="4023360"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economy is producing at a quantity of output above its potential GDP, contractionary monetary policy can reduce the inflationary pressures for a rising price level.</a:t>
            </a:r>
          </a:p>
        </p:txBody>
      </p:sp>
    </p:spTree>
    <p:extLst>
      <p:ext uri="{BB962C8B-B14F-4D97-AF65-F5344CB8AC3E}">
        <p14:creationId xmlns:p14="http://schemas.microsoft.com/office/powerpoint/2010/main" val="4202276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Countercyclical Monetary Policy</a:t>
            </a:r>
            <a:r>
              <a:rPr kumimoji="0" lang="en-US" sz="3000" b="0" i="0" u="none" strike="noStrike" kern="1200" cap="none" spc="0" normalizeH="0" baseline="-25000" noProof="0" dirty="0">
                <a:ln>
                  <a:noFill/>
                </a:ln>
                <a:solidFill>
                  <a:prstClr val="black"/>
                </a:solidFill>
                <a:effectLst/>
                <a:uLnTx/>
                <a:uFillTx/>
                <a:latin typeface="Century Gothic"/>
                <a:ea typeface="+mn-ea"/>
                <a:cs typeface="+mn-cs"/>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
            <a:extLst>
              <a:ext uri="{FF2B5EF4-FFF2-40B4-BE49-F238E27FC236}">
                <a16:creationId xmlns:a16="http://schemas.microsoft.com/office/drawing/2014/main" id="{F206F903-0E48-4B2D-831E-FF1BD1ADBE8A}"/>
              </a:ext>
            </a:extLst>
          </p:cNvPr>
          <p:cNvGrpSpPr/>
          <p:nvPr/>
        </p:nvGrpSpPr>
        <p:grpSpPr>
          <a:xfrm>
            <a:off x="2066922" y="1367609"/>
            <a:ext cx="8058155" cy="1631216"/>
            <a:chOff x="542922" y="1593770"/>
            <a:chExt cx="8058155" cy="163121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2" y="1593770"/>
              <a:ext cx="8058154"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Monetary policy should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countercyclical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p:txBody>
        </p:sp>
      </p:grpSp>
      <p:pic>
        <p:nvPicPr>
          <p:cNvPr id="4" name="Picture 3">
            <a:extLst>
              <a:ext uri="{FF2B5EF4-FFF2-40B4-BE49-F238E27FC236}">
                <a16:creationId xmlns:a16="http://schemas.microsoft.com/office/drawing/2014/main" id="{7C974FAA-A4FB-11EA-6068-04154BD85BB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76660" y="2998825"/>
            <a:ext cx="3438675" cy="3759324"/>
          </a:xfrm>
          <a:prstGeom prst="rect">
            <a:avLst/>
          </a:prstGeom>
        </p:spPr>
      </p:pic>
    </p:spTree>
    <p:extLst>
      <p:ext uri="{BB962C8B-B14F-4D97-AF65-F5344CB8AC3E}">
        <p14:creationId xmlns:p14="http://schemas.microsoft.com/office/powerpoint/2010/main" val="1487353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Reserve Actions in Recent Decades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unemployment rate, inflation rate, and federal funds rate in the United States from 1970 to 2022; separated into twelve episodes of various lengths.">
            <a:extLst>
              <a:ext uri="{FF2B5EF4-FFF2-40B4-BE49-F238E27FC236}">
                <a16:creationId xmlns:a16="http://schemas.microsoft.com/office/drawing/2014/main" id="{D74D4D8C-C0DF-AB50-6B92-F418FC78362B}"/>
              </a:ext>
            </a:extLst>
          </p:cNvPr>
          <p:cNvPicPr>
            <a:picLocks noChangeAspect="1"/>
          </p:cNvPicPr>
          <p:nvPr/>
        </p:nvPicPr>
        <p:blipFill>
          <a:blip r:embed="rId3"/>
          <a:stretch>
            <a:fillRect/>
          </a:stretch>
        </p:blipFill>
        <p:spPr>
          <a:xfrm>
            <a:off x="3071300" y="1282830"/>
            <a:ext cx="6049395" cy="4054277"/>
          </a:xfrm>
          <a:prstGeom prst="rect">
            <a:avLst/>
          </a:prstGeom>
        </p:spPr>
      </p:pic>
      <p:grpSp>
        <p:nvGrpSpPr>
          <p:cNvPr id="8" name="Group 7" descr="In recent decades, the Federal Reserve has typically reacted to higher inflation with contractionary monetary policy and a higher interest rate and reacted to higher unemployment with expansionary monetary policy and a lower interest rate.">
            <a:extLst>
              <a:ext uri="{FF2B5EF4-FFF2-40B4-BE49-F238E27FC236}">
                <a16:creationId xmlns:a16="http://schemas.microsoft.com/office/drawing/2014/main" id="{F206F903-0E48-4B2D-831E-FF1BD1ADBE8A}"/>
              </a:ext>
            </a:extLst>
          </p:cNvPr>
          <p:cNvGrpSpPr/>
          <p:nvPr/>
        </p:nvGrpSpPr>
        <p:grpSpPr>
          <a:xfrm>
            <a:off x="1663609" y="5482028"/>
            <a:ext cx="8864782" cy="1113982"/>
            <a:chOff x="542923" y="1736761"/>
            <a:chExt cx="8058154" cy="138640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recent decades, the Federal Reserve has typically reacted to higher inflation with contractionary monetary policy and a higher interest rate and reacted to higher unemployment with expansionary monetary policy and a lower interest rate.</a:t>
              </a:r>
            </a:p>
          </p:txBody>
        </p:sp>
      </p:grpSp>
    </p:spTree>
    <p:extLst>
      <p:ext uri="{BB962C8B-B14F-4D97-AF65-F5344CB8AC3E}">
        <p14:creationId xmlns:p14="http://schemas.microsoft.com/office/powerpoint/2010/main" val="2565613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extLst>
              <a:ext uri="{FF2B5EF4-FFF2-40B4-BE49-F238E27FC236}">
                <a16:creationId xmlns:a16="http://schemas.microsoft.com/office/drawing/2014/main" id="{F206F903-0E48-4B2D-831E-FF1BD1ADBE8A}"/>
              </a:ext>
            </a:extLst>
          </p:cNvPr>
          <p:cNvGrpSpPr/>
          <p:nvPr/>
        </p:nvGrpSpPr>
        <p:grpSpPr>
          <a:xfrm>
            <a:off x="1524001" y="1433251"/>
            <a:ext cx="9144001" cy="2297426"/>
            <a:chOff x="542923" y="1736761"/>
            <a:chExt cx="8058154" cy="285551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279254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6406902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C12844-71E3-4EE0-8565-68B304E48A12}">
  <ds:schemaRefs>
    <ds:schemaRef ds:uri="06d9c582-05c2-476b-83d2-72ab8b1380b2"/>
    <ds:schemaRef ds:uri="fdab59f7-c3a7-48e5-acd8-618ce834776e"/>
    <ds:schemaRef ds:uri="http://schemas.microsoft.com/office/2006/documentManagement/types"/>
    <ds:schemaRef ds:uri="http://www.w3.org/XML/1998/namespace"/>
    <ds:schemaRef ds:uri="http://schemas.microsoft.com/office/infopath/2007/PartnerControls"/>
    <ds:schemaRef ds:uri="http://purl.org/dc/term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C783ED20-90D1-47AF-9383-426D097B3A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A10738-5608-485F-82AF-C244069F4E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392</TotalTime>
  <Words>1652</Words>
  <Application>Microsoft Office PowerPoint</Application>
  <PresentationFormat>Widescreen</PresentationFormat>
  <Paragraphs>252</Paragraphs>
  <Slides>13</Slides>
  <Notes>12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Calibri Light</vt:lpstr>
      <vt:lpstr>Century Gothic</vt:lpstr>
      <vt:lpstr>Courier New</vt:lpstr>
      <vt:lpstr>Arial</vt:lpstr>
      <vt:lpstr>Calibri</vt:lpstr>
      <vt:lpstr>Office Theme</vt:lpstr>
      <vt:lpstr>1_Office Theme</vt:lpstr>
      <vt:lpstr>Monetary Policy and Economic Outcomes</vt:lpstr>
      <vt:lpstr>Monetary Policy</vt:lpstr>
      <vt:lpstr>The Effect of Monetary Policy on Interest Rates</vt:lpstr>
      <vt:lpstr>Federal Funds Rate</vt:lpstr>
      <vt:lpstr>The Effect of Monetary Policy on Aggregate Demand</vt:lpstr>
      <vt:lpstr>Countercyclical Monetary Policy1</vt:lpstr>
      <vt:lpstr>Countercyclical Monetary Policy2</vt:lpstr>
      <vt:lpstr>Federal Reserve Actions in Recent Decades</vt:lpstr>
      <vt:lpstr>On Your Own1</vt:lpstr>
      <vt:lpstr>On Your Own2</vt:lpstr>
      <vt:lpstr>Quantitative Easing</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28</cp:revision>
  <dcterms:modified xsi:type="dcterms:W3CDTF">2026-02-04T13:37:55Z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