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22"/>
  </p:notesMasterIdLst>
  <p:sldIdLst>
    <p:sldId id="462" r:id="rId6"/>
    <p:sldId id="463" r:id="rId7"/>
    <p:sldId id="464" r:id="rId8"/>
    <p:sldId id="465" r:id="rId9"/>
    <p:sldId id="466" r:id="rId10"/>
    <p:sldId id="467" r:id="rId11"/>
    <p:sldId id="468" r:id="rId12"/>
    <p:sldId id="469" r:id="rId13"/>
    <p:sldId id="393" r:id="rId14"/>
    <p:sldId id="394" r:id="rId15"/>
    <p:sldId id="395" r:id="rId16"/>
    <p:sldId id="396" r:id="rId17"/>
    <p:sldId id="397" r:id="rId18"/>
    <p:sldId id="398" r:id="rId19"/>
    <p:sldId id="470" r:id="rId20"/>
    <p:sldId id="421" r:id="rId21"/>
  </p:sldIdLst>
  <p:sldSz cx="12192000" cy="6858000"/>
  <p:notesSz cx="6858000" cy="9144000"/>
  <p:embeddedFontLst>
    <p:embeddedFont>
      <p:font typeface="Century Gothic" panose="020B0502020202020204" pitchFamily="34" charset="0"/>
      <p:regular r:id="rId23"/>
      <p:bold r:id="rId24"/>
      <p:italic r:id="rId25"/>
      <p:boldItalic r:id="rId26"/>
    </p:embeddedFont>
    <p:embeddedFont>
      <p:font typeface="Segoe UI" panose="020B0502040204020203" pitchFamily="34"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2" clrIdx="0">
    <p:extLst>
      <p:ext uri="{19B8F6BF-5375-455C-9EA6-DF929625EA0E}">
        <p15:presenceInfo xmlns:p15="http://schemas.microsoft.com/office/powerpoint/2012/main" userId="Nathan Mirmow" providerId="None"/>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0592F1-0184-49A7-8695-899550D6D55A}" v="2" dt="2026-02-04T13:36:18.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27" autoAdjust="0"/>
  </p:normalViewPr>
  <p:slideViewPr>
    <p:cSldViewPr snapToGrid="0">
      <p:cViewPr varScale="1">
        <p:scale>
          <a:sx n="92" d="100"/>
          <a:sy n="92" d="100"/>
        </p:scale>
        <p:origin x="119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9:15:29.407" v="8" actId="6549"/>
      <pc:docMkLst>
        <pc:docMk/>
      </pc:docMkLst>
      <pc:sldChg chg="add">
        <pc:chgData name="Caitlin Coleman" userId="96f87ca1-0e64-4ae8-8d77-98757b85df0b" providerId="ADAL" clId="{DDA6BCD5-DC0D-434C-93A0-51E2BCD25B34}" dt="2026-01-27T19:14:36.320" v="0"/>
        <pc:sldMkLst>
          <pc:docMk/>
          <pc:sldMk cId="3682824813" sldId="393"/>
        </pc:sldMkLst>
      </pc:sldChg>
      <pc:sldChg chg="add">
        <pc:chgData name="Caitlin Coleman" userId="96f87ca1-0e64-4ae8-8d77-98757b85df0b" providerId="ADAL" clId="{DDA6BCD5-DC0D-434C-93A0-51E2BCD25B34}" dt="2026-01-27T19:14:36.320" v="0"/>
        <pc:sldMkLst>
          <pc:docMk/>
          <pc:sldMk cId="2355751068" sldId="394"/>
        </pc:sldMkLst>
      </pc:sldChg>
      <pc:sldChg chg="modSp add mod">
        <pc:chgData name="Caitlin Coleman" userId="96f87ca1-0e64-4ae8-8d77-98757b85df0b" providerId="ADAL" clId="{DDA6BCD5-DC0D-434C-93A0-51E2BCD25B34}" dt="2026-01-27T19:15:14.885" v="5" actId="20577"/>
        <pc:sldMkLst>
          <pc:docMk/>
          <pc:sldMk cId="3510754421" sldId="395"/>
        </pc:sldMkLst>
        <pc:spChg chg="mod">
          <ac:chgData name="Caitlin Coleman" userId="96f87ca1-0e64-4ae8-8d77-98757b85df0b" providerId="ADAL" clId="{DDA6BCD5-DC0D-434C-93A0-51E2BCD25B34}" dt="2026-01-27T19:15:14.885" v="5" actId="20577"/>
          <ac:spMkLst>
            <pc:docMk/>
            <pc:sldMk cId="3510754421" sldId="395"/>
            <ac:spMk id="26" creationId="{00000000-0000-0000-0000-000000000000}"/>
          </ac:spMkLst>
        </pc:spChg>
      </pc:sldChg>
      <pc:sldChg chg="modSp add mod">
        <pc:chgData name="Caitlin Coleman" userId="96f87ca1-0e64-4ae8-8d77-98757b85df0b" providerId="ADAL" clId="{DDA6BCD5-DC0D-434C-93A0-51E2BCD25B34}" dt="2026-01-27T19:15:20.795" v="7" actId="20577"/>
        <pc:sldMkLst>
          <pc:docMk/>
          <pc:sldMk cId="1034534124" sldId="396"/>
        </pc:sldMkLst>
        <pc:spChg chg="mod">
          <ac:chgData name="Caitlin Coleman" userId="96f87ca1-0e64-4ae8-8d77-98757b85df0b" providerId="ADAL" clId="{DDA6BCD5-DC0D-434C-93A0-51E2BCD25B34}" dt="2026-01-27T19:15:20.795" v="7" actId="20577"/>
          <ac:spMkLst>
            <pc:docMk/>
            <pc:sldMk cId="1034534124" sldId="396"/>
            <ac:spMk id="26" creationId="{00000000-0000-0000-0000-000000000000}"/>
          </ac:spMkLst>
        </pc:spChg>
      </pc:sldChg>
      <pc:sldChg chg="add">
        <pc:chgData name="Caitlin Coleman" userId="96f87ca1-0e64-4ae8-8d77-98757b85df0b" providerId="ADAL" clId="{DDA6BCD5-DC0D-434C-93A0-51E2BCD25B34}" dt="2026-01-27T19:14:36.320" v="0"/>
        <pc:sldMkLst>
          <pc:docMk/>
          <pc:sldMk cId="1919341776" sldId="397"/>
        </pc:sldMkLst>
      </pc:sldChg>
      <pc:sldChg chg="add">
        <pc:chgData name="Caitlin Coleman" userId="96f87ca1-0e64-4ae8-8d77-98757b85df0b" providerId="ADAL" clId="{DDA6BCD5-DC0D-434C-93A0-51E2BCD25B34}" dt="2026-01-27T19:14:36.320" v="0"/>
        <pc:sldMkLst>
          <pc:docMk/>
          <pc:sldMk cId="2683672663" sldId="398"/>
        </pc:sldMkLst>
      </pc:sldChg>
      <pc:sldChg chg="add">
        <pc:chgData name="Caitlin Coleman" userId="96f87ca1-0e64-4ae8-8d77-98757b85df0b" providerId="ADAL" clId="{DDA6BCD5-DC0D-434C-93A0-51E2BCD25B34}" dt="2026-01-27T19:14:48.341" v="1"/>
        <pc:sldMkLst>
          <pc:docMk/>
          <pc:sldMk cId="968453120" sldId="421"/>
        </pc:sldMkLst>
      </pc:sldChg>
      <pc:sldChg chg="add">
        <pc:chgData name="Caitlin Coleman" userId="96f87ca1-0e64-4ae8-8d77-98757b85df0b" providerId="ADAL" clId="{DDA6BCD5-DC0D-434C-93A0-51E2BCD25B34}" dt="2026-01-27T19:14:36.320" v="0"/>
        <pc:sldMkLst>
          <pc:docMk/>
          <pc:sldMk cId="1415319327" sldId="462"/>
        </pc:sldMkLst>
      </pc:sldChg>
      <pc:sldChg chg="modSp add mod">
        <pc:chgData name="Caitlin Coleman" userId="96f87ca1-0e64-4ae8-8d77-98757b85df0b" providerId="ADAL" clId="{DDA6BCD5-DC0D-434C-93A0-51E2BCD25B34}" dt="2026-01-27T19:14:58.803" v="3" actId="6549"/>
        <pc:sldMkLst>
          <pc:docMk/>
          <pc:sldMk cId="628133929" sldId="463"/>
        </pc:sldMkLst>
        <pc:spChg chg="mod">
          <ac:chgData name="Caitlin Coleman" userId="96f87ca1-0e64-4ae8-8d77-98757b85df0b" providerId="ADAL" clId="{DDA6BCD5-DC0D-434C-93A0-51E2BCD25B34}" dt="2026-01-27T19:14:58.803" v="3" actId="6549"/>
          <ac:spMkLst>
            <pc:docMk/>
            <pc:sldMk cId="628133929" sldId="463"/>
            <ac:spMk id="26" creationId="{00000000-0000-0000-0000-000000000000}"/>
          </ac:spMkLst>
        </pc:spChg>
      </pc:sldChg>
      <pc:sldChg chg="add">
        <pc:chgData name="Caitlin Coleman" userId="96f87ca1-0e64-4ae8-8d77-98757b85df0b" providerId="ADAL" clId="{DDA6BCD5-DC0D-434C-93A0-51E2BCD25B34}" dt="2026-01-27T19:14:36.320" v="0"/>
        <pc:sldMkLst>
          <pc:docMk/>
          <pc:sldMk cId="0" sldId="464"/>
        </pc:sldMkLst>
      </pc:sldChg>
      <pc:sldChg chg="add">
        <pc:chgData name="Caitlin Coleman" userId="96f87ca1-0e64-4ae8-8d77-98757b85df0b" providerId="ADAL" clId="{DDA6BCD5-DC0D-434C-93A0-51E2BCD25B34}" dt="2026-01-27T19:14:36.320" v="0"/>
        <pc:sldMkLst>
          <pc:docMk/>
          <pc:sldMk cId="189428080" sldId="465"/>
        </pc:sldMkLst>
      </pc:sldChg>
      <pc:sldChg chg="add">
        <pc:chgData name="Caitlin Coleman" userId="96f87ca1-0e64-4ae8-8d77-98757b85df0b" providerId="ADAL" clId="{DDA6BCD5-DC0D-434C-93A0-51E2BCD25B34}" dt="2026-01-27T19:14:36.320" v="0"/>
        <pc:sldMkLst>
          <pc:docMk/>
          <pc:sldMk cId="2764217683" sldId="466"/>
        </pc:sldMkLst>
      </pc:sldChg>
      <pc:sldChg chg="add">
        <pc:chgData name="Caitlin Coleman" userId="96f87ca1-0e64-4ae8-8d77-98757b85df0b" providerId="ADAL" clId="{DDA6BCD5-DC0D-434C-93A0-51E2BCD25B34}" dt="2026-01-27T19:14:36.320" v="0"/>
        <pc:sldMkLst>
          <pc:docMk/>
          <pc:sldMk cId="3156874013" sldId="467"/>
        </pc:sldMkLst>
      </pc:sldChg>
      <pc:sldChg chg="add">
        <pc:chgData name="Caitlin Coleman" userId="96f87ca1-0e64-4ae8-8d77-98757b85df0b" providerId="ADAL" clId="{DDA6BCD5-DC0D-434C-93A0-51E2BCD25B34}" dt="2026-01-27T19:14:36.320" v="0"/>
        <pc:sldMkLst>
          <pc:docMk/>
          <pc:sldMk cId="3030801207" sldId="468"/>
        </pc:sldMkLst>
      </pc:sldChg>
      <pc:sldChg chg="add">
        <pc:chgData name="Caitlin Coleman" userId="96f87ca1-0e64-4ae8-8d77-98757b85df0b" providerId="ADAL" clId="{DDA6BCD5-DC0D-434C-93A0-51E2BCD25B34}" dt="2026-01-27T19:14:36.320" v="0"/>
        <pc:sldMkLst>
          <pc:docMk/>
          <pc:sldMk cId="320282299" sldId="469"/>
        </pc:sldMkLst>
      </pc:sldChg>
      <pc:sldChg chg="modSp add mod">
        <pc:chgData name="Caitlin Coleman" userId="96f87ca1-0e64-4ae8-8d77-98757b85df0b" providerId="ADAL" clId="{DDA6BCD5-DC0D-434C-93A0-51E2BCD25B34}" dt="2026-01-27T19:15:29.407" v="8" actId="6549"/>
        <pc:sldMkLst>
          <pc:docMk/>
          <pc:sldMk cId="3580538019" sldId="470"/>
        </pc:sldMkLst>
        <pc:spChg chg="mod">
          <ac:chgData name="Caitlin Coleman" userId="96f87ca1-0e64-4ae8-8d77-98757b85df0b" providerId="ADAL" clId="{DDA6BCD5-DC0D-434C-93A0-51E2BCD25B34}" dt="2026-01-27T19:15:29.407" v="8" actId="6549"/>
          <ac:spMkLst>
            <pc:docMk/>
            <pc:sldMk cId="3580538019" sldId="470"/>
            <ac:spMk id="2" creationId="{8A68D3D9-E573-7020-2186-BCAB3A99955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85793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29382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32613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91325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77562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89588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743E93-0333-8677-F7A1-E941329527BC}"/>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19AAEFE4-0431-5894-C480-EB44FE5E75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3DA942B-3EA4-3974-01CC-B5BE517584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390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 to 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9192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9380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38060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81834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81017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35770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5CE54-C2C3-480B-8247-B6D8B4882D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EBF2A8-26BD-4A4D-A376-C190FC5246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21AB15-5CBA-41D0-9747-5AC57096C60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64DF824-C4BF-49D0-89E2-08D0B10606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14060B-A28B-4703-8BA7-31A1883610F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05986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0E51D-145C-4C20-A399-EAB68B422A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C792EE-F29C-4465-90F1-62346EA93AA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C38137-E5CE-4462-B4A7-3E439371249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39D21B8-7337-49D2-B5D8-6D808E1903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507A04-1446-4F00-8FD9-E16D1CD1988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88015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052E7F-FB59-4481-A697-7AA0ACC6BE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FB90B5-6B4F-4945-B6AB-7F7357E9A65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6E5445-61B3-4388-9AEA-C4D533758B1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16CEBEE-482A-4CD8-9515-EE4451135F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087CFB-B23A-4CEE-B3C5-FAF494D371A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91177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93650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51229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07614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8219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501208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182405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51516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58633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35CDE-3EA0-46DA-8A75-7421811E22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3E24EA-7915-445C-B2F9-83A9660572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8D8611-3B17-41A4-BA0B-1ABC72FE8B3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58F9BE7-D5B0-4172-882A-0D8AF8E636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222E2E-522E-4172-96CF-0A1C832D910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42763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95998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29211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33400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AA0B9-E37D-4841-AAE6-A3C44E3A9F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B3EADC-F721-4076-A960-D3CD023E28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3291D9-EF87-424B-888D-790BF40B7C3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D8F02C1-1635-4BE9-98DE-B6F7C227B0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4FC740-ADF9-4A13-A009-024260EB6A3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57544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9508C-D1BA-42C9-BF27-AF9530BA9A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F798EB-5AF6-4B43-A302-3B8A60F332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3832E6-C817-431A-936B-1F431214D7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EC6445-EA56-4B9B-B0F2-2B32345B383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8E161EB-41D0-43C1-B430-AE34D4E3A4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872AE1-EBB4-4599-A05B-3E6CF9FBE68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2646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C66F1-D307-4CEC-9D3F-1F58EB48B9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BFB55C-FE1C-4629-9C2A-BB788D4798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6541BA-ED2A-44B0-AAD6-AAC1D3CA7B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7D3D7F-C69E-4930-8D01-D75C4BFAF2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0B8714-0D4E-4E4C-94E3-63B7DA30CC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BAF49E-38DE-4649-AA55-C76EF597D14E}"/>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A7CC3A7D-906D-430A-845B-A24CA1CBA2C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FE38022-6695-4C94-A436-FA7E4F668B3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89909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9FEAE-22AE-4DA6-ABB5-FBB40F000CC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54374A-E96B-4384-89F0-D04181B6D6B7}"/>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30CBDC0B-CBE3-459B-9168-DAF0A433CA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FF0189-F863-4E9E-B07E-E3ABE0ECEA7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94255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358FF3-0C04-42CD-BCB3-4ED3E6710DEE}"/>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7F5C9D13-2CF9-4D7D-8CDC-BBCF76AA2C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223D3D-1870-4BC4-88BB-A9597F584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98271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6C69E-4F61-4F24-9BC4-4E4D772290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F87959-2127-437A-9693-0C76113BAC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622E8F-6A43-4320-8CA0-9DAE027947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7B928-D82E-4A9C-9887-B9CC743ACA6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7C8F026-B91B-44F2-AB1C-8645A9A9E3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9F7E1B-5E15-4F13-B7C9-1E79FE9FF02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7471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F7A0E-DDB7-40B9-8320-44C5E5F7E1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1692F7-4A15-419D-99A6-F06955BAFC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670D28-F55D-455E-BD78-2539DC243E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E16672-DF62-4CBC-888D-ED725FD632E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43B1B03-A1AE-4584-ABD3-C9E69BE44A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3CA664-3D80-48D5-BD4E-FB31D7B0016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331447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11D30E-D608-4088-A1E6-0AE8F97CC8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909A97A-7BB8-46A4-BF2C-41B74B3B80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583E4C-9454-4098-B90B-C9562DA80F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5A409EC7-83A8-4C2B-8D47-5F51728697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CAAAC85-31EA-409F-9859-4783DF222E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98271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2293155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B22C4-94A0-E8D1-A208-368C83D8B96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FE8A888-E141-FED9-3AB3-62C898203F72}"/>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AEE31E5-397A-3C77-81B8-5FAA8BDEE0F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9B3A749-E37F-FDB9-9CC1-F8200F85511D}"/>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rgbClr val="000000"/>
              </a:buClr>
            </a:pPr>
            <a:r>
              <a:rPr lang="en-US" sz="5400" dirty="0">
                <a:solidFill>
                  <a:schemeClr val="dk1"/>
                </a:solidFill>
                <a:latin typeface="Century Gothic"/>
                <a:ea typeface="Century Gothic"/>
                <a:cs typeface="Century Gothic"/>
                <a:sym typeface="Century Gothic"/>
              </a:rPr>
              <a:t>Bank Regulation</a:t>
            </a:r>
            <a:endParaRPr lang="en-US" sz="5400" dirty="0"/>
          </a:p>
        </p:txBody>
      </p:sp>
      <p:cxnSp>
        <p:nvCxnSpPr>
          <p:cNvPr id="14" name="Straight Connector 13">
            <a:extLst>
              <a:ext uri="{FF2B5EF4-FFF2-40B4-BE49-F238E27FC236}">
                <a16:creationId xmlns:a16="http://schemas.microsoft.com/office/drawing/2014/main" id="{5B3BFB02-65E9-D759-1E4A-C07102B67CB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7D0375-143B-66B5-E291-F7BD22B692CF}"/>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15319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Deposit Insurance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osit insurance is an insurance system that makes sure depositors do not lose their money, even if the bank goes bankrup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Deposit insurance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an insurance system that makes sure depositors do not lose their money, even if the bank goes bankrupt.</a:t>
              </a:r>
            </a:p>
          </p:txBody>
        </p:sp>
      </p:grpSp>
      <p:grpSp>
        <p:nvGrpSpPr>
          <p:cNvPr id="12" name="Group 11" descr="About seventy countries around the world, including all the major economies, have deposit insurance program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About seventy countries around the world, including all the major economies, have deposit insurance programs.</a:t>
              </a:r>
            </a:p>
          </p:txBody>
        </p:sp>
      </p:grpSp>
      <p:grpSp>
        <p:nvGrpSpPr>
          <p:cNvPr id="16" name="Group 15" descr="In the United States, the Federal Deposit Insurance Corporation (FDIC) is responsible for deposit insuranc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United States, the Federal Deposit Insurance Corporation (FDIC) is responsible for deposit insurance.</a:t>
              </a:r>
            </a:p>
          </p:txBody>
        </p:sp>
      </p:grpSp>
      <p:grpSp>
        <p:nvGrpSpPr>
          <p:cNvPr id="21" name="Group 20" descr="Even if a bank fails, the government guarantees that depositors will receive up to $250,000 of their money in each account.">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2355751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754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10;&#10;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would you react to news that your bank was at risk of becoming insolvent?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1034534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oblem with bank runs is that they can cause solvent banks to fail and then spread to the rest of the financial system.">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problem with bank runs is that they can cause solvent banks to fail and then spread to the rest of the financial system.</a:t>
              </a:r>
            </a:p>
          </p:txBody>
        </p:sp>
      </p:grpSp>
      <p:grpSp>
        <p:nvGrpSpPr>
          <p:cNvPr id="12" name="Group 11" descr="To prevent this, the Fed stands ready to lend to banks and other financial institutions when they cannot obtain funds from anywhere el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prevent this, the Fed stands ready to lend to banks and other financial institutions when they cannot obtain funds from anywhere else.</a:t>
              </a:r>
            </a:p>
          </p:txBody>
        </p:sp>
      </p:grpSp>
      <p:grpSp>
        <p:nvGrpSpPr>
          <p:cNvPr id="16" name="Group 15" descr="This is known as the lender of last resort rol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is known as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lender of last resort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role.</a:t>
              </a:r>
            </a:p>
          </p:txBody>
        </p:sp>
      </p:grpSp>
      <p:grpSp>
        <p:nvGrpSpPr>
          <p:cNvPr id="14" name="Group 13" descr="For banks, the central bank acting as a lender of last resort reinforces the effect of deposit insurance and reassures customers that they will not lose their money.">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1919341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grpSp>
        <p:nvGrpSpPr>
          <p:cNvPr id="8" name="Group 7" descr="This graph shows total borrowing of depository institutions from the Federal Reserve in the years surrounding the Great Recession.">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graph shows total borrowing of depository institutions from the Federal Reserve in the years surrounding the Great Recession.</a:t>
              </a:r>
            </a:p>
          </p:txBody>
        </p:sp>
      </p:grpSp>
    </p:spTree>
    <p:extLst>
      <p:ext uri="{BB962C8B-B14F-4D97-AF65-F5344CB8AC3E}">
        <p14:creationId xmlns:p14="http://schemas.microsoft.com/office/powerpoint/2010/main" val="2683672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3FA40D3-4DAD-7CA3-91BD-4E47305AF82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A68D3D9-E573-7020-2186-BCAB3A99955A}"/>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7DD00303-1B25-D802-0B4F-348F041EEB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03B8447-5128-AD4F-BB4D-FD4716F54628}"/>
              </a:ext>
            </a:extLst>
          </p:cNvPr>
          <p:cNvSpPr txBox="1"/>
          <p:nvPr/>
        </p:nvSpPr>
        <p:spPr>
          <a:xfrm>
            <a:off x="1879798" y="1521629"/>
            <a:ext cx="8737200" cy="4663440"/>
          </a:xfrm>
          <a:prstGeom prst="rect">
            <a:avLst/>
          </a:prstGeom>
          <a:solidFill>
            <a:srgbClr val="627981"/>
          </a:solidFill>
          <a:ln>
            <a:solidFill>
              <a:srgbClr val="627981"/>
            </a:solidFill>
          </a:ln>
        </p:spPr>
        <p:txBody>
          <a:bodyPr wrap="square" rtlCol="0" anchor="ctr">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Bank runs occur when there are rumors that the bank is at financial risk of having negative net worth.</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OCC is responsible for supervising banks and inspecting savings and loans.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FDIC collects deposit insurance premiums from banks and guarantees bank deposits.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Calibri"/>
              </a:rPr>
              <a:t>Deposit insurance guarantees bank depositors that their deposits will be protected.</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Calibri"/>
              </a:rPr>
              <a:t>A</a:t>
            </a:r>
            <a:r>
              <a:rPr kumimoji="0" lang="en-US" sz="16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Calibri"/>
              </a:rPr>
              <a:t>central bank acts as a lender of last resort, making short-term loans available in situations of severe financial panic or stress.</a:t>
            </a:r>
          </a:p>
        </p:txBody>
      </p:sp>
    </p:spTree>
    <p:extLst>
      <p:ext uri="{BB962C8B-B14F-4D97-AF65-F5344CB8AC3E}">
        <p14:creationId xmlns:p14="http://schemas.microsoft.com/office/powerpoint/2010/main" val="3580538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intaining a safe and stable national financial system is a critical concern of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Maintaining a safe and stable national financial system is a critical concern of the Federal Reserve.</a:t>
              </a:r>
            </a:p>
          </p:txBody>
        </p:sp>
      </p:grpSp>
      <p:grpSp>
        <p:nvGrpSpPr>
          <p:cNvPr id="12" name="Group 11" descr="The goal is to protect not only individuals' savings but also the integrity of the financial system itself.">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goal is to protect not only individuals' savings but also the integrity of the financial system itself.</a:t>
              </a:r>
            </a:p>
          </p:txBody>
        </p:sp>
      </p:grpSp>
      <p:grpSp>
        <p:nvGrpSpPr>
          <p:cNvPr id="16" name="Group 15" descr="Bank regulation came into public view during the 2008 to 2009 financial crisis when critical parts of the financial system failed.">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 regulation came into public view during the 2008 to 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AF51579-78E7-441C-08CC-68FC119D6DA1}"/>
              </a:ext>
            </a:extLst>
          </p:cNvPr>
          <p:cNvSpPr txBox="1">
            <a:spLocks noGrp="1"/>
          </p:cNvSpPr>
          <p:nvPr>
            <p:ph type="title" idx="4294967295"/>
          </p:nvPr>
        </p:nvSpPr>
        <p:spPr>
          <a:xfrm>
            <a:off x="1524001" y="288568"/>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Bank Regulation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C02A1A-03AC-033B-C961-3A6BFCBFE9A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Bank regulation is intended to maintain banks’ solvency by avoiding excessive risk.">
            <a:extLst>
              <a:ext uri="{FF2B5EF4-FFF2-40B4-BE49-F238E27FC236}">
                <a16:creationId xmlns:a16="http://schemas.microsoft.com/office/drawing/2014/main" id="{4F78BF61-B6C9-2FA1-1D77-7789C3BA291F}"/>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944611B-C5CF-2595-BB60-13D8543EC7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D518736-A0E9-13CD-4C56-B42AB990933F}"/>
                </a:ext>
              </a:extLst>
            </p:cNvPr>
            <p:cNvSpPr txBox="1"/>
            <p:nvPr/>
          </p:nvSpPr>
          <p:spPr>
            <a:xfrm>
              <a:off x="542923" y="1770327"/>
              <a:ext cx="8058154" cy="707886"/>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Bank regulation is intended to maintain banks’ solvency by avoiding excessive risk.</a:t>
              </a:r>
            </a:p>
          </p:txBody>
        </p:sp>
      </p:grpSp>
      <p:grpSp>
        <p:nvGrpSpPr>
          <p:cNvPr id="7" name="Group 6" descr="Regulation falls into several categories: &#10;Reserve requirements&#10;Capital requirements&#10;Restrictions on the types of investments banks may make">
            <a:extLst>
              <a:ext uri="{FF2B5EF4-FFF2-40B4-BE49-F238E27FC236}">
                <a16:creationId xmlns:a16="http://schemas.microsoft.com/office/drawing/2014/main" id="{9631812A-88A9-0E8E-C659-6D1C22038F2B}"/>
              </a:ext>
            </a:extLst>
          </p:cNvPr>
          <p:cNvGrpSpPr/>
          <p:nvPr/>
        </p:nvGrpSpPr>
        <p:grpSpPr>
          <a:xfrm>
            <a:off x="2066922" y="2515509"/>
            <a:ext cx="8058154" cy="1357005"/>
            <a:chOff x="542923" y="1736761"/>
            <a:chExt cx="8058154" cy="1357005"/>
          </a:xfrm>
          <a:solidFill>
            <a:srgbClr val="627981"/>
          </a:solidFill>
        </p:grpSpPr>
        <p:sp>
          <p:nvSpPr>
            <p:cNvPr id="8" name="Rectangle 7">
              <a:extLst>
                <a:ext uri="{FF2B5EF4-FFF2-40B4-BE49-F238E27FC236}">
                  <a16:creationId xmlns:a16="http://schemas.microsoft.com/office/drawing/2014/main" id="{69C8B745-0AAD-7AEC-0FDE-33E2C2B424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BF0ABE2-4B3C-550F-EDC6-EB27775CF2AB}"/>
                </a:ext>
              </a:extLst>
            </p:cNvPr>
            <p:cNvSpPr txBox="1"/>
            <p:nvPr/>
          </p:nvSpPr>
          <p:spPr>
            <a:xfrm>
              <a:off x="542923" y="1770327"/>
              <a:ext cx="8058154" cy="1323439"/>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Regulation falls into several categories: </a:t>
              </a:r>
            </a:p>
            <a:p>
              <a:pPr marL="914400" marR="0" lvl="1" indent="-355600" algn="l" defTabSz="9144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Reserve requirements</a:t>
              </a:r>
            </a:p>
            <a:p>
              <a:pPr marL="914400" marR="0" lvl="1" indent="-355600" algn="l" defTabSz="9144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Capital requirements</a:t>
              </a:r>
            </a:p>
            <a:p>
              <a:pPr marL="914400" marR="0" lvl="1" indent="-355600" algn="l" defTabSz="9144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Restrictions on the types of investments banks may make</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 Requirement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portion of bank reserves are held as cash in the bank, the majority are in the bank's account at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portion of bank reserves are held as cash in the bank, the majority are in the bank's account at the Federal Reserve.</a:t>
              </a:r>
            </a:p>
          </p:txBody>
        </p:sp>
      </p:grpSp>
      <p:grpSp>
        <p:nvGrpSpPr>
          <p:cNvPr id="12" name="Group 11" descr="Since these funds can't be loaned into the market, the reserve requirement limits a bank's ability to create mone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these funds can't be loaned into the market, the reserve requirement limits a bank's ability to create money.</a:t>
              </a:r>
            </a:p>
          </p:txBody>
        </p:sp>
      </p:grpSp>
      <p:grpSp>
        <p:nvGrpSpPr>
          <p:cNvPr id="16" name="Group 15" descr="A loan issued by one bank can become a deposit into another bank, generating further lending throughout the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loan issued by one bank can become a deposit into another bank, generating further lending throughout the system.</a:t>
              </a:r>
            </a:p>
          </p:txBody>
        </p:sp>
      </p:grpSp>
    </p:spTree>
    <p:extLst>
      <p:ext uri="{BB962C8B-B14F-4D97-AF65-F5344CB8AC3E}">
        <p14:creationId xmlns:p14="http://schemas.microsoft.com/office/powerpoint/2010/main" val="189428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 Restrictions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part of bank regulation is restriction on the types of investments that banks are allowed to mak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part of bank regulation is restriction on the types of investments that banks are allowed to make.</a:t>
              </a:r>
            </a:p>
          </p:txBody>
        </p:sp>
      </p:grpSp>
      <p:grpSp>
        <p:nvGrpSpPr>
          <p:cNvPr id="12" name="Group 11" descr="Banks are permitted to make loans to businesses, individuals, and other bank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Banks are permitted to make loans to businesses, individuals, and other banks.</a:t>
              </a:r>
            </a:p>
          </p:txBody>
        </p:sp>
      </p:grpSp>
      <p:grpSp>
        <p:nvGrpSpPr>
          <p:cNvPr id="16" name="Group 15" descr="To protect depositors, banks are not permitted to invest in the stock market or other assets that are perceived as too risky.">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2764217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capital is the difference between a bank's assets and its liabilities, or its net worth.">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 capital is the difference between a bank's assets and its liabilities, or its net worth.</a:t>
              </a:r>
            </a:p>
          </p:txBody>
        </p:sp>
      </p:grpSp>
      <p:grpSp>
        <p:nvGrpSpPr>
          <p:cNvPr id="12" name="Group 11" descr="A bank must have positive net worth; otherwise, it is insolvent or bankrupt, meaning it would not have enough assets to pay back its liabilities.">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bank must have positive net worth; otherwise, it is insolvent or bankrupt, meaning it would not have enough assets to pay back its liabilities.</a:t>
              </a:r>
            </a:p>
          </p:txBody>
        </p:sp>
      </p:grpSp>
      <p:grpSp>
        <p:nvGrpSpPr>
          <p:cNvPr id="16" name="Group 15" descr="Regulation requires that banks maintain a minimum net worth, usually expressed as a percent of their assets, to protect their depositors.">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156874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ffice of the Comptroller of the Currency (OCC) regulates savings and loan institu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Office of the Comptroller of the Currency (OCC) regulates savings and loan institutions.</a:t>
              </a:r>
            </a:p>
          </p:txBody>
        </p:sp>
      </p:grpSp>
      <p:grpSp>
        <p:nvGrpSpPr>
          <p:cNvPr id="12" name="Group 11" descr="The National Credit Union Administration (NCUA) supervises credit unions, which are nonprofit banks that their members run and ow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National Credit Union Administration (NCUA) supervises credit unions, which are nonprofit banks that their members run and own.</a:t>
              </a:r>
            </a:p>
          </p:txBody>
        </p:sp>
      </p:grpSp>
      <p:grpSp>
        <p:nvGrpSpPr>
          <p:cNvPr id="16" name="Group 15" descr="The Federal Reserve also has some responsibility for supervising financial institutio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3030801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 Problems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supervision can run into both practical and political issue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 supervision can run into both practical and political issues.</a:t>
              </a:r>
            </a:p>
          </p:txBody>
        </p:sp>
      </p:grpSp>
      <p:grpSp>
        <p:nvGrpSpPr>
          <p:cNvPr id="12" name="Group 11" descr="Measuring the value of a bank's assets is not always straightforwar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Measuring the value of a bank's assets is not always straightforward.</a:t>
              </a:r>
            </a:p>
          </p:txBody>
        </p:sp>
      </p:grpSp>
      <p:grpSp>
        <p:nvGrpSpPr>
          <p:cNvPr id="16" name="Group 15" descr="A bank’s assets are its loans, and the value of these assets depends on estimates of the risk that customers will not repay these loa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bank’s assets are its loans, and the value of these assets depends on estimates of the risk that customers will not repay these loans.</a:t>
              </a:r>
            </a:p>
          </p:txBody>
        </p:sp>
      </p:grpSp>
      <p:grpSp>
        <p:nvGrpSpPr>
          <p:cNvPr id="21" name="Group 20" descr="The political issue arises because a bank supervisor's decision to require a bank to close or change its financial investments is often controversial.">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320282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Runs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ck in the nineteenth century and during the first few decades of the twentieth century, putting money in the bank could be nerve-wrack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Back in the nineteenth century and during the first few decades of the twentieth century, putting money in the bank could be nerve-wracking.</a:t>
              </a:r>
            </a:p>
          </p:txBody>
        </p:sp>
      </p:grpSp>
      <p:grpSp>
        <p:nvGrpSpPr>
          <p:cNvPr id="12" name="Group 11" descr="A bank run occurs when depositors race to the bank to withdraw their deposit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bank run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occurs when depositors race to the bank to withdraw their deposits.</a:t>
              </a:r>
            </a:p>
          </p:txBody>
        </p:sp>
      </p:grpSp>
      <p:grpSp>
        <p:nvGrpSpPr>
          <p:cNvPr id="16" name="Group 15" descr="The risk of bank runs created instability in the banking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risk of bank runs created instability in the banking system.</a:t>
              </a:r>
            </a:p>
          </p:txBody>
        </p:sp>
      </p:grpSp>
      <p:grpSp>
        <p:nvGrpSpPr>
          <p:cNvPr id="14" name="Group 13" descr="Even a rumor that a bank might experience negative net worth might trigger a run, which could destroy even healthy banks.">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3682824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DC5B98-4D70-4D8D-9E18-4EFEDCCA5C64}">
  <ds:schemaRefs>
    <ds:schemaRef ds:uri="http://schemas.microsoft.com/office/2006/documentManagement/types"/>
    <ds:schemaRef ds:uri="http://schemas.microsoft.com/office/infopath/2007/PartnerControls"/>
    <ds:schemaRef ds:uri="http://schemas.openxmlformats.org/package/2006/metadata/core-properties"/>
    <ds:schemaRef ds:uri="fdab59f7-c3a7-48e5-acd8-618ce834776e"/>
    <ds:schemaRef ds:uri="http://purl.org/dc/dcmitype/"/>
    <ds:schemaRef ds:uri="06d9c582-05c2-476b-83d2-72ab8b1380b2"/>
    <ds:schemaRef ds:uri="http://schemas.microsoft.com/office/2006/metadata/properti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D0F0374C-864B-4103-941A-954C33BF6E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03F988-79B5-48AB-BF8C-E2556CCD82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302</TotalTime>
  <Words>1737</Words>
  <Application>Microsoft Office PowerPoint</Application>
  <PresentationFormat>Widescreen</PresentationFormat>
  <Paragraphs>174</Paragraphs>
  <Slides>16</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Calibri Light</vt:lpstr>
      <vt:lpstr>Century Gothic</vt:lpstr>
      <vt:lpstr>Segoe UI</vt:lpstr>
      <vt:lpstr>Arial</vt:lpstr>
      <vt:lpstr>Calibri</vt:lpstr>
      <vt:lpstr>Office Theme</vt:lpstr>
      <vt:lpstr>1_Office Theme</vt:lpstr>
      <vt:lpstr>Bank Regulation</vt:lpstr>
      <vt:lpstr>Introduction</vt:lpstr>
      <vt:lpstr>Bank Regulation1</vt:lpstr>
      <vt:lpstr>Reserve Requirement</vt:lpstr>
      <vt:lpstr>Investment Restrictions</vt:lpstr>
      <vt:lpstr>Bank Capital</vt:lpstr>
      <vt:lpstr>Bank Supervision</vt:lpstr>
      <vt:lpstr>Bank Supervision Problems</vt:lpstr>
      <vt:lpstr>Bank Runs</vt:lpstr>
      <vt:lpstr>Deposit Insurance</vt:lpstr>
      <vt:lpstr>On Your Own1</vt:lpstr>
      <vt:lpstr>On Your Own2</vt:lpstr>
      <vt:lpstr>Lender of Last Resort1</vt:lpstr>
      <vt:lpstr>Lender of Last Resort2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22</cp:revision>
  <dcterms:modified xsi:type="dcterms:W3CDTF">2026-02-04T13:36:18Z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