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26" r:id="rId4"/>
  </p:sldMasterIdLst>
  <p:notesMasterIdLst>
    <p:notesMasterId r:id="rId17"/>
  </p:notesMasterIdLst>
  <p:sldIdLst>
    <p:sldId id="410" r:id="rId5"/>
    <p:sldId id="411" r:id="rId6"/>
    <p:sldId id="412" r:id="rId7"/>
    <p:sldId id="413" r:id="rId8"/>
    <p:sldId id="414" r:id="rId9"/>
    <p:sldId id="415" r:id="rId10"/>
    <p:sldId id="416" r:id="rId11"/>
    <p:sldId id="417" r:id="rId12"/>
    <p:sldId id="418" r:id="rId13"/>
    <p:sldId id="419" r:id="rId14"/>
    <p:sldId id="420" r:id="rId15"/>
    <p:sldId id="421" r:id="rId16"/>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Caitlin Coleman" initials="CC" lastIdx="8" clrIdx="0">
    <p:extLst>
      <p:ext uri="{19B8F6BF-5375-455C-9EA6-DF929625EA0E}">
        <p15:presenceInfo xmlns:p15="http://schemas.microsoft.com/office/powerpoint/2012/main" userId="S::cclark@hawkeslearning.com::96f87ca1-0e64-4ae8-8d77-98757b85df0b"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27981"/>
    <a:srgbClr val="386546"/>
    <a:srgbClr val="C7D4CB"/>
    <a:srgbClr val="314C57"/>
    <a:srgbClr val="F3EDE7"/>
    <a:srgbClr val="CCA49C"/>
    <a:srgbClr val="F2E2D2"/>
    <a:srgbClr val="318295"/>
    <a:srgbClr val="5A7E83"/>
    <a:srgbClr val="88564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E5BD086-8D1A-4B4B-BC14-E842B011B72A}" v="3" dt="2026-02-04T13:23:28.739"/>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0439" autoAdjust="0"/>
    <p:restoredTop sz="85343" autoAdjust="0"/>
  </p:normalViewPr>
  <p:slideViewPr>
    <p:cSldViewPr snapToGrid="0">
      <p:cViewPr varScale="1">
        <p:scale>
          <a:sx n="91" d="100"/>
          <a:sy n="91" d="100"/>
        </p:scale>
        <p:origin x="960" y="78"/>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commentAuthors" Target="commentAuthors.xml"/><Relationship Id="rId3" Type="http://schemas.openxmlformats.org/officeDocument/2006/relationships/customXml" Target="../customXml/item3.xml"/><Relationship Id="rId21" Type="http://schemas.openxmlformats.org/officeDocument/2006/relationships/theme" Target="theme/theme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notesMaster" Target="notesMasters/notesMaster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microsoft.com/office/2015/10/relationships/revisionInfo" Target="revisionInfo.xml"/><Relationship Id="rId5" Type="http://schemas.openxmlformats.org/officeDocument/2006/relationships/slide" Target="slides/slide1.xml"/><Relationship Id="rId15" Type="http://schemas.openxmlformats.org/officeDocument/2006/relationships/slide" Target="slides/slide11.xml"/><Relationship Id="rId23" Type="http://schemas.microsoft.com/office/2016/11/relationships/changesInfo" Target="changesInfos/changesInfo1.xml"/><Relationship Id="rId10" Type="http://schemas.openxmlformats.org/officeDocument/2006/relationships/slide" Target="slides/slide6.xml"/><Relationship Id="rId19"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Caitlin Coleman" userId="96f87ca1-0e64-4ae8-8d77-98757b85df0b" providerId="ADAL" clId="{DDA6BCD5-DC0D-434C-93A0-51E2BCD25B34}"/>
    <pc:docChg chg="addSld delSld modSld">
      <pc:chgData name="Caitlin Coleman" userId="96f87ca1-0e64-4ae8-8d77-98757b85df0b" providerId="ADAL" clId="{DDA6BCD5-DC0D-434C-93A0-51E2BCD25B34}" dt="2026-01-27T14:54:13.165" v="3" actId="20577"/>
      <pc:docMkLst>
        <pc:docMk/>
      </pc:docMkLst>
      <pc:sldChg chg="add">
        <pc:chgData name="Caitlin Coleman" userId="96f87ca1-0e64-4ae8-8d77-98757b85df0b" providerId="ADAL" clId="{DDA6BCD5-DC0D-434C-93A0-51E2BCD25B34}" dt="2026-01-27T14:53:40.361" v="0"/>
        <pc:sldMkLst>
          <pc:docMk/>
          <pc:sldMk cId="1832392491" sldId="410"/>
        </pc:sldMkLst>
      </pc:sldChg>
      <pc:sldChg chg="add">
        <pc:chgData name="Caitlin Coleman" userId="96f87ca1-0e64-4ae8-8d77-98757b85df0b" providerId="ADAL" clId="{DDA6BCD5-DC0D-434C-93A0-51E2BCD25B34}" dt="2026-01-27T14:53:40.361" v="0"/>
        <pc:sldMkLst>
          <pc:docMk/>
          <pc:sldMk cId="3819250161" sldId="411"/>
        </pc:sldMkLst>
      </pc:sldChg>
      <pc:sldChg chg="add">
        <pc:chgData name="Caitlin Coleman" userId="96f87ca1-0e64-4ae8-8d77-98757b85df0b" providerId="ADAL" clId="{DDA6BCD5-DC0D-434C-93A0-51E2BCD25B34}" dt="2026-01-27T14:53:40.361" v="0"/>
        <pc:sldMkLst>
          <pc:docMk/>
          <pc:sldMk cId="1994518532" sldId="412"/>
        </pc:sldMkLst>
      </pc:sldChg>
      <pc:sldChg chg="add">
        <pc:chgData name="Caitlin Coleman" userId="96f87ca1-0e64-4ae8-8d77-98757b85df0b" providerId="ADAL" clId="{DDA6BCD5-DC0D-434C-93A0-51E2BCD25B34}" dt="2026-01-27T14:53:40.361" v="0"/>
        <pc:sldMkLst>
          <pc:docMk/>
          <pc:sldMk cId="1908530183" sldId="413"/>
        </pc:sldMkLst>
      </pc:sldChg>
      <pc:sldChg chg="add">
        <pc:chgData name="Caitlin Coleman" userId="96f87ca1-0e64-4ae8-8d77-98757b85df0b" providerId="ADAL" clId="{DDA6BCD5-DC0D-434C-93A0-51E2BCD25B34}" dt="2026-01-27T14:53:40.361" v="0"/>
        <pc:sldMkLst>
          <pc:docMk/>
          <pc:sldMk cId="1479401986" sldId="414"/>
        </pc:sldMkLst>
      </pc:sldChg>
      <pc:sldChg chg="add">
        <pc:chgData name="Caitlin Coleman" userId="96f87ca1-0e64-4ae8-8d77-98757b85df0b" providerId="ADAL" clId="{DDA6BCD5-DC0D-434C-93A0-51E2BCD25B34}" dt="2026-01-27T14:53:40.361" v="0"/>
        <pc:sldMkLst>
          <pc:docMk/>
          <pc:sldMk cId="1554889306" sldId="415"/>
        </pc:sldMkLst>
      </pc:sldChg>
      <pc:sldChg chg="add">
        <pc:chgData name="Caitlin Coleman" userId="96f87ca1-0e64-4ae8-8d77-98757b85df0b" providerId="ADAL" clId="{DDA6BCD5-DC0D-434C-93A0-51E2BCD25B34}" dt="2026-01-27T14:53:40.361" v="0"/>
        <pc:sldMkLst>
          <pc:docMk/>
          <pc:sldMk cId="2439097296" sldId="416"/>
        </pc:sldMkLst>
      </pc:sldChg>
      <pc:sldChg chg="add">
        <pc:chgData name="Caitlin Coleman" userId="96f87ca1-0e64-4ae8-8d77-98757b85df0b" providerId="ADAL" clId="{DDA6BCD5-DC0D-434C-93A0-51E2BCD25B34}" dt="2026-01-27T14:53:40.361" v="0"/>
        <pc:sldMkLst>
          <pc:docMk/>
          <pc:sldMk cId="2390141228" sldId="417"/>
        </pc:sldMkLst>
      </pc:sldChg>
      <pc:sldChg chg="add">
        <pc:chgData name="Caitlin Coleman" userId="96f87ca1-0e64-4ae8-8d77-98757b85df0b" providerId="ADAL" clId="{DDA6BCD5-DC0D-434C-93A0-51E2BCD25B34}" dt="2026-01-27T14:53:40.361" v="0"/>
        <pc:sldMkLst>
          <pc:docMk/>
          <pc:sldMk cId="168961641" sldId="418"/>
        </pc:sldMkLst>
      </pc:sldChg>
      <pc:sldChg chg="add">
        <pc:chgData name="Caitlin Coleman" userId="96f87ca1-0e64-4ae8-8d77-98757b85df0b" providerId="ADAL" clId="{DDA6BCD5-DC0D-434C-93A0-51E2BCD25B34}" dt="2026-01-27T14:53:40.361" v="0"/>
        <pc:sldMkLst>
          <pc:docMk/>
          <pc:sldMk cId="1976913936" sldId="419"/>
        </pc:sldMkLst>
      </pc:sldChg>
      <pc:sldChg chg="modSp add mod">
        <pc:chgData name="Caitlin Coleman" userId="96f87ca1-0e64-4ae8-8d77-98757b85df0b" providerId="ADAL" clId="{DDA6BCD5-DC0D-434C-93A0-51E2BCD25B34}" dt="2026-01-27T14:54:13.165" v="3" actId="20577"/>
        <pc:sldMkLst>
          <pc:docMk/>
          <pc:sldMk cId="3238407100" sldId="420"/>
        </pc:sldMkLst>
        <pc:spChg chg="mod">
          <ac:chgData name="Caitlin Coleman" userId="96f87ca1-0e64-4ae8-8d77-98757b85df0b" providerId="ADAL" clId="{DDA6BCD5-DC0D-434C-93A0-51E2BCD25B34}" dt="2026-01-27T14:54:13.165" v="3" actId="20577"/>
          <ac:spMkLst>
            <pc:docMk/>
            <pc:sldMk cId="3238407100" sldId="420"/>
            <ac:spMk id="2" creationId="{A0AE2BED-664A-5363-4DDD-3B81043885EB}"/>
          </ac:spMkLst>
        </pc:spChg>
      </pc:sldChg>
      <pc:sldChg chg="add">
        <pc:chgData name="Caitlin Coleman" userId="96f87ca1-0e64-4ae8-8d77-98757b85df0b" providerId="ADAL" clId="{DDA6BCD5-DC0D-434C-93A0-51E2BCD25B34}" dt="2026-01-27T14:53:53.841" v="1"/>
        <pc:sldMkLst>
          <pc:docMk/>
          <pc:sldMk cId="968453120" sldId="421"/>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8F9AB8C-6B4F-47BA-B805-5EC80D794FEF}" type="datetimeFigureOut">
              <a:rPr lang="en-US" smtClean="0"/>
              <a:t>2/4/2026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C40F3E7-A070-4DB1-B704-C35643C4A276}" type="slidenum">
              <a:rPr lang="en-US" smtClean="0"/>
              <a:t>‹#›</a:t>
            </a:fld>
            <a:endParaRPr lang="en-US"/>
          </a:p>
        </p:txBody>
      </p:sp>
    </p:spTree>
    <p:extLst>
      <p:ext uri="{BB962C8B-B14F-4D97-AF65-F5344CB8AC3E}">
        <p14:creationId xmlns:p14="http://schemas.microsoft.com/office/powerpoint/2010/main" val="264411590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Money is not an end in itself, as you cannot eat dollar bills or wear your bank account. Ultimately, the usefulness of money is in exchanging it for goods or services. Money is what people regularly use when purchasing or selling goods and services; thus, both buyers and sellers must widely accept money. This concept of money is intentionally flexible because money has taken a wide variety of forms in different cultures.</a:t>
            </a:r>
          </a:p>
          <a:p>
            <a:endParaRPr lang="en-US" dirty="0"/>
          </a:p>
          <a:p>
            <a:endParaRPr lang="en-US" dirty="0"/>
          </a:p>
          <a:p>
            <a:endParaRPr lang="en-US" dirty="0"/>
          </a:p>
          <a:p>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1C40F3E7-A070-4DB1-B704-C35643C4A276}"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29582356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9"/>
        <p:cNvGrpSpPr/>
        <p:nvPr/>
      </p:nvGrpSpPr>
      <p:grpSpPr>
        <a:xfrm>
          <a:off x="0" y="0"/>
          <a:ext cx="0" cy="0"/>
          <a:chOff x="0" y="0"/>
          <a:chExt cx="0" cy="0"/>
        </a:xfrm>
      </p:grpSpPr>
      <p:sp>
        <p:nvSpPr>
          <p:cNvPr id="90" name="Google Shape;90;p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lang="en-US" dirty="0"/>
          </a:p>
          <a:p>
            <a:pPr marL="0" lvl="0" indent="0" algn="l" rtl="0">
              <a:spcBef>
                <a:spcPts val="0"/>
              </a:spcBef>
              <a:spcAft>
                <a:spcPts val="0"/>
              </a:spcAft>
              <a:buNone/>
            </a:pPr>
            <a:endParaRPr lang="en-US" dirty="0"/>
          </a:p>
          <a:p>
            <a:pPr marL="0" lvl="0" indent="0" algn="l" rtl="0">
              <a:spcBef>
                <a:spcPts val="0"/>
              </a:spcBef>
              <a:spcAft>
                <a:spcPts val="0"/>
              </a:spcAft>
              <a:buNone/>
            </a:pPr>
            <a:endParaRPr lang="en-US" dirty="0"/>
          </a:p>
          <a:p>
            <a:pPr marL="0" lvl="0" indent="0" algn="l" rtl="0">
              <a:spcBef>
                <a:spcPts val="0"/>
              </a:spcBef>
              <a:spcAft>
                <a:spcPts val="0"/>
              </a:spcAft>
              <a:buNone/>
            </a:pPr>
            <a:endParaRPr lang="en-US" dirty="0"/>
          </a:p>
          <a:p>
            <a:pPr marL="0" lvl="0" indent="0" algn="l" rtl="0">
              <a:spcBef>
                <a:spcPts val="0"/>
              </a:spcBef>
              <a:spcAft>
                <a:spcPts val="0"/>
              </a:spcAft>
              <a:buNone/>
            </a:pPr>
            <a:endParaRPr dirty="0"/>
          </a:p>
        </p:txBody>
      </p:sp>
      <p:sp>
        <p:nvSpPr>
          <p:cNvPr id="91" name="Google Shape;91;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95895681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Take a few minutes to reflect on what money is to you. What role does it play in your life? How does it impact your daily decisions? To what extent do you prioritize money compared to other values, like time and friendship?</a:t>
            </a:r>
          </a:p>
          <a:p>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1C40F3E7-A070-4DB1-B704-C35643C4A276}"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83002435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Barter—trading one good or service for another—is highly inefficient in a modern, advanced economy. In an economy without money, an exchange between two people must involve a double coincidence of wants: a situation in which two people each want some good or service that the other person can provide. The barter system does not allow participants to easily enter into future contracts for purchasing many goods and services. The time that individuals would otherwise spend producing goods and services and enjoying leisure time is spent bartering instead.</a:t>
            </a:r>
          </a:p>
          <a:p>
            <a:endParaRPr lang="en-US" dirty="0"/>
          </a:p>
          <a:p>
            <a:endParaRPr lang="en-US" dirty="0"/>
          </a:p>
          <a:p>
            <a:endParaRPr lang="en-US" dirty="0"/>
          </a:p>
          <a:p>
            <a:endParaRPr lang="en-US" dirty="0"/>
          </a:p>
          <a:p>
            <a:endParaRPr lang="en-US" dirty="0"/>
          </a:p>
          <a:p>
            <a:endParaRPr lang="en-US" dirty="0"/>
          </a:p>
          <a:p>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1C40F3E7-A070-4DB1-B704-C35643C4A276}"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79798483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Money serves as a medium of exchange, which means that it acts as an intermediary between the buyer and the seller. For example, instead of exchanging accounting services for shoes, an accountant can exchange accounting services for money.</a:t>
            </a:r>
          </a:p>
          <a:p>
            <a:endParaRPr lang="en-US" dirty="0"/>
          </a:p>
          <a:p>
            <a:endParaRPr lang="en-US" dirty="0"/>
          </a:p>
          <a:p>
            <a:endParaRPr lang="en-US" dirty="0"/>
          </a:p>
          <a:p>
            <a:endParaRPr lang="en-US" dirty="0"/>
          </a:p>
          <a:p>
            <a:endParaRPr lang="en-US" dirty="0"/>
          </a:p>
          <a:p>
            <a:endParaRPr lang="en-US" dirty="0"/>
          </a:p>
          <a:p>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1C40F3E7-A070-4DB1-B704-C35643C4A276}"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9407191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Second, money must serve as a store of value, which preserves economic value that one can spend or consume in the future. For example, storing money in shoe purchases is risky, as one risks the shoes going out of style and decreasing in value.</a:t>
            </a:r>
          </a:p>
          <a:p>
            <a:endParaRPr lang="en-US" dirty="0"/>
          </a:p>
          <a:p>
            <a:endParaRPr lang="en-US" dirty="0"/>
          </a:p>
          <a:p>
            <a:endParaRPr lang="en-US" dirty="0"/>
          </a:p>
          <a:p>
            <a:endParaRPr lang="en-US" dirty="0"/>
          </a:p>
          <a:p>
            <a:endParaRPr lang="en-US" dirty="0"/>
          </a:p>
          <a:p>
            <a:endParaRPr lang="en-US" dirty="0"/>
          </a:p>
          <a:p>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1C40F3E7-A070-4DB1-B704-C35643C4A276}"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46584321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Third, money serves as a unit of account: it is the ruler by which we measure values. For example, an accountant may charge $100 to file your tax return. That $100 can purchase two pairs of shoes at $50 a pair. Money acts as a common denominator, an accounting method that simplifies thinking about tradeoffs.</a:t>
            </a:r>
          </a:p>
          <a:p>
            <a:endParaRPr lang="en-US" dirty="0"/>
          </a:p>
          <a:p>
            <a:endParaRPr lang="en-US" dirty="0"/>
          </a:p>
          <a:p>
            <a:endParaRPr lang="en-US" dirty="0"/>
          </a:p>
          <a:p>
            <a:endParaRPr lang="en-US" dirty="0"/>
          </a:p>
          <a:p>
            <a:endParaRPr lang="en-US" dirty="0"/>
          </a:p>
          <a:p>
            <a:endParaRPr lang="en-US" dirty="0"/>
          </a:p>
          <a:p>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1C40F3E7-A070-4DB1-B704-C35643C4A276}"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87650606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Finally, money serves as a standard of deferred payment. If money is usable today to make purchases, it must also be acceptable to make purchases today that the purchaser will pay in the future. Loans and future agreements are stated in monetary terms, and the standard of deferred payment is what allows us to things today and pay in the future.</a:t>
            </a:r>
          </a:p>
          <a:p>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1C40F3E7-A070-4DB1-B704-C35643C4A276}"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49513900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There are two main types of money. Commodity money is a type of money that has a use other than as money, like gold. Commodity-backed currencies are currencies with values backed up by gold or other commodities held at a bank. Fiat money is money that has no intrinsic value but is declared by a government to be a country’s legal tender.</a:t>
            </a:r>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1C40F3E7-A070-4DB1-B704-C35643C4A276}"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9</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5518955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Suppose that you are the leader of a country. You are responsible for creating the currency for the country. What would you choose as the currency? How does it satisfy each of the four functions of money? Would you consider it to be commodity or fiat money?</a:t>
            </a:r>
          </a:p>
          <a:p>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1C40F3E7-A070-4DB1-B704-C35643C4A276}"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10</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46135188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06E999DF-67F9-4B17-A956-0DFCA8913547}" type="datetimeFigureOut">
              <a:rPr lang="en-US" smtClean="0"/>
              <a:t>2/4/2026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550498A-7EB8-497B-A843-BB35444C1AA7}" type="slidenum">
              <a:rPr lang="en-US" smtClean="0"/>
              <a:t>‹#›</a:t>
            </a:fld>
            <a:endParaRPr lang="en-US"/>
          </a:p>
        </p:txBody>
      </p:sp>
    </p:spTree>
    <p:extLst>
      <p:ext uri="{BB962C8B-B14F-4D97-AF65-F5344CB8AC3E}">
        <p14:creationId xmlns:p14="http://schemas.microsoft.com/office/powerpoint/2010/main" val="172284370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6E999DF-67F9-4B17-A956-0DFCA8913547}" type="datetimeFigureOut">
              <a:rPr lang="en-US" smtClean="0"/>
              <a:t>2/4/2026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550498A-7EB8-497B-A843-BB35444C1AA7}" type="slidenum">
              <a:rPr lang="en-US" smtClean="0"/>
              <a:t>‹#›</a:t>
            </a:fld>
            <a:endParaRPr lang="en-US"/>
          </a:p>
        </p:txBody>
      </p:sp>
    </p:spTree>
    <p:extLst>
      <p:ext uri="{BB962C8B-B14F-4D97-AF65-F5344CB8AC3E}">
        <p14:creationId xmlns:p14="http://schemas.microsoft.com/office/powerpoint/2010/main" val="141808650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6E999DF-67F9-4B17-A956-0DFCA8913547}" type="datetimeFigureOut">
              <a:rPr lang="en-US" smtClean="0"/>
              <a:t>2/4/2026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550498A-7EB8-497B-A843-BB35444C1AA7}" type="slidenum">
              <a:rPr lang="en-US" smtClean="0"/>
              <a:t>‹#›</a:t>
            </a:fld>
            <a:endParaRPr lang="en-US"/>
          </a:p>
        </p:txBody>
      </p:sp>
    </p:spTree>
    <p:extLst>
      <p:ext uri="{BB962C8B-B14F-4D97-AF65-F5344CB8AC3E}">
        <p14:creationId xmlns:p14="http://schemas.microsoft.com/office/powerpoint/2010/main" val="83782812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6E999DF-67F9-4B17-A956-0DFCA8913547}" type="datetimeFigureOut">
              <a:rPr lang="en-US" smtClean="0"/>
              <a:t>2/4/2026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550498A-7EB8-497B-A843-BB35444C1AA7}" type="slidenum">
              <a:rPr lang="en-US" smtClean="0"/>
              <a:t>‹#›</a:t>
            </a:fld>
            <a:endParaRPr lang="en-US"/>
          </a:p>
        </p:txBody>
      </p:sp>
    </p:spTree>
    <p:extLst>
      <p:ext uri="{BB962C8B-B14F-4D97-AF65-F5344CB8AC3E}">
        <p14:creationId xmlns:p14="http://schemas.microsoft.com/office/powerpoint/2010/main" val="337318402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06E999DF-67F9-4B17-A956-0DFCA8913547}" type="datetimeFigureOut">
              <a:rPr lang="en-US" smtClean="0"/>
              <a:t>2/4/2026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550498A-7EB8-497B-A843-BB35444C1AA7}" type="slidenum">
              <a:rPr lang="en-US" smtClean="0"/>
              <a:t>‹#›</a:t>
            </a:fld>
            <a:endParaRPr lang="en-US"/>
          </a:p>
        </p:txBody>
      </p:sp>
    </p:spTree>
    <p:extLst>
      <p:ext uri="{BB962C8B-B14F-4D97-AF65-F5344CB8AC3E}">
        <p14:creationId xmlns:p14="http://schemas.microsoft.com/office/powerpoint/2010/main" val="78059932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06E999DF-67F9-4B17-A956-0DFCA8913547}" type="datetimeFigureOut">
              <a:rPr lang="en-US" smtClean="0"/>
              <a:t>2/4/2026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550498A-7EB8-497B-A843-BB35444C1AA7}" type="slidenum">
              <a:rPr lang="en-US" smtClean="0"/>
              <a:t>‹#›</a:t>
            </a:fld>
            <a:endParaRPr lang="en-US"/>
          </a:p>
        </p:txBody>
      </p:sp>
    </p:spTree>
    <p:extLst>
      <p:ext uri="{BB962C8B-B14F-4D97-AF65-F5344CB8AC3E}">
        <p14:creationId xmlns:p14="http://schemas.microsoft.com/office/powerpoint/2010/main" val="140838470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06E999DF-67F9-4B17-A956-0DFCA8913547}" type="datetimeFigureOut">
              <a:rPr lang="en-US" smtClean="0"/>
              <a:t>2/4/2026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550498A-7EB8-497B-A843-BB35444C1AA7}" type="slidenum">
              <a:rPr lang="en-US" smtClean="0"/>
              <a:t>‹#›</a:t>
            </a:fld>
            <a:endParaRPr lang="en-US"/>
          </a:p>
        </p:txBody>
      </p:sp>
    </p:spTree>
    <p:extLst>
      <p:ext uri="{BB962C8B-B14F-4D97-AF65-F5344CB8AC3E}">
        <p14:creationId xmlns:p14="http://schemas.microsoft.com/office/powerpoint/2010/main" val="428927027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06E999DF-67F9-4B17-A956-0DFCA8913547}" type="datetimeFigureOut">
              <a:rPr lang="en-US" smtClean="0"/>
              <a:t>2/4/2026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550498A-7EB8-497B-A843-BB35444C1AA7}" type="slidenum">
              <a:rPr lang="en-US" smtClean="0"/>
              <a:t>‹#›</a:t>
            </a:fld>
            <a:endParaRPr lang="en-US"/>
          </a:p>
        </p:txBody>
      </p:sp>
    </p:spTree>
    <p:extLst>
      <p:ext uri="{BB962C8B-B14F-4D97-AF65-F5344CB8AC3E}">
        <p14:creationId xmlns:p14="http://schemas.microsoft.com/office/powerpoint/2010/main" val="427564876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6E999DF-67F9-4B17-A956-0DFCA8913547}" type="datetimeFigureOut">
              <a:rPr lang="en-US" smtClean="0"/>
              <a:t>2/4/2026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9550498A-7EB8-497B-A843-BB35444C1AA7}" type="slidenum">
              <a:rPr lang="en-US" smtClean="0"/>
              <a:t>‹#›</a:t>
            </a:fld>
            <a:endParaRPr lang="en-US"/>
          </a:p>
        </p:txBody>
      </p:sp>
    </p:spTree>
    <p:extLst>
      <p:ext uri="{BB962C8B-B14F-4D97-AF65-F5344CB8AC3E}">
        <p14:creationId xmlns:p14="http://schemas.microsoft.com/office/powerpoint/2010/main" val="86682483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06E999DF-67F9-4B17-A956-0DFCA8913547}" type="datetimeFigureOut">
              <a:rPr lang="en-US" smtClean="0"/>
              <a:t>2/4/2026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550498A-7EB8-497B-A843-BB35444C1AA7}" type="slidenum">
              <a:rPr lang="en-US" smtClean="0"/>
              <a:t>‹#›</a:t>
            </a:fld>
            <a:endParaRPr lang="en-US"/>
          </a:p>
        </p:txBody>
      </p:sp>
    </p:spTree>
    <p:extLst>
      <p:ext uri="{BB962C8B-B14F-4D97-AF65-F5344CB8AC3E}">
        <p14:creationId xmlns:p14="http://schemas.microsoft.com/office/powerpoint/2010/main" val="303933797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06E999DF-67F9-4B17-A956-0DFCA8913547}" type="datetimeFigureOut">
              <a:rPr lang="en-US" smtClean="0"/>
              <a:t>2/4/2026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550498A-7EB8-497B-A843-BB35444C1AA7}" type="slidenum">
              <a:rPr lang="en-US" smtClean="0"/>
              <a:t>‹#›</a:t>
            </a:fld>
            <a:endParaRPr lang="en-US"/>
          </a:p>
        </p:txBody>
      </p:sp>
    </p:spTree>
    <p:extLst>
      <p:ext uri="{BB962C8B-B14F-4D97-AF65-F5344CB8AC3E}">
        <p14:creationId xmlns:p14="http://schemas.microsoft.com/office/powerpoint/2010/main" val="106116113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6E999DF-67F9-4B17-A956-0DFCA8913547}" type="datetimeFigureOut">
              <a:rPr lang="en-US" smtClean="0"/>
              <a:t>2/4/2026</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550498A-7EB8-497B-A843-BB35444C1AA7}" type="slidenum">
              <a:rPr lang="en-US" smtClean="0"/>
              <a:t>‹#›</a:t>
            </a:fld>
            <a:endParaRPr lang="en-US"/>
          </a:p>
        </p:txBody>
      </p:sp>
    </p:spTree>
    <p:extLst>
      <p:ext uri="{BB962C8B-B14F-4D97-AF65-F5344CB8AC3E}">
        <p14:creationId xmlns:p14="http://schemas.microsoft.com/office/powerpoint/2010/main" val="3407198973"/>
      </p:ext>
    </p:extLst>
  </p:cSld>
  <p:clrMap bg1="lt1" tx1="dk1" bg2="lt2" tx2="dk2" accent1="accent1" accent2="accent2" accent3="accent3" accent4="accent4" accent5="accent5" accent6="accent6" hlink="hlink" folHlink="folHlink"/>
  <p:sldLayoutIdLst>
    <p:sldLayoutId id="2147483727" r:id="rId1"/>
    <p:sldLayoutId id="2147483728" r:id="rId2"/>
    <p:sldLayoutId id="2147483729" r:id="rId3"/>
    <p:sldLayoutId id="2147483730" r:id="rId4"/>
    <p:sldLayoutId id="2147483731" r:id="rId5"/>
    <p:sldLayoutId id="2147483732" r:id="rId6"/>
    <p:sldLayoutId id="2147483733" r:id="rId7"/>
    <p:sldLayoutId id="2147483734" r:id="rId8"/>
    <p:sldLayoutId id="2147483735" r:id="rId9"/>
    <p:sldLayoutId id="2147483736" r:id="rId10"/>
    <p:sldLayoutId id="2147483737"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1.xml"/><Relationship Id="rId5" Type="http://schemas.openxmlformats.org/officeDocument/2006/relationships/image" Target="../media/image12.png"/><Relationship Id="rId4" Type="http://schemas.openxmlformats.org/officeDocument/2006/relationships/image" Target="../media/image11.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xml"/><Relationship Id="rId1" Type="http://schemas.openxmlformats.org/officeDocument/2006/relationships/slideLayout" Target="../slideLayouts/slideLayout1.xml"/><Relationship Id="rId5" Type="http://schemas.openxmlformats.org/officeDocument/2006/relationships/image" Target="../media/image3.jpeg"/><Relationship Id="rId4" Type="http://schemas.openxmlformats.org/officeDocument/2006/relationships/image" Target="../media/image2.jpe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a:extLst>
              <a:ext uri="{C183D7F6-B498-43B3-948B-1728B52AA6E4}">
                <adec:decorative xmlns:adec="http://schemas.microsoft.com/office/drawing/2017/decorative" val="1"/>
              </a:ext>
            </a:extLst>
          </p:cNvPr>
          <p:cNvSpPr/>
          <p:nvPr/>
        </p:nvSpPr>
        <p:spPr>
          <a:xfrm>
            <a:off x="0" y="1"/>
            <a:ext cx="12192000" cy="1194955"/>
          </a:xfrm>
          <a:prstGeom prst="rect">
            <a:avLst/>
          </a:prstGeom>
          <a:solidFill>
            <a:srgbClr val="5A7E8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lumMod val="75000"/>
                  <a:lumOff val="25000"/>
                </a:prstClr>
              </a:solidFill>
              <a:effectLst/>
              <a:uLnTx/>
              <a:uFillTx/>
              <a:latin typeface="Calibri" panose="020F0502020204030204"/>
              <a:ea typeface="+mn-ea"/>
              <a:cs typeface="+mn-cs"/>
            </a:endParaRPr>
          </a:p>
        </p:txBody>
      </p:sp>
      <p:cxnSp>
        <p:nvCxnSpPr>
          <p:cNvPr id="11" name="Straight Connector 10">
            <a:extLst>
              <a:ext uri="{C183D7F6-B498-43B3-948B-1728B52AA6E4}">
                <adec:decorative xmlns:adec="http://schemas.microsoft.com/office/drawing/2017/decorative" val="1"/>
              </a:ext>
            </a:extLst>
          </p:cNvPr>
          <p:cNvCxnSpPr/>
          <p:nvPr/>
        </p:nvCxnSpPr>
        <p:spPr>
          <a:xfrm>
            <a:off x="3071447" y="2091430"/>
            <a:ext cx="5931877"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9" name="Title 8"/>
          <p:cNvSpPr txBox="1">
            <a:spLocks noGrp="1"/>
          </p:cNvSpPr>
          <p:nvPr>
            <p:ph type="title" idx="4294967295"/>
          </p:nvPr>
        </p:nvSpPr>
        <p:spPr>
          <a:xfrm>
            <a:off x="1524000" y="2202621"/>
            <a:ext cx="9144000" cy="1754326"/>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5400" b="0" i="0" u="none" strike="noStrike" kern="1200" cap="none" spc="0" normalizeH="0" baseline="0" noProof="0" dirty="0">
                <a:ln>
                  <a:noFill/>
                </a:ln>
                <a:solidFill>
                  <a:schemeClr val="tx1"/>
                </a:solidFill>
                <a:effectLst/>
                <a:uLnTx/>
                <a:uFillTx/>
                <a:latin typeface="Century Gothic" panose="020B0502020202020204" pitchFamily="34" charset="0"/>
                <a:ea typeface="+mn-ea"/>
                <a:cs typeface="+mn-cs"/>
              </a:rPr>
              <a:t>Defining Money by Its Functions</a:t>
            </a:r>
          </a:p>
        </p:txBody>
      </p:sp>
      <p:cxnSp>
        <p:nvCxnSpPr>
          <p:cNvPr id="14" name="Straight Connector 13">
            <a:extLst>
              <a:ext uri="{C183D7F6-B498-43B3-948B-1728B52AA6E4}">
                <adec:decorative xmlns:adec="http://schemas.microsoft.com/office/drawing/2017/decorative" val="1"/>
              </a:ext>
            </a:extLst>
          </p:cNvPr>
          <p:cNvCxnSpPr/>
          <p:nvPr/>
        </p:nvCxnSpPr>
        <p:spPr>
          <a:xfrm>
            <a:off x="3071447" y="4068137"/>
            <a:ext cx="5931877"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8" name="TextBox 7"/>
          <p:cNvSpPr txBox="1"/>
          <p:nvPr/>
        </p:nvSpPr>
        <p:spPr>
          <a:xfrm>
            <a:off x="481648" y="320478"/>
            <a:ext cx="3565361" cy="553998"/>
          </a:xfrm>
          <a:prstGeom prst="rect">
            <a:avLst/>
          </a:prstGeom>
          <a:solidFill>
            <a:srgbClr val="5A7E83"/>
          </a:solid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3000" b="1" i="0" u="none" strike="noStrike" kern="1200" cap="none" spc="0" normalizeH="0" baseline="0" noProof="0" dirty="0">
                <a:ln>
                  <a:noFill/>
                </a:ln>
                <a:solidFill>
                  <a:prstClr val="white"/>
                </a:solidFill>
                <a:effectLst/>
                <a:uLnTx/>
                <a:uFillTx/>
                <a:latin typeface="Century Gothic" panose="020B0502020202020204" pitchFamily="34" charset="0"/>
                <a:ea typeface="+mn-ea"/>
                <a:cs typeface="+mn-cs"/>
              </a:rPr>
              <a:t>HAWKES</a:t>
            </a:r>
            <a:r>
              <a:rPr kumimoji="0" lang="en-US" sz="2800" b="0" i="0" u="none" strike="noStrike" kern="1200" cap="none" spc="0" normalizeH="0" baseline="0" noProof="0" dirty="0">
                <a:ln>
                  <a:noFill/>
                </a:ln>
                <a:solidFill>
                  <a:prstClr val="white"/>
                </a:solidFill>
                <a:effectLst/>
                <a:uLnTx/>
                <a:uFillTx/>
                <a:latin typeface="Century Gothic" panose="020B0502020202020204" pitchFamily="34" charset="0"/>
                <a:ea typeface="+mn-ea"/>
                <a:cs typeface="+mn-cs"/>
              </a:rPr>
              <a:t> LEARNING</a:t>
            </a:r>
          </a:p>
        </p:txBody>
      </p:sp>
    </p:spTree>
    <p:extLst>
      <p:ext uri="{BB962C8B-B14F-4D97-AF65-F5344CB8AC3E}">
        <p14:creationId xmlns:p14="http://schemas.microsoft.com/office/powerpoint/2010/main" val="183239249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itle 25"/>
          <p:cNvSpPr txBox="1">
            <a:spLocks noGrp="1"/>
          </p:cNvSpPr>
          <p:nvPr>
            <p:ph type="title" idx="4294967295"/>
          </p:nvPr>
        </p:nvSpPr>
        <p:spPr>
          <a:xfrm>
            <a:off x="1229710" y="356360"/>
            <a:ext cx="9732578" cy="55399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a:noFill/>
                </a:ln>
                <a:solidFill>
                  <a:schemeClr val="tx1"/>
                </a:solidFill>
                <a:effectLst/>
                <a:uLnTx/>
                <a:uFillTx/>
                <a:latin typeface="Century Gothic" panose="020B0502020202020204" pitchFamily="34" charset="0"/>
                <a:ea typeface="+mn-ea"/>
                <a:cs typeface="+mn-cs"/>
              </a:rPr>
              <a:t>On Your Own</a:t>
            </a:r>
            <a:r>
              <a:rPr kumimoji="0" lang="en-US" sz="3000" b="0" i="0" u="none" strike="noStrike" kern="1200" cap="none" spc="0" normalizeH="0" baseline="-25000" noProof="0" dirty="0">
                <a:ln>
                  <a:noFill/>
                </a:ln>
                <a:solidFill>
                  <a:schemeClr val="tx1"/>
                </a:solidFill>
                <a:effectLst/>
                <a:uLnTx/>
                <a:uFillTx/>
                <a:latin typeface="Century Gothic" panose="020B0502020202020204" pitchFamily="34" charset="0"/>
                <a:ea typeface="+mn-ea"/>
                <a:cs typeface="+mn-cs"/>
              </a:rPr>
              <a:t>2</a:t>
            </a:r>
          </a:p>
        </p:txBody>
      </p:sp>
      <p:cxnSp>
        <p:nvCxnSpPr>
          <p:cNvPr id="55" name="Straight Connector 54">
            <a:extLst>
              <a:ext uri="{C183D7F6-B498-43B3-948B-1728B52AA6E4}">
                <adec:decorative xmlns:adec="http://schemas.microsoft.com/office/drawing/2017/decorative" val="1"/>
              </a:ext>
            </a:extLst>
          </p:cNvPr>
          <p:cNvCxnSpPr/>
          <p:nvPr/>
        </p:nvCxnSpPr>
        <p:spPr>
          <a:xfrm>
            <a:off x="1881188" y="1137908"/>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grpSp>
        <p:nvGrpSpPr>
          <p:cNvPr id="8" name="Group 7" descr="Suppose that you are the leader of a country. You are responsible for creating the currency for the country. What would you choose as the currency? How does it satisfy each of the four functions of money? Would you consider it to be commodity or fiat money?">
            <a:extLst>
              <a:ext uri="{FF2B5EF4-FFF2-40B4-BE49-F238E27FC236}">
                <a16:creationId xmlns:a16="http://schemas.microsoft.com/office/drawing/2014/main" id="{F206F903-0E48-4B2D-831E-FF1BD1ADBE8A}"/>
              </a:ext>
            </a:extLst>
          </p:cNvPr>
          <p:cNvGrpSpPr/>
          <p:nvPr/>
        </p:nvGrpSpPr>
        <p:grpSpPr>
          <a:xfrm>
            <a:off x="2066922" y="1580912"/>
            <a:ext cx="8058154" cy="1358131"/>
            <a:chOff x="542923" y="1736761"/>
            <a:chExt cx="8058154" cy="1358131"/>
          </a:xfrm>
          <a:solidFill>
            <a:srgbClr val="627981"/>
          </a:solidFill>
        </p:grpSpPr>
        <p:sp>
          <p:nvSpPr>
            <p:cNvPr id="10" name="Rectangle 9">
              <a:extLst>
                <a:ext uri="{FF2B5EF4-FFF2-40B4-BE49-F238E27FC236}">
                  <a16:creationId xmlns:a16="http://schemas.microsoft.com/office/drawing/2014/main" id="{A280F456-73FC-4B32-84E6-E8CA5F317000}"/>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1" name="TextBox 10">
              <a:extLst>
                <a:ext uri="{FF2B5EF4-FFF2-40B4-BE49-F238E27FC236}">
                  <a16:creationId xmlns:a16="http://schemas.microsoft.com/office/drawing/2014/main" id="{D57D5171-4955-40BA-B146-57059C094DA5}"/>
                </a:ext>
              </a:extLst>
            </p:cNvPr>
            <p:cNvSpPr txBox="1"/>
            <p:nvPr/>
          </p:nvSpPr>
          <p:spPr>
            <a:xfrm>
              <a:off x="542923" y="1771453"/>
              <a:ext cx="8058154" cy="1323439"/>
            </a:xfrm>
            <a:prstGeom prst="rect">
              <a:avLst/>
            </a:prstGeom>
            <a:grp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Suppose that you are the leader of a country. You are responsible for creating the currency for the country. What would you choose as the currency? How does it satisfy each of the four functions of money? Would you consider it to be commodity or fiat money?</a:t>
              </a:r>
            </a:p>
          </p:txBody>
        </p:sp>
      </p:grpSp>
      <p:pic>
        <p:nvPicPr>
          <p:cNvPr id="9" name="Picture 8" descr="A hand holding representations of several types of currencies">
            <a:extLst>
              <a:ext uri="{FF2B5EF4-FFF2-40B4-BE49-F238E27FC236}">
                <a16:creationId xmlns:a16="http://schemas.microsoft.com/office/drawing/2014/main" id="{9C1238D0-B947-4FC8-9F8A-3C483E522A74}"/>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528423" y="3226356"/>
            <a:ext cx="3135153" cy="3394840"/>
          </a:xfrm>
          <a:prstGeom prst="rect">
            <a:avLst/>
          </a:prstGeom>
        </p:spPr>
      </p:pic>
    </p:spTree>
    <p:extLst>
      <p:ext uri="{BB962C8B-B14F-4D97-AF65-F5344CB8AC3E}">
        <p14:creationId xmlns:p14="http://schemas.microsoft.com/office/powerpoint/2010/main" val="197691393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92"/>
        <p:cNvGrpSpPr/>
        <p:nvPr/>
      </p:nvGrpSpPr>
      <p:grpSpPr>
        <a:xfrm>
          <a:off x="0" y="0"/>
          <a:ext cx="0" cy="0"/>
          <a:chOff x="0" y="0"/>
          <a:chExt cx="0" cy="0"/>
        </a:xfrm>
      </p:grpSpPr>
      <p:sp>
        <p:nvSpPr>
          <p:cNvPr id="2" name="Title 25">
            <a:extLst>
              <a:ext uri="{FF2B5EF4-FFF2-40B4-BE49-F238E27FC236}">
                <a16:creationId xmlns:a16="http://schemas.microsoft.com/office/drawing/2014/main" id="{A0AE2BED-664A-5363-4DDD-3B81043885EB}"/>
              </a:ext>
            </a:extLst>
          </p:cNvPr>
          <p:cNvSpPr txBox="1">
            <a:spLocks noGrp="1"/>
          </p:cNvSpPr>
          <p:nvPr>
            <p:ph type="title" idx="4294967295"/>
          </p:nvPr>
        </p:nvSpPr>
        <p:spPr>
          <a:xfrm>
            <a:off x="1382110" y="508760"/>
            <a:ext cx="9732578" cy="55399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a:ln>
                  <a:noFill/>
                </a:ln>
                <a:solidFill>
                  <a:schemeClr val="dk1"/>
                </a:solidFill>
                <a:effectLst/>
                <a:uLnTx/>
                <a:uFillTx/>
                <a:latin typeface="Century Gothic"/>
                <a:ea typeface="Century Gothic"/>
                <a:cs typeface="Century Gothic"/>
                <a:sym typeface="Century Gothic"/>
              </a:rPr>
              <a:t>Summary</a:t>
            </a:r>
            <a:endParaRPr kumimoji="0" lang="en-US" sz="3000" b="0" i="0" u="none" strike="noStrike" kern="1200" cap="none" spc="0" normalizeH="0" baseline="-25000" noProof="0" dirty="0">
              <a:ln>
                <a:noFill/>
              </a:ln>
              <a:solidFill>
                <a:schemeClr val="tx1"/>
              </a:solidFill>
              <a:effectLst/>
              <a:uLnTx/>
              <a:uFillTx/>
              <a:latin typeface="Century Gothic" panose="020B0502020202020204" pitchFamily="34" charset="0"/>
              <a:ea typeface="+mn-ea"/>
              <a:cs typeface="+mn-cs"/>
            </a:endParaRPr>
          </a:p>
        </p:txBody>
      </p:sp>
      <p:cxnSp>
        <p:nvCxnSpPr>
          <p:cNvPr id="3" name="Straight Connector 2">
            <a:extLst>
              <a:ext uri="{FF2B5EF4-FFF2-40B4-BE49-F238E27FC236}">
                <a16:creationId xmlns:a16="http://schemas.microsoft.com/office/drawing/2014/main" id="{C5FDB439-08F9-27C0-C4D4-85407A255915}"/>
              </a:ext>
              <a:ext uri="{C183D7F6-B498-43B3-948B-1728B52AA6E4}">
                <adec:decorative xmlns:adec="http://schemas.microsoft.com/office/drawing/2017/decorative" val="1"/>
              </a:ext>
            </a:extLst>
          </p:cNvPr>
          <p:cNvCxnSpPr/>
          <p:nvPr/>
        </p:nvCxnSpPr>
        <p:spPr>
          <a:xfrm>
            <a:off x="2033588" y="1290308"/>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sp>
        <p:nvSpPr>
          <p:cNvPr id="8" name="Rectangle 7">
            <a:extLst>
              <a:ext uri="{FF2B5EF4-FFF2-40B4-BE49-F238E27FC236}">
                <a16:creationId xmlns:a16="http://schemas.microsoft.com/office/drawing/2014/main" id="{AD92AAFE-9C28-47F0-A019-23640EE9DA0E}"/>
              </a:ext>
            </a:extLst>
          </p:cNvPr>
          <p:cNvSpPr/>
          <p:nvPr/>
        </p:nvSpPr>
        <p:spPr>
          <a:xfrm>
            <a:off x="1701166" y="1498436"/>
            <a:ext cx="8789668" cy="5172733"/>
          </a:xfrm>
          <a:prstGeom prst="rect">
            <a:avLst/>
          </a:prstGeom>
          <a:solidFill>
            <a:srgbClr val="62798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Money is what people in a society regularly use when purchasing or selling goods and services.</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endParaRPr>
          </a:p>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If money was not available, people would have to barter with each other, meaning that each person would need to identify others with whom they have a double coincidence of wants: a specific good or service that the other desires.</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endParaRPr>
          </a:p>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Money serves several functions: a medium of exchange, a unit of account, a store of value, and a standard of deferred payment.</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endParaRPr>
          </a:p>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Commodity money is an item that is used as money but also has value for other uses.</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endParaRPr>
          </a:p>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Fiat money has no intrinsic value but is declared by a government to be a country's legal tender.</a:t>
            </a:r>
          </a:p>
        </p:txBody>
      </p:sp>
    </p:spTree>
    <p:extLst>
      <p:ext uri="{BB962C8B-B14F-4D97-AF65-F5344CB8AC3E}">
        <p14:creationId xmlns:p14="http://schemas.microsoft.com/office/powerpoint/2010/main" val="323840710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5A7E83"/>
        </a:solidFill>
        <a:effectLst/>
      </p:bgPr>
    </p:bg>
    <p:spTree>
      <p:nvGrpSpPr>
        <p:cNvPr id="1" name=""/>
        <p:cNvGrpSpPr/>
        <p:nvPr/>
      </p:nvGrpSpPr>
      <p:grpSpPr>
        <a:xfrm>
          <a:off x="0" y="0"/>
          <a:ext cx="0" cy="0"/>
          <a:chOff x="0" y="0"/>
          <a:chExt cx="0" cy="0"/>
        </a:xfrm>
      </p:grpSpPr>
      <p:sp>
        <p:nvSpPr>
          <p:cNvPr id="5" name="Title 4"/>
          <p:cNvSpPr txBox="1">
            <a:spLocks noGrp="1"/>
          </p:cNvSpPr>
          <p:nvPr>
            <p:ph type="title" idx="4294967295"/>
          </p:nvPr>
        </p:nvSpPr>
        <p:spPr>
          <a:xfrm>
            <a:off x="1524000" y="1410227"/>
            <a:ext cx="9144000" cy="1200329"/>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7200" b="1" i="0" u="none" strike="noStrike" kern="1200" cap="none" spc="0" normalizeH="0" baseline="0" noProof="0" dirty="0">
                <a:ln>
                  <a:noFill/>
                </a:ln>
                <a:solidFill>
                  <a:schemeClr val="bg1"/>
                </a:solidFill>
                <a:effectLst/>
                <a:uLnTx/>
                <a:uFillTx/>
                <a:latin typeface="Century Gothic" panose="020B0502020202020204" pitchFamily="34" charset="0"/>
                <a:ea typeface="+mn-ea"/>
                <a:cs typeface="+mn-cs"/>
              </a:rPr>
              <a:t>HAWKES</a:t>
            </a:r>
            <a:r>
              <a:rPr kumimoji="0" lang="en-US" sz="7200" b="0" i="0" u="none" strike="noStrike" kern="1200" cap="none" spc="0" normalizeH="0" baseline="0" noProof="0" dirty="0">
                <a:ln>
                  <a:noFill/>
                </a:ln>
                <a:solidFill>
                  <a:schemeClr val="bg1"/>
                </a:solidFill>
                <a:effectLst/>
                <a:uLnTx/>
                <a:uFillTx/>
                <a:latin typeface="Century Gothic" panose="020B0502020202020204" pitchFamily="34" charset="0"/>
                <a:ea typeface="+mn-ea"/>
                <a:cs typeface="+mn-cs"/>
              </a:rPr>
              <a:t> LEARNING</a:t>
            </a:r>
          </a:p>
        </p:txBody>
      </p:sp>
      <p:cxnSp>
        <p:nvCxnSpPr>
          <p:cNvPr id="11" name="Straight Connector 10">
            <a:extLst>
              <a:ext uri="{C183D7F6-B498-43B3-948B-1728B52AA6E4}">
                <adec:decorative xmlns:adec="http://schemas.microsoft.com/office/drawing/2017/decorative" val="1"/>
              </a:ext>
            </a:extLst>
          </p:cNvPr>
          <p:cNvCxnSpPr/>
          <p:nvPr/>
        </p:nvCxnSpPr>
        <p:spPr>
          <a:xfrm>
            <a:off x="1859169" y="2729726"/>
            <a:ext cx="8429625"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pic>
        <p:nvPicPr>
          <p:cNvPr id="6" name="Picture 5">
            <a:extLs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281108" y="3050910"/>
            <a:ext cx="609600" cy="609600"/>
          </a:xfrm>
          <a:prstGeom prst="rect">
            <a:avLst/>
          </a:prstGeom>
        </p:spPr>
      </p:pic>
      <p:pic>
        <p:nvPicPr>
          <p:cNvPr id="7" name="Picture 6">
            <a:extLs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666179" y="3050910"/>
            <a:ext cx="609600" cy="609600"/>
          </a:xfrm>
          <a:prstGeom prst="rect">
            <a:avLst/>
          </a:prstGeom>
        </p:spPr>
      </p:pic>
      <p:pic>
        <p:nvPicPr>
          <p:cNvPr id="8" name="Picture 7">
            <a:extLs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217122" y="3050910"/>
            <a:ext cx="609600" cy="609600"/>
          </a:xfrm>
          <a:prstGeom prst="rect">
            <a:avLst/>
          </a:prstGeom>
        </p:spPr>
      </p:pic>
      <p:pic>
        <p:nvPicPr>
          <p:cNvPr id="9" name="Picture 8">
            <a:extLst>
              <a:ext uri="{C183D7F6-B498-43B3-948B-1728B52AA6E4}">
                <adec:decorative xmlns:adec="http://schemas.microsoft.com/office/drawing/2017/decorative" val="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768065" y="3050910"/>
            <a:ext cx="609600" cy="609600"/>
          </a:xfrm>
          <a:prstGeom prst="rect">
            <a:avLst/>
          </a:prstGeom>
        </p:spPr>
      </p:pic>
    </p:spTree>
    <p:extLst>
      <p:ext uri="{BB962C8B-B14F-4D97-AF65-F5344CB8AC3E}">
        <p14:creationId xmlns:p14="http://schemas.microsoft.com/office/powerpoint/2010/main" val="96845312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itle 25"/>
          <p:cNvSpPr txBox="1">
            <a:spLocks noGrp="1"/>
          </p:cNvSpPr>
          <p:nvPr>
            <p:ph type="title" idx="4294967295"/>
          </p:nvPr>
        </p:nvSpPr>
        <p:spPr>
          <a:xfrm>
            <a:off x="1524001" y="288568"/>
            <a:ext cx="9144000" cy="55399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a:noFill/>
                </a:ln>
                <a:solidFill>
                  <a:schemeClr val="tx1"/>
                </a:solidFill>
                <a:effectLst/>
                <a:uLnTx/>
                <a:uFillTx/>
                <a:latin typeface="Century Gothic" panose="020B0502020202020204" pitchFamily="34" charset="0"/>
                <a:ea typeface="+mn-ea"/>
                <a:cs typeface="+mn-cs"/>
              </a:rPr>
              <a:t>Defining Money</a:t>
            </a:r>
          </a:p>
        </p:txBody>
      </p:sp>
      <p:cxnSp>
        <p:nvCxnSpPr>
          <p:cNvPr id="55" name="Straight Connector 54">
            <a:extLst>
              <a:ext uri="{C183D7F6-B498-43B3-948B-1728B52AA6E4}">
                <adec:decorative xmlns:adec="http://schemas.microsoft.com/office/drawing/2017/decorative" val="1"/>
              </a:ext>
            </a:extLst>
          </p:cNvPr>
          <p:cNvCxnSpPr/>
          <p:nvPr/>
        </p:nvCxnSpPr>
        <p:spPr>
          <a:xfrm>
            <a:off x="1881188" y="1137908"/>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grpSp>
        <p:nvGrpSpPr>
          <p:cNvPr id="8" name="Group 7" descr="Money is not an end in itself, as you cannot eat dollar bills or wear your bank account.">
            <a:extLst>
              <a:ext uri="{FF2B5EF4-FFF2-40B4-BE49-F238E27FC236}">
                <a16:creationId xmlns:a16="http://schemas.microsoft.com/office/drawing/2014/main" id="{F206F903-0E48-4B2D-831E-FF1BD1ADBE8A}"/>
              </a:ext>
            </a:extLst>
          </p:cNvPr>
          <p:cNvGrpSpPr/>
          <p:nvPr/>
        </p:nvGrpSpPr>
        <p:grpSpPr>
          <a:xfrm>
            <a:off x="2066922" y="1580912"/>
            <a:ext cx="8058154" cy="806935"/>
            <a:chOff x="542923" y="1736761"/>
            <a:chExt cx="8058154" cy="806935"/>
          </a:xfrm>
          <a:solidFill>
            <a:srgbClr val="627981"/>
          </a:solidFill>
        </p:grpSpPr>
        <p:sp>
          <p:nvSpPr>
            <p:cNvPr id="10" name="Rectangle 9">
              <a:extLst>
                <a:ext uri="{FF2B5EF4-FFF2-40B4-BE49-F238E27FC236}">
                  <a16:creationId xmlns:a16="http://schemas.microsoft.com/office/drawing/2014/main" id="{A280F456-73FC-4B32-84E6-E8CA5F317000}"/>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1" name="TextBox 10">
              <a:extLst>
                <a:ext uri="{FF2B5EF4-FFF2-40B4-BE49-F238E27FC236}">
                  <a16:creationId xmlns:a16="http://schemas.microsoft.com/office/drawing/2014/main" id="{D57D5171-4955-40BA-B146-57059C094DA5}"/>
                </a:ext>
              </a:extLst>
            </p:cNvPr>
            <p:cNvSpPr txBox="1"/>
            <p:nvPr/>
          </p:nvSpPr>
          <p:spPr>
            <a:xfrm>
              <a:off x="542923" y="1802985"/>
              <a:ext cx="7807571" cy="707886"/>
            </a:xfrm>
            <a:prstGeom prst="rect">
              <a:avLst/>
            </a:prstGeom>
            <a:grpFill/>
          </p:spPr>
          <p:txBody>
            <a:bodyPr wrap="square" rtlCol="0">
              <a:spAutoFit/>
            </a:bodyPr>
            <a:lstStyle/>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Money is not an end in itself, as you cannot eat dollar bills or wear your bank account. </a:t>
              </a:r>
            </a:p>
          </p:txBody>
        </p:sp>
      </p:grpSp>
      <p:grpSp>
        <p:nvGrpSpPr>
          <p:cNvPr id="12" name="Group 11" descr="Ultimately, the usefulness of money is in exchanging it for goods or services.">
            <a:extLst>
              <a:ext uri="{FF2B5EF4-FFF2-40B4-BE49-F238E27FC236}">
                <a16:creationId xmlns:a16="http://schemas.microsoft.com/office/drawing/2014/main" id="{1FCE88C0-12B0-4BFD-B1EC-2AFE88155099}"/>
              </a:ext>
            </a:extLst>
          </p:cNvPr>
          <p:cNvGrpSpPr/>
          <p:nvPr/>
        </p:nvGrpSpPr>
        <p:grpSpPr>
          <a:xfrm>
            <a:off x="2066922" y="2456766"/>
            <a:ext cx="8058154" cy="806935"/>
            <a:chOff x="542923" y="1736761"/>
            <a:chExt cx="8058154" cy="806935"/>
          </a:xfrm>
          <a:solidFill>
            <a:srgbClr val="627981"/>
          </a:solidFill>
        </p:grpSpPr>
        <p:sp>
          <p:nvSpPr>
            <p:cNvPr id="13" name="Rectangle 12">
              <a:extLst>
                <a:ext uri="{FF2B5EF4-FFF2-40B4-BE49-F238E27FC236}">
                  <a16:creationId xmlns:a16="http://schemas.microsoft.com/office/drawing/2014/main" id="{2924E73E-CE7E-47D9-A8DB-313C4BB32AEE}"/>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5" name="TextBox 14">
              <a:extLst>
                <a:ext uri="{FF2B5EF4-FFF2-40B4-BE49-F238E27FC236}">
                  <a16:creationId xmlns:a16="http://schemas.microsoft.com/office/drawing/2014/main" id="{FCA12C2D-D10D-4B22-A70E-64FED5FC8357}"/>
                </a:ext>
              </a:extLst>
            </p:cNvPr>
            <p:cNvSpPr txBox="1"/>
            <p:nvPr/>
          </p:nvSpPr>
          <p:spPr>
            <a:xfrm>
              <a:off x="558421" y="1795588"/>
              <a:ext cx="7776575" cy="707886"/>
            </a:xfrm>
            <a:prstGeom prst="rect">
              <a:avLst/>
            </a:prstGeom>
            <a:grpFill/>
          </p:spPr>
          <p:txBody>
            <a:bodyPr wrap="square" rtlCol="0">
              <a:spAutoFit/>
            </a:bodyPr>
            <a:lstStyle/>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Ultimately, the usefulness of money is in exchanging it for goods or services.</a:t>
              </a:r>
            </a:p>
          </p:txBody>
        </p:sp>
      </p:grpSp>
      <p:grpSp>
        <p:nvGrpSpPr>
          <p:cNvPr id="16" name="Group 15" descr="Money is what people regularly use when purchasing or selling goods and services; thus, both buyers and sellers must widely accept money.">
            <a:extLst>
              <a:ext uri="{FF2B5EF4-FFF2-40B4-BE49-F238E27FC236}">
                <a16:creationId xmlns:a16="http://schemas.microsoft.com/office/drawing/2014/main" id="{54D17868-9CF5-4C24-B329-8B07E9E61EE9}"/>
              </a:ext>
            </a:extLst>
          </p:cNvPr>
          <p:cNvGrpSpPr/>
          <p:nvPr/>
        </p:nvGrpSpPr>
        <p:grpSpPr>
          <a:xfrm>
            <a:off x="2066922" y="3345930"/>
            <a:ext cx="8058154" cy="806935"/>
            <a:chOff x="542923" y="1736761"/>
            <a:chExt cx="8058154" cy="806935"/>
          </a:xfrm>
          <a:solidFill>
            <a:srgbClr val="627981"/>
          </a:solidFill>
        </p:grpSpPr>
        <p:sp>
          <p:nvSpPr>
            <p:cNvPr id="17" name="Rectangle 16">
              <a:extLst>
                <a:ext uri="{FF2B5EF4-FFF2-40B4-BE49-F238E27FC236}">
                  <a16:creationId xmlns:a16="http://schemas.microsoft.com/office/drawing/2014/main" id="{A0A9504F-B4CA-4569-BA5E-79E0F9E41067}"/>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TextBox 17">
              <a:extLst>
                <a:ext uri="{FF2B5EF4-FFF2-40B4-BE49-F238E27FC236}">
                  <a16:creationId xmlns:a16="http://schemas.microsoft.com/office/drawing/2014/main" id="{9B8D8CE6-5EC2-4381-9D9E-862574DCB3D1}"/>
                </a:ext>
              </a:extLst>
            </p:cNvPr>
            <p:cNvSpPr txBox="1"/>
            <p:nvPr/>
          </p:nvSpPr>
          <p:spPr>
            <a:xfrm>
              <a:off x="558421" y="1767420"/>
              <a:ext cx="8027158" cy="707886"/>
            </a:xfrm>
            <a:prstGeom prst="rect">
              <a:avLst/>
            </a:prstGeom>
            <a:grpFill/>
          </p:spPr>
          <p:txBody>
            <a:bodyPr wrap="square" rtlCol="0">
              <a:spAutoFit/>
            </a:bodyPr>
            <a:lstStyle/>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Money is what people regularly use when purchasing or selling goods and services; thus, both buyers and sellers must widely accept money.</a:t>
              </a:r>
            </a:p>
          </p:txBody>
        </p:sp>
      </p:grpSp>
      <p:grpSp>
        <p:nvGrpSpPr>
          <p:cNvPr id="19" name="Group 18" descr="This concept of money is intentionally flexible because money has taken a wide variety of forms in different cultures.">
            <a:extLst>
              <a:ext uri="{FF2B5EF4-FFF2-40B4-BE49-F238E27FC236}">
                <a16:creationId xmlns:a16="http://schemas.microsoft.com/office/drawing/2014/main" id="{3590DCE6-4E48-4F71-AF13-150FAAE76D17}"/>
              </a:ext>
            </a:extLst>
          </p:cNvPr>
          <p:cNvGrpSpPr/>
          <p:nvPr/>
        </p:nvGrpSpPr>
        <p:grpSpPr>
          <a:xfrm>
            <a:off x="2066922" y="4225182"/>
            <a:ext cx="8058154" cy="806935"/>
            <a:chOff x="542923" y="1736761"/>
            <a:chExt cx="8058154" cy="806935"/>
          </a:xfrm>
          <a:solidFill>
            <a:srgbClr val="627981"/>
          </a:solidFill>
        </p:grpSpPr>
        <p:sp>
          <p:nvSpPr>
            <p:cNvPr id="20" name="Rectangle 19">
              <a:extLst>
                <a:ext uri="{FF2B5EF4-FFF2-40B4-BE49-F238E27FC236}">
                  <a16:creationId xmlns:a16="http://schemas.microsoft.com/office/drawing/2014/main" id="{5F5EEF10-7048-439E-8661-AF4C88BAF95F}"/>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1" name="TextBox 20">
              <a:extLst>
                <a:ext uri="{FF2B5EF4-FFF2-40B4-BE49-F238E27FC236}">
                  <a16:creationId xmlns:a16="http://schemas.microsoft.com/office/drawing/2014/main" id="{BF980928-00B0-4912-8588-3FEFE50C3010}"/>
                </a:ext>
              </a:extLst>
            </p:cNvPr>
            <p:cNvSpPr txBox="1"/>
            <p:nvPr/>
          </p:nvSpPr>
          <p:spPr>
            <a:xfrm>
              <a:off x="542923" y="1773004"/>
              <a:ext cx="8058154" cy="707886"/>
            </a:xfrm>
            <a:prstGeom prst="rect">
              <a:avLst/>
            </a:prstGeom>
            <a:grpFill/>
          </p:spPr>
          <p:txBody>
            <a:bodyPr wrap="square" rtlCol="0">
              <a:spAutoFit/>
            </a:bodyPr>
            <a:lstStyle/>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This concept of money is intentionally flexible because money has taken a wide variety of forms in different cultures.</a:t>
              </a:r>
            </a:p>
          </p:txBody>
        </p:sp>
      </p:grpSp>
    </p:spTree>
    <p:extLst>
      <p:ext uri="{BB962C8B-B14F-4D97-AF65-F5344CB8AC3E}">
        <p14:creationId xmlns:p14="http://schemas.microsoft.com/office/powerpoint/2010/main" val="381925016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itle 25"/>
          <p:cNvSpPr txBox="1">
            <a:spLocks noGrp="1"/>
          </p:cNvSpPr>
          <p:nvPr>
            <p:ph type="title" idx="4294967295"/>
          </p:nvPr>
        </p:nvSpPr>
        <p:spPr>
          <a:xfrm>
            <a:off x="1229710" y="356360"/>
            <a:ext cx="9732578" cy="55399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a:noFill/>
                </a:ln>
                <a:solidFill>
                  <a:schemeClr val="tx1"/>
                </a:solidFill>
                <a:effectLst/>
                <a:uLnTx/>
                <a:uFillTx/>
                <a:latin typeface="Century Gothic" panose="020B0502020202020204" pitchFamily="34" charset="0"/>
                <a:ea typeface="+mn-ea"/>
                <a:cs typeface="+mn-cs"/>
              </a:rPr>
              <a:t>On Your Own</a:t>
            </a:r>
            <a:r>
              <a:rPr kumimoji="0" lang="en-US" sz="3000" b="0" i="0" u="none" strike="noStrike" kern="1200" cap="none" spc="0" normalizeH="0" baseline="-25000" noProof="0" dirty="0">
                <a:ln>
                  <a:noFill/>
                </a:ln>
                <a:solidFill>
                  <a:schemeClr val="tx1"/>
                </a:solidFill>
                <a:effectLst/>
                <a:uLnTx/>
                <a:uFillTx/>
                <a:latin typeface="Century Gothic" panose="020B0502020202020204" pitchFamily="34" charset="0"/>
                <a:ea typeface="+mn-ea"/>
                <a:cs typeface="+mn-cs"/>
              </a:rPr>
              <a:t>1</a:t>
            </a:r>
          </a:p>
        </p:txBody>
      </p:sp>
      <p:cxnSp>
        <p:nvCxnSpPr>
          <p:cNvPr id="55" name="Straight Connector 54">
            <a:extLst>
              <a:ext uri="{C183D7F6-B498-43B3-948B-1728B52AA6E4}">
                <adec:decorative xmlns:adec="http://schemas.microsoft.com/office/drawing/2017/decorative" val="1"/>
              </a:ext>
            </a:extLst>
          </p:cNvPr>
          <p:cNvCxnSpPr/>
          <p:nvPr/>
        </p:nvCxnSpPr>
        <p:spPr>
          <a:xfrm>
            <a:off x="1881188" y="1137908"/>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grpSp>
        <p:nvGrpSpPr>
          <p:cNvPr id="8" name="Group 7" descr="Take a few minutes to reflect on what money is to you. What role does it play in your life? How does it impact your daily decisions? To what extent do you prioritize money compared to other values, like time and friendship?">
            <a:extLst>
              <a:ext uri="{FF2B5EF4-FFF2-40B4-BE49-F238E27FC236}">
                <a16:creationId xmlns:a16="http://schemas.microsoft.com/office/drawing/2014/main" id="{F206F903-0E48-4B2D-831E-FF1BD1ADBE8A}"/>
              </a:ext>
            </a:extLst>
          </p:cNvPr>
          <p:cNvGrpSpPr/>
          <p:nvPr/>
        </p:nvGrpSpPr>
        <p:grpSpPr>
          <a:xfrm>
            <a:off x="2066922" y="1580912"/>
            <a:ext cx="8058154" cy="1665908"/>
            <a:chOff x="542923" y="1736761"/>
            <a:chExt cx="8058154" cy="1665908"/>
          </a:xfrm>
          <a:solidFill>
            <a:srgbClr val="627981"/>
          </a:solidFill>
        </p:grpSpPr>
        <p:sp>
          <p:nvSpPr>
            <p:cNvPr id="10" name="Rectangle 9">
              <a:extLst>
                <a:ext uri="{FF2B5EF4-FFF2-40B4-BE49-F238E27FC236}">
                  <a16:creationId xmlns:a16="http://schemas.microsoft.com/office/drawing/2014/main" id="{A280F456-73FC-4B32-84E6-E8CA5F317000}"/>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1" name="TextBox 10">
              <a:extLst>
                <a:ext uri="{FF2B5EF4-FFF2-40B4-BE49-F238E27FC236}">
                  <a16:creationId xmlns:a16="http://schemas.microsoft.com/office/drawing/2014/main" id="{D57D5171-4955-40BA-B146-57059C094DA5}"/>
                </a:ext>
              </a:extLst>
            </p:cNvPr>
            <p:cNvSpPr txBox="1"/>
            <p:nvPr/>
          </p:nvSpPr>
          <p:spPr>
            <a:xfrm>
              <a:off x="542923" y="1771453"/>
              <a:ext cx="8058154" cy="1631216"/>
            </a:xfrm>
            <a:prstGeom prst="rect">
              <a:avLst/>
            </a:prstGeom>
            <a:grp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endParaRP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Take a few minutes to reflect on what money is to you. What role does it play in your life? How does it impact your daily decisions? To what extent do you prioritize money compared to other values, like time and friendship?</a:t>
              </a:r>
            </a:p>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pic>
        <p:nvPicPr>
          <p:cNvPr id="5" name="Picture 4" descr="Two people exchanging dollar bills">
            <a:extLst>
              <a:ext uri="{FF2B5EF4-FFF2-40B4-BE49-F238E27FC236}">
                <a16:creationId xmlns:a16="http://schemas.microsoft.com/office/drawing/2014/main" id="{33424981-F649-4D66-B0AF-912324A562DD}"/>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07821" y="4079225"/>
            <a:ext cx="3177699" cy="1828800"/>
          </a:xfrm>
          <a:prstGeom prst="rect">
            <a:avLst/>
          </a:prstGeom>
        </p:spPr>
      </p:pic>
      <p:pic>
        <p:nvPicPr>
          <p:cNvPr id="7" name="Picture 6" descr="A timeglass containing red sand">
            <a:extLst>
              <a:ext uri="{FF2B5EF4-FFF2-40B4-BE49-F238E27FC236}">
                <a16:creationId xmlns:a16="http://schemas.microsoft.com/office/drawing/2014/main" id="{5EE75D90-BC09-442A-8991-7F36F2560A87}"/>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777576" y="4079225"/>
            <a:ext cx="2748060" cy="1828800"/>
          </a:xfrm>
          <a:prstGeom prst="rect">
            <a:avLst/>
          </a:prstGeom>
        </p:spPr>
      </p:pic>
      <p:pic>
        <p:nvPicPr>
          <p:cNvPr id="13" name="Picture 12" descr="Four people hugging">
            <a:extLst>
              <a:ext uri="{FF2B5EF4-FFF2-40B4-BE49-F238E27FC236}">
                <a16:creationId xmlns:a16="http://schemas.microsoft.com/office/drawing/2014/main" id="{07AC83CC-A9B8-4CFE-BF7C-143D91599F8F}"/>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496939" y="4079801"/>
            <a:ext cx="2748840" cy="1828800"/>
          </a:xfrm>
          <a:prstGeom prst="rect">
            <a:avLst/>
          </a:prstGeom>
        </p:spPr>
      </p:pic>
    </p:spTree>
    <p:extLst>
      <p:ext uri="{BB962C8B-B14F-4D97-AF65-F5344CB8AC3E}">
        <p14:creationId xmlns:p14="http://schemas.microsoft.com/office/powerpoint/2010/main" val="199451853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itle 25"/>
          <p:cNvSpPr txBox="1">
            <a:spLocks noGrp="1"/>
          </p:cNvSpPr>
          <p:nvPr>
            <p:ph type="title" idx="4294967295"/>
          </p:nvPr>
        </p:nvSpPr>
        <p:spPr>
          <a:xfrm>
            <a:off x="1524001" y="288568"/>
            <a:ext cx="9144000" cy="55399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a:noFill/>
                </a:ln>
                <a:solidFill>
                  <a:schemeClr val="tx1"/>
                </a:solidFill>
                <a:effectLst/>
                <a:uLnTx/>
                <a:uFillTx/>
                <a:latin typeface="Century Gothic" panose="020B0502020202020204" pitchFamily="34" charset="0"/>
                <a:ea typeface="+mn-ea"/>
                <a:cs typeface="+mn-cs"/>
              </a:rPr>
              <a:t>Barter and the Double Coincidence of Wants</a:t>
            </a:r>
          </a:p>
        </p:txBody>
      </p:sp>
      <p:cxnSp>
        <p:nvCxnSpPr>
          <p:cNvPr id="55" name="Straight Connector 54">
            <a:extLst>
              <a:ext uri="{C183D7F6-B498-43B3-948B-1728B52AA6E4}">
                <adec:decorative xmlns:adec="http://schemas.microsoft.com/office/drawing/2017/decorative" val="1"/>
              </a:ext>
            </a:extLst>
          </p:cNvPr>
          <p:cNvCxnSpPr/>
          <p:nvPr/>
        </p:nvCxnSpPr>
        <p:spPr>
          <a:xfrm>
            <a:off x="1881188" y="1137908"/>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grpSp>
        <p:nvGrpSpPr>
          <p:cNvPr id="8" name="Group 7" descr="Barter—trading one good or service for another—is highly inefficient in a modern, advanced economy.">
            <a:extLst>
              <a:ext uri="{FF2B5EF4-FFF2-40B4-BE49-F238E27FC236}">
                <a16:creationId xmlns:a16="http://schemas.microsoft.com/office/drawing/2014/main" id="{F206F903-0E48-4B2D-831E-FF1BD1ADBE8A}"/>
              </a:ext>
            </a:extLst>
          </p:cNvPr>
          <p:cNvGrpSpPr/>
          <p:nvPr/>
        </p:nvGrpSpPr>
        <p:grpSpPr>
          <a:xfrm>
            <a:off x="2066922" y="1580912"/>
            <a:ext cx="8058154" cy="806935"/>
            <a:chOff x="542923" y="1736761"/>
            <a:chExt cx="8058154" cy="806935"/>
          </a:xfrm>
          <a:solidFill>
            <a:srgbClr val="627981"/>
          </a:solidFill>
        </p:grpSpPr>
        <p:sp>
          <p:nvSpPr>
            <p:cNvPr id="10" name="Rectangle 9">
              <a:extLst>
                <a:ext uri="{FF2B5EF4-FFF2-40B4-BE49-F238E27FC236}">
                  <a16:creationId xmlns:a16="http://schemas.microsoft.com/office/drawing/2014/main" id="{A280F456-73FC-4B32-84E6-E8CA5F317000}"/>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1" name="TextBox 10">
              <a:extLst>
                <a:ext uri="{FF2B5EF4-FFF2-40B4-BE49-F238E27FC236}">
                  <a16:creationId xmlns:a16="http://schemas.microsoft.com/office/drawing/2014/main" id="{D57D5171-4955-40BA-B146-57059C094DA5}"/>
                </a:ext>
              </a:extLst>
            </p:cNvPr>
            <p:cNvSpPr txBox="1"/>
            <p:nvPr/>
          </p:nvSpPr>
          <p:spPr>
            <a:xfrm>
              <a:off x="542923" y="1802985"/>
              <a:ext cx="7807571" cy="707886"/>
            </a:xfrm>
            <a:prstGeom prst="rect">
              <a:avLst/>
            </a:prstGeom>
            <a:grpFill/>
          </p:spPr>
          <p:txBody>
            <a:bodyPr wrap="square" rtlCol="0">
              <a:spAutoFit/>
            </a:bodyPr>
            <a:lstStyle/>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1" i="0" u="none" strike="noStrike" kern="1200" cap="none" spc="0" normalizeH="0" baseline="0" noProof="0" dirty="0">
                  <a:ln>
                    <a:noFill/>
                  </a:ln>
                  <a:solidFill>
                    <a:prstClr val="white"/>
                  </a:solidFill>
                  <a:effectLst/>
                  <a:uLnTx/>
                  <a:uFillTx/>
                  <a:latin typeface="Calibri" panose="020F0502020204030204"/>
                  <a:ea typeface="+mn-ea"/>
                  <a:cs typeface="+mn-cs"/>
                </a:rPr>
                <a:t>Barter</a:t>
              </a: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—trading one good or service for another—is highly inefficient in a modern, advanced economy.</a:t>
              </a:r>
            </a:p>
          </p:txBody>
        </p:sp>
      </p:grpSp>
      <p:grpSp>
        <p:nvGrpSpPr>
          <p:cNvPr id="12" name="Group 11" descr="In an economy without money, an exchange between two people must involve a double coincidence of wants: a situation in which two people each want some good or service that the other person can provide.">
            <a:extLst>
              <a:ext uri="{FF2B5EF4-FFF2-40B4-BE49-F238E27FC236}">
                <a16:creationId xmlns:a16="http://schemas.microsoft.com/office/drawing/2014/main" id="{1FCE88C0-12B0-4BFD-B1EC-2AFE88155099}"/>
              </a:ext>
            </a:extLst>
          </p:cNvPr>
          <p:cNvGrpSpPr/>
          <p:nvPr/>
        </p:nvGrpSpPr>
        <p:grpSpPr>
          <a:xfrm>
            <a:off x="2066922" y="2456766"/>
            <a:ext cx="8058154" cy="1074490"/>
            <a:chOff x="542923" y="1736761"/>
            <a:chExt cx="8058154" cy="1074490"/>
          </a:xfrm>
          <a:solidFill>
            <a:srgbClr val="627981"/>
          </a:solidFill>
        </p:grpSpPr>
        <p:sp>
          <p:nvSpPr>
            <p:cNvPr id="13" name="Rectangle 12">
              <a:extLst>
                <a:ext uri="{FF2B5EF4-FFF2-40B4-BE49-F238E27FC236}">
                  <a16:creationId xmlns:a16="http://schemas.microsoft.com/office/drawing/2014/main" id="{2924E73E-CE7E-47D9-A8DB-313C4BB32AEE}"/>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5" name="TextBox 14">
              <a:extLst>
                <a:ext uri="{FF2B5EF4-FFF2-40B4-BE49-F238E27FC236}">
                  <a16:creationId xmlns:a16="http://schemas.microsoft.com/office/drawing/2014/main" id="{FCA12C2D-D10D-4B22-A70E-64FED5FC8357}"/>
                </a:ext>
              </a:extLst>
            </p:cNvPr>
            <p:cNvSpPr txBox="1"/>
            <p:nvPr/>
          </p:nvSpPr>
          <p:spPr>
            <a:xfrm>
              <a:off x="542923" y="1795588"/>
              <a:ext cx="8058154" cy="1015663"/>
            </a:xfrm>
            <a:prstGeom prst="rect">
              <a:avLst/>
            </a:prstGeom>
            <a:grpFill/>
          </p:spPr>
          <p:txBody>
            <a:bodyPr wrap="square" rtlCol="0">
              <a:spAutoFit/>
            </a:bodyPr>
            <a:lstStyle/>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In an economy without money, an exchange between two people must involve a </a:t>
              </a:r>
              <a:r>
                <a:rPr kumimoji="0" lang="en-US" sz="2000" b="1" i="0" u="none" strike="noStrike" kern="1200" cap="none" spc="0" normalizeH="0" baseline="0" noProof="0" dirty="0">
                  <a:ln>
                    <a:noFill/>
                  </a:ln>
                  <a:solidFill>
                    <a:prstClr val="white"/>
                  </a:solidFill>
                  <a:effectLst/>
                  <a:uLnTx/>
                  <a:uFillTx/>
                  <a:latin typeface="Calibri" panose="020F0502020204030204"/>
                  <a:ea typeface="+mn-ea"/>
                  <a:cs typeface="+mn-cs"/>
                </a:rPr>
                <a:t>double coincidence of wants</a:t>
              </a: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 a situation in which two people each want some good or service that the other person can provide.</a:t>
              </a:r>
            </a:p>
          </p:txBody>
        </p:sp>
      </p:grpSp>
      <p:grpSp>
        <p:nvGrpSpPr>
          <p:cNvPr id="16" name="Group 15" descr="The barter system does not allow participants to easily enter into future contracts for purchasing many goods and services.">
            <a:extLst>
              <a:ext uri="{FF2B5EF4-FFF2-40B4-BE49-F238E27FC236}">
                <a16:creationId xmlns:a16="http://schemas.microsoft.com/office/drawing/2014/main" id="{54D17868-9CF5-4C24-B329-8B07E9E61EE9}"/>
              </a:ext>
            </a:extLst>
          </p:cNvPr>
          <p:cNvGrpSpPr/>
          <p:nvPr/>
        </p:nvGrpSpPr>
        <p:grpSpPr>
          <a:xfrm>
            <a:off x="2066922" y="3617304"/>
            <a:ext cx="8058154" cy="806935"/>
            <a:chOff x="542923" y="1736761"/>
            <a:chExt cx="8058154" cy="806935"/>
          </a:xfrm>
          <a:solidFill>
            <a:srgbClr val="627981"/>
          </a:solidFill>
        </p:grpSpPr>
        <p:sp>
          <p:nvSpPr>
            <p:cNvPr id="17" name="Rectangle 16">
              <a:extLst>
                <a:ext uri="{FF2B5EF4-FFF2-40B4-BE49-F238E27FC236}">
                  <a16:creationId xmlns:a16="http://schemas.microsoft.com/office/drawing/2014/main" id="{A0A9504F-B4CA-4569-BA5E-79E0F9E41067}"/>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TextBox 17">
              <a:extLst>
                <a:ext uri="{FF2B5EF4-FFF2-40B4-BE49-F238E27FC236}">
                  <a16:creationId xmlns:a16="http://schemas.microsoft.com/office/drawing/2014/main" id="{9B8D8CE6-5EC2-4381-9D9E-862574DCB3D1}"/>
                </a:ext>
              </a:extLst>
            </p:cNvPr>
            <p:cNvSpPr txBox="1"/>
            <p:nvPr/>
          </p:nvSpPr>
          <p:spPr>
            <a:xfrm>
              <a:off x="558421" y="1783186"/>
              <a:ext cx="8027158" cy="707886"/>
            </a:xfrm>
            <a:prstGeom prst="rect">
              <a:avLst/>
            </a:prstGeom>
            <a:grpFill/>
          </p:spPr>
          <p:txBody>
            <a:bodyPr wrap="square" rtlCol="0">
              <a:spAutoFit/>
            </a:bodyPr>
            <a:lstStyle/>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The barter system does not allow participants to easily enter into future contracts for purchasing many goods and services.</a:t>
              </a:r>
            </a:p>
          </p:txBody>
        </p:sp>
      </p:grpSp>
      <p:grpSp>
        <p:nvGrpSpPr>
          <p:cNvPr id="19" name="Group 18" descr="The time that individuals would otherwise spend producing goods and services and enjoying leisure time is spent bartering instead.">
            <a:extLst>
              <a:ext uri="{FF2B5EF4-FFF2-40B4-BE49-F238E27FC236}">
                <a16:creationId xmlns:a16="http://schemas.microsoft.com/office/drawing/2014/main" id="{3590DCE6-4E48-4F71-AF13-150FAAE76D17}"/>
              </a:ext>
            </a:extLst>
          </p:cNvPr>
          <p:cNvGrpSpPr/>
          <p:nvPr/>
        </p:nvGrpSpPr>
        <p:grpSpPr>
          <a:xfrm>
            <a:off x="2066922" y="4506151"/>
            <a:ext cx="8058154" cy="806935"/>
            <a:chOff x="542923" y="1736761"/>
            <a:chExt cx="8058154" cy="806935"/>
          </a:xfrm>
          <a:solidFill>
            <a:srgbClr val="627981"/>
          </a:solidFill>
        </p:grpSpPr>
        <p:sp>
          <p:nvSpPr>
            <p:cNvPr id="20" name="Rectangle 19">
              <a:extLst>
                <a:ext uri="{FF2B5EF4-FFF2-40B4-BE49-F238E27FC236}">
                  <a16:creationId xmlns:a16="http://schemas.microsoft.com/office/drawing/2014/main" id="{5F5EEF10-7048-439E-8661-AF4C88BAF95F}"/>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1" name="TextBox 20">
              <a:extLst>
                <a:ext uri="{FF2B5EF4-FFF2-40B4-BE49-F238E27FC236}">
                  <a16:creationId xmlns:a16="http://schemas.microsoft.com/office/drawing/2014/main" id="{BF980928-00B0-4912-8588-3FEFE50C3010}"/>
                </a:ext>
              </a:extLst>
            </p:cNvPr>
            <p:cNvSpPr txBox="1"/>
            <p:nvPr/>
          </p:nvSpPr>
          <p:spPr>
            <a:xfrm>
              <a:off x="542923" y="1773004"/>
              <a:ext cx="8058154" cy="707886"/>
            </a:xfrm>
            <a:prstGeom prst="rect">
              <a:avLst/>
            </a:prstGeom>
            <a:grpFill/>
          </p:spPr>
          <p:txBody>
            <a:bodyPr wrap="square" rtlCol="0">
              <a:spAutoFit/>
            </a:bodyPr>
            <a:lstStyle/>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The time that individuals would otherwise spend producing goods and services and enjoying leisure time is spent bartering instead.</a:t>
              </a:r>
            </a:p>
          </p:txBody>
        </p:sp>
      </p:grpSp>
    </p:spTree>
    <p:extLst>
      <p:ext uri="{BB962C8B-B14F-4D97-AF65-F5344CB8AC3E}">
        <p14:creationId xmlns:p14="http://schemas.microsoft.com/office/powerpoint/2010/main" val="190853018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itle 25"/>
          <p:cNvSpPr txBox="1">
            <a:spLocks noGrp="1"/>
          </p:cNvSpPr>
          <p:nvPr>
            <p:ph type="title" idx="4294967295"/>
          </p:nvPr>
        </p:nvSpPr>
        <p:spPr>
          <a:xfrm>
            <a:off x="1524001" y="288568"/>
            <a:ext cx="9144000" cy="55399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a:noFill/>
                </a:ln>
                <a:solidFill>
                  <a:schemeClr val="tx1"/>
                </a:solidFill>
                <a:effectLst/>
                <a:uLnTx/>
                <a:uFillTx/>
                <a:latin typeface="Century Gothic" panose="020B0502020202020204" pitchFamily="34" charset="0"/>
                <a:ea typeface="+mn-ea"/>
                <a:cs typeface="+mn-cs"/>
              </a:rPr>
              <a:t>Functions of Money: Medium of Exchange</a:t>
            </a:r>
          </a:p>
        </p:txBody>
      </p:sp>
      <p:cxnSp>
        <p:nvCxnSpPr>
          <p:cNvPr id="55" name="Straight Connector 54">
            <a:extLst>
              <a:ext uri="{C183D7F6-B498-43B3-948B-1728B52AA6E4}">
                <adec:decorative xmlns:adec="http://schemas.microsoft.com/office/drawing/2017/decorative" val="1"/>
              </a:ext>
            </a:extLst>
          </p:cNvPr>
          <p:cNvCxnSpPr/>
          <p:nvPr/>
        </p:nvCxnSpPr>
        <p:spPr>
          <a:xfrm>
            <a:off x="1881188" y="1137908"/>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grpSp>
        <p:nvGrpSpPr>
          <p:cNvPr id="8" name="Group 7" descr="Money serves as a medium of exchange, which means that it acts as an intermediary between the buyer and the seller. For example, instead of exchanging accounting services for shoes, an accountant can exchange accounting services for money.">
            <a:extLst>
              <a:ext uri="{FF2B5EF4-FFF2-40B4-BE49-F238E27FC236}">
                <a16:creationId xmlns:a16="http://schemas.microsoft.com/office/drawing/2014/main" id="{F206F903-0E48-4B2D-831E-FF1BD1ADBE8A}"/>
              </a:ext>
            </a:extLst>
          </p:cNvPr>
          <p:cNvGrpSpPr/>
          <p:nvPr/>
        </p:nvGrpSpPr>
        <p:grpSpPr>
          <a:xfrm>
            <a:off x="2066922" y="1580912"/>
            <a:ext cx="8058154" cy="1358131"/>
            <a:chOff x="542923" y="1736761"/>
            <a:chExt cx="8058154" cy="1358131"/>
          </a:xfrm>
          <a:solidFill>
            <a:srgbClr val="627981"/>
          </a:solidFill>
        </p:grpSpPr>
        <p:sp>
          <p:nvSpPr>
            <p:cNvPr id="10" name="Rectangle 9">
              <a:extLst>
                <a:ext uri="{FF2B5EF4-FFF2-40B4-BE49-F238E27FC236}">
                  <a16:creationId xmlns:a16="http://schemas.microsoft.com/office/drawing/2014/main" id="{A280F456-73FC-4B32-84E6-E8CA5F317000}"/>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1" name="TextBox 10">
              <a:extLst>
                <a:ext uri="{FF2B5EF4-FFF2-40B4-BE49-F238E27FC236}">
                  <a16:creationId xmlns:a16="http://schemas.microsoft.com/office/drawing/2014/main" id="{D57D5171-4955-40BA-B146-57059C094DA5}"/>
                </a:ext>
              </a:extLst>
            </p:cNvPr>
            <p:cNvSpPr txBox="1"/>
            <p:nvPr/>
          </p:nvSpPr>
          <p:spPr>
            <a:xfrm>
              <a:off x="542923" y="1771453"/>
              <a:ext cx="8058154" cy="1323439"/>
            </a:xfrm>
            <a:prstGeom prst="rect">
              <a:avLst/>
            </a:prstGeom>
            <a:grp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Money serves as a </a:t>
              </a:r>
              <a:r>
                <a:rPr kumimoji="0" lang="en-US" sz="2000" b="1" i="0" u="none" strike="noStrike" kern="1200" cap="none" spc="0" normalizeH="0" baseline="0" noProof="0" dirty="0">
                  <a:ln>
                    <a:noFill/>
                  </a:ln>
                  <a:solidFill>
                    <a:prstClr val="white"/>
                  </a:solidFill>
                  <a:effectLst/>
                  <a:uLnTx/>
                  <a:uFillTx/>
                  <a:latin typeface="Calibri" panose="020F0502020204030204"/>
                  <a:ea typeface="+mn-ea"/>
                  <a:cs typeface="+mn-cs"/>
                </a:rPr>
                <a:t>medium of exchange</a:t>
              </a: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 which means that it acts as an intermediary between the buyer and the seller. For example, instead of exchanging accounting services for shoes, an accountant can exchange accounting services for money.</a:t>
              </a:r>
            </a:p>
          </p:txBody>
        </p:sp>
      </p:grpSp>
      <p:pic>
        <p:nvPicPr>
          <p:cNvPr id="5" name="Picture 4" descr="Dollar bills and writing utensils beside a calculator">
            <a:extLst>
              <a:ext uri="{FF2B5EF4-FFF2-40B4-BE49-F238E27FC236}">
                <a16:creationId xmlns:a16="http://schemas.microsoft.com/office/drawing/2014/main" id="{92FE5929-4EC7-4123-A5CC-A8BF12F739B7}"/>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262518" y="3254157"/>
            <a:ext cx="3666961" cy="3090040"/>
          </a:xfrm>
          <a:prstGeom prst="rect">
            <a:avLst/>
          </a:prstGeom>
        </p:spPr>
      </p:pic>
    </p:spTree>
    <p:extLst>
      <p:ext uri="{BB962C8B-B14F-4D97-AF65-F5344CB8AC3E}">
        <p14:creationId xmlns:p14="http://schemas.microsoft.com/office/powerpoint/2010/main" val="147940198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itle 25"/>
          <p:cNvSpPr txBox="1">
            <a:spLocks noGrp="1"/>
          </p:cNvSpPr>
          <p:nvPr>
            <p:ph type="title" idx="4294967295"/>
          </p:nvPr>
        </p:nvSpPr>
        <p:spPr>
          <a:xfrm>
            <a:off x="1524001" y="288568"/>
            <a:ext cx="9144000" cy="55399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a:noFill/>
                </a:ln>
                <a:solidFill>
                  <a:schemeClr val="tx1"/>
                </a:solidFill>
                <a:effectLst/>
                <a:uLnTx/>
                <a:uFillTx/>
                <a:latin typeface="Century Gothic" panose="020B0502020202020204" pitchFamily="34" charset="0"/>
                <a:ea typeface="+mn-ea"/>
                <a:cs typeface="+mn-cs"/>
              </a:rPr>
              <a:t>Functions of Money: Store of Money</a:t>
            </a:r>
          </a:p>
        </p:txBody>
      </p:sp>
      <p:cxnSp>
        <p:nvCxnSpPr>
          <p:cNvPr id="55" name="Straight Connector 54">
            <a:extLst>
              <a:ext uri="{C183D7F6-B498-43B3-948B-1728B52AA6E4}">
                <adec:decorative xmlns:adec="http://schemas.microsoft.com/office/drawing/2017/decorative" val="1"/>
              </a:ext>
            </a:extLst>
          </p:cNvPr>
          <p:cNvCxnSpPr/>
          <p:nvPr/>
        </p:nvCxnSpPr>
        <p:spPr>
          <a:xfrm>
            <a:off x="1881188" y="1137908"/>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grpSp>
        <p:nvGrpSpPr>
          <p:cNvPr id="8" name="Group 7" descr="Second, money must serve as a store of value, which preserves economic value that one can spend or consume in the future. For example, storing money by purchasing shoes is risky, as one risks the shoes going out of style and decreasing in value.">
            <a:extLst>
              <a:ext uri="{FF2B5EF4-FFF2-40B4-BE49-F238E27FC236}">
                <a16:creationId xmlns:a16="http://schemas.microsoft.com/office/drawing/2014/main" id="{F206F903-0E48-4B2D-831E-FF1BD1ADBE8A}"/>
              </a:ext>
            </a:extLst>
          </p:cNvPr>
          <p:cNvGrpSpPr/>
          <p:nvPr/>
        </p:nvGrpSpPr>
        <p:grpSpPr>
          <a:xfrm>
            <a:off x="2066922" y="1580912"/>
            <a:ext cx="8058154" cy="1358131"/>
            <a:chOff x="542923" y="1736761"/>
            <a:chExt cx="8058154" cy="1358131"/>
          </a:xfrm>
          <a:solidFill>
            <a:srgbClr val="627981"/>
          </a:solidFill>
        </p:grpSpPr>
        <p:sp>
          <p:nvSpPr>
            <p:cNvPr id="10" name="Rectangle 9">
              <a:extLst>
                <a:ext uri="{FF2B5EF4-FFF2-40B4-BE49-F238E27FC236}">
                  <a16:creationId xmlns:a16="http://schemas.microsoft.com/office/drawing/2014/main" id="{A280F456-73FC-4B32-84E6-E8CA5F317000}"/>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1" name="TextBox 10">
              <a:extLst>
                <a:ext uri="{FF2B5EF4-FFF2-40B4-BE49-F238E27FC236}">
                  <a16:creationId xmlns:a16="http://schemas.microsoft.com/office/drawing/2014/main" id="{D57D5171-4955-40BA-B146-57059C094DA5}"/>
                </a:ext>
              </a:extLst>
            </p:cNvPr>
            <p:cNvSpPr txBox="1"/>
            <p:nvPr/>
          </p:nvSpPr>
          <p:spPr>
            <a:xfrm>
              <a:off x="542923" y="1771453"/>
              <a:ext cx="8058154" cy="1323439"/>
            </a:xfrm>
            <a:prstGeom prst="rect">
              <a:avLst/>
            </a:prstGeom>
            <a:grp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Second, money must serve as a </a:t>
              </a:r>
              <a:r>
                <a:rPr kumimoji="0" lang="en-US" sz="2000" b="1" i="0" u="none" strike="noStrike" kern="1200" cap="none" spc="0" normalizeH="0" baseline="0" noProof="0" dirty="0">
                  <a:ln>
                    <a:noFill/>
                  </a:ln>
                  <a:solidFill>
                    <a:prstClr val="white"/>
                  </a:solidFill>
                  <a:effectLst/>
                  <a:uLnTx/>
                  <a:uFillTx/>
                  <a:latin typeface="Calibri" panose="020F0502020204030204"/>
                  <a:ea typeface="+mn-ea"/>
                  <a:cs typeface="+mn-cs"/>
                </a:rPr>
                <a:t>store of value</a:t>
              </a: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 which preserves economic value that one can spend or consume in the future. For example, storing money by purchasing shoes is risky, as one risks the shoes going out of style and decreasing in value.</a:t>
              </a:r>
            </a:p>
          </p:txBody>
        </p:sp>
      </p:grpSp>
      <p:pic>
        <p:nvPicPr>
          <p:cNvPr id="6" name="Picture 5" descr="A piggy bank surrounded by coins">
            <a:extLst>
              <a:ext uri="{FF2B5EF4-FFF2-40B4-BE49-F238E27FC236}">
                <a16:creationId xmlns:a16="http://schemas.microsoft.com/office/drawing/2014/main" id="{5A75377B-459D-4845-B9D5-E4431D39EC7C}"/>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960474" y="3155182"/>
            <a:ext cx="2271052" cy="3414250"/>
          </a:xfrm>
          <a:prstGeom prst="rect">
            <a:avLst/>
          </a:prstGeom>
        </p:spPr>
      </p:pic>
    </p:spTree>
    <p:extLst>
      <p:ext uri="{BB962C8B-B14F-4D97-AF65-F5344CB8AC3E}">
        <p14:creationId xmlns:p14="http://schemas.microsoft.com/office/powerpoint/2010/main" val="155488930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itle 25"/>
          <p:cNvSpPr txBox="1">
            <a:spLocks noGrp="1"/>
          </p:cNvSpPr>
          <p:nvPr>
            <p:ph type="title" idx="4294967295"/>
          </p:nvPr>
        </p:nvSpPr>
        <p:spPr>
          <a:xfrm>
            <a:off x="1524001" y="288568"/>
            <a:ext cx="9144000" cy="55399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a:noFill/>
                </a:ln>
                <a:solidFill>
                  <a:schemeClr val="tx1"/>
                </a:solidFill>
                <a:effectLst/>
                <a:uLnTx/>
                <a:uFillTx/>
                <a:latin typeface="Century Gothic" panose="020B0502020202020204" pitchFamily="34" charset="0"/>
                <a:ea typeface="+mn-ea"/>
                <a:cs typeface="+mn-cs"/>
              </a:rPr>
              <a:t>Functions of Money: Unit of Account</a:t>
            </a:r>
          </a:p>
        </p:txBody>
      </p:sp>
      <p:cxnSp>
        <p:nvCxnSpPr>
          <p:cNvPr id="55" name="Straight Connector 54">
            <a:extLst>
              <a:ext uri="{C183D7F6-B498-43B3-948B-1728B52AA6E4}">
                <adec:decorative xmlns:adec="http://schemas.microsoft.com/office/drawing/2017/decorative" val="1"/>
              </a:ext>
            </a:extLst>
          </p:cNvPr>
          <p:cNvCxnSpPr/>
          <p:nvPr/>
        </p:nvCxnSpPr>
        <p:spPr>
          <a:xfrm>
            <a:off x="1881188" y="1137908"/>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grpSp>
        <p:nvGrpSpPr>
          <p:cNvPr id="8" name="Group 7" descr="Third, money serves as a unit of account: it is the ruler by which we measure values. For example, an accountant may charge $100 to file your tax return. That $100 can purchase two pairs of shoes at $50 a pair. Money acts as a common denominator, an accounting method that simplifies thinking about tradeoffs.">
            <a:extLst>
              <a:ext uri="{FF2B5EF4-FFF2-40B4-BE49-F238E27FC236}">
                <a16:creationId xmlns:a16="http://schemas.microsoft.com/office/drawing/2014/main" id="{F206F903-0E48-4B2D-831E-FF1BD1ADBE8A}"/>
              </a:ext>
            </a:extLst>
          </p:cNvPr>
          <p:cNvGrpSpPr/>
          <p:nvPr/>
        </p:nvGrpSpPr>
        <p:grpSpPr>
          <a:xfrm>
            <a:off x="2066922" y="1580912"/>
            <a:ext cx="8058154" cy="1665908"/>
            <a:chOff x="542923" y="1736761"/>
            <a:chExt cx="8058154" cy="1665908"/>
          </a:xfrm>
          <a:solidFill>
            <a:srgbClr val="627981"/>
          </a:solidFill>
        </p:grpSpPr>
        <p:sp>
          <p:nvSpPr>
            <p:cNvPr id="10" name="Rectangle 9">
              <a:extLst>
                <a:ext uri="{FF2B5EF4-FFF2-40B4-BE49-F238E27FC236}">
                  <a16:creationId xmlns:a16="http://schemas.microsoft.com/office/drawing/2014/main" id="{A280F456-73FC-4B32-84E6-E8CA5F317000}"/>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1" name="TextBox 10">
              <a:extLst>
                <a:ext uri="{FF2B5EF4-FFF2-40B4-BE49-F238E27FC236}">
                  <a16:creationId xmlns:a16="http://schemas.microsoft.com/office/drawing/2014/main" id="{D57D5171-4955-40BA-B146-57059C094DA5}"/>
                </a:ext>
              </a:extLst>
            </p:cNvPr>
            <p:cNvSpPr txBox="1"/>
            <p:nvPr/>
          </p:nvSpPr>
          <p:spPr>
            <a:xfrm>
              <a:off x="542923" y="1771453"/>
              <a:ext cx="8058154" cy="1631216"/>
            </a:xfrm>
            <a:prstGeom prst="rect">
              <a:avLst/>
            </a:prstGeom>
            <a:grp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Third, money serves as a </a:t>
              </a:r>
              <a:r>
                <a:rPr kumimoji="0" lang="en-US" sz="2000" b="1" i="0" u="none" strike="noStrike" kern="1200" cap="none" spc="0" normalizeH="0" baseline="0" noProof="0" dirty="0">
                  <a:ln>
                    <a:noFill/>
                  </a:ln>
                  <a:solidFill>
                    <a:prstClr val="white"/>
                  </a:solidFill>
                  <a:effectLst/>
                  <a:uLnTx/>
                  <a:uFillTx/>
                  <a:latin typeface="Calibri" panose="020F0502020204030204"/>
                  <a:ea typeface="+mn-ea"/>
                  <a:cs typeface="+mn-cs"/>
                </a:rPr>
                <a:t>unit of account</a:t>
              </a: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 it is the ruler by which we measure values. For example, an accountant may charge $100 to file your tax return. That $100 can purchase two pairs of shoes at $50 a pair. Money acts as a common denominator, an accounting method that simplifies thinking about tradeoffs.</a:t>
              </a:r>
            </a:p>
          </p:txBody>
        </p:sp>
      </p:grpSp>
      <p:pic>
        <p:nvPicPr>
          <p:cNvPr id="3" name="Picture 2" descr="A pair of brown leather shoes">
            <a:extLst>
              <a:ext uri="{FF2B5EF4-FFF2-40B4-BE49-F238E27FC236}">
                <a16:creationId xmlns:a16="http://schemas.microsoft.com/office/drawing/2014/main" id="{3C53469E-2220-43EA-A068-C486E7C05A51}"/>
              </a:ext>
            </a:extLst>
          </p:cNvPr>
          <p:cNvPicPr>
            <a:picLocks noChangeAspect="1"/>
          </p:cNvPicPr>
          <p:nvPr/>
        </p:nvPicPr>
        <p:blipFill>
          <a:blip r:embed="rId3"/>
          <a:stretch>
            <a:fillRect/>
          </a:stretch>
        </p:blipFill>
        <p:spPr>
          <a:xfrm>
            <a:off x="3721409" y="3455077"/>
            <a:ext cx="4749179" cy="3166119"/>
          </a:xfrm>
          <a:prstGeom prst="rect">
            <a:avLst/>
          </a:prstGeom>
        </p:spPr>
      </p:pic>
    </p:spTree>
    <p:extLst>
      <p:ext uri="{BB962C8B-B14F-4D97-AF65-F5344CB8AC3E}">
        <p14:creationId xmlns:p14="http://schemas.microsoft.com/office/powerpoint/2010/main" val="243909729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itle 25"/>
          <p:cNvSpPr txBox="1">
            <a:spLocks noGrp="1"/>
          </p:cNvSpPr>
          <p:nvPr>
            <p:ph type="title" idx="4294967295"/>
          </p:nvPr>
        </p:nvSpPr>
        <p:spPr>
          <a:xfrm>
            <a:off x="1229710" y="356360"/>
            <a:ext cx="9732578" cy="55399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a:noFill/>
                </a:ln>
                <a:solidFill>
                  <a:schemeClr val="tx1"/>
                </a:solidFill>
                <a:effectLst/>
                <a:uLnTx/>
                <a:uFillTx/>
                <a:latin typeface="Century Gothic" panose="020B0502020202020204" pitchFamily="34" charset="0"/>
                <a:ea typeface="+mn-ea"/>
                <a:cs typeface="+mn-cs"/>
              </a:rPr>
              <a:t>Functions of Money: Standard of Deferred Payment</a:t>
            </a:r>
          </a:p>
        </p:txBody>
      </p:sp>
      <p:cxnSp>
        <p:nvCxnSpPr>
          <p:cNvPr id="55" name="Straight Connector 54">
            <a:extLst>
              <a:ext uri="{C183D7F6-B498-43B3-948B-1728B52AA6E4}">
                <adec:decorative xmlns:adec="http://schemas.microsoft.com/office/drawing/2017/decorative" val="1"/>
              </a:ext>
            </a:extLst>
          </p:cNvPr>
          <p:cNvCxnSpPr/>
          <p:nvPr/>
        </p:nvCxnSpPr>
        <p:spPr>
          <a:xfrm>
            <a:off x="1881188" y="1137908"/>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grpSp>
        <p:nvGrpSpPr>
          <p:cNvPr id="8" name="Group 7" descr="Finally, money serves as a standard of deferred payment. If money is usable today to make purchases, it must also be acceptable to make purchases today that the purchaser will pay in the future. Loans and future agreements are stated in monetary terms, and the standard of deferred payment is what allows us to buy goods and services today and pay in the future.">
            <a:extLst>
              <a:ext uri="{FF2B5EF4-FFF2-40B4-BE49-F238E27FC236}">
                <a16:creationId xmlns:a16="http://schemas.microsoft.com/office/drawing/2014/main" id="{F206F903-0E48-4B2D-831E-FF1BD1ADBE8A}"/>
              </a:ext>
            </a:extLst>
          </p:cNvPr>
          <p:cNvGrpSpPr/>
          <p:nvPr/>
        </p:nvGrpSpPr>
        <p:grpSpPr>
          <a:xfrm>
            <a:off x="1881187" y="1580911"/>
            <a:ext cx="8429624" cy="1754221"/>
            <a:chOff x="542923" y="1736761"/>
            <a:chExt cx="8058154" cy="1973684"/>
          </a:xfrm>
          <a:solidFill>
            <a:srgbClr val="627981"/>
          </a:solidFill>
        </p:grpSpPr>
        <p:sp>
          <p:nvSpPr>
            <p:cNvPr id="10" name="Rectangle 9">
              <a:extLst>
                <a:ext uri="{FF2B5EF4-FFF2-40B4-BE49-F238E27FC236}">
                  <a16:creationId xmlns:a16="http://schemas.microsoft.com/office/drawing/2014/main" id="{A280F456-73FC-4B32-84E6-E8CA5F317000}"/>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1" name="TextBox 10">
              <a:extLst>
                <a:ext uri="{FF2B5EF4-FFF2-40B4-BE49-F238E27FC236}">
                  <a16:creationId xmlns:a16="http://schemas.microsoft.com/office/drawing/2014/main" id="{D57D5171-4955-40BA-B146-57059C094DA5}"/>
                </a:ext>
              </a:extLst>
            </p:cNvPr>
            <p:cNvSpPr txBox="1"/>
            <p:nvPr/>
          </p:nvSpPr>
          <p:spPr>
            <a:xfrm>
              <a:off x="542923" y="1771453"/>
              <a:ext cx="8058154" cy="1938992"/>
            </a:xfrm>
            <a:prstGeom prst="rect">
              <a:avLst/>
            </a:prstGeom>
            <a:grp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Finally, money serves as a </a:t>
              </a:r>
              <a:r>
                <a:rPr kumimoji="0" lang="en-US" sz="2000" b="1" i="0" u="none" strike="noStrike" kern="1200" cap="none" spc="0" normalizeH="0" baseline="0" noProof="0" dirty="0">
                  <a:ln>
                    <a:noFill/>
                  </a:ln>
                  <a:solidFill>
                    <a:prstClr val="white"/>
                  </a:solidFill>
                  <a:effectLst/>
                  <a:uLnTx/>
                  <a:uFillTx/>
                  <a:latin typeface="Calibri" panose="020F0502020204030204"/>
                  <a:ea typeface="+mn-ea"/>
                  <a:cs typeface="+mn-cs"/>
                </a:rPr>
                <a:t>standard of deferred payment</a:t>
              </a: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 If money is usable today to make purchases, it must also be acceptable to make purchases today that the purchaser will pay in the future. Loans and future agreements are stated in monetary terms, and the standard of deferred payment is what allows us to buy goods and services today and pay in the future.</a:t>
              </a:r>
            </a:p>
          </p:txBody>
        </p:sp>
      </p:grpSp>
      <p:pic>
        <p:nvPicPr>
          <p:cNvPr id="6" name="Picture 5" descr="A handshake between two people wearing business attire">
            <a:extLst>
              <a:ext uri="{FF2B5EF4-FFF2-40B4-BE49-F238E27FC236}">
                <a16:creationId xmlns:a16="http://schemas.microsoft.com/office/drawing/2014/main" id="{3C841367-E672-4ADD-A792-5775D36DBB68}"/>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243590" y="3562686"/>
            <a:ext cx="3704818" cy="3058510"/>
          </a:xfrm>
          <a:prstGeom prst="rect">
            <a:avLst/>
          </a:prstGeom>
        </p:spPr>
      </p:pic>
    </p:spTree>
    <p:extLst>
      <p:ext uri="{BB962C8B-B14F-4D97-AF65-F5344CB8AC3E}">
        <p14:creationId xmlns:p14="http://schemas.microsoft.com/office/powerpoint/2010/main" val="239014122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itle 25"/>
          <p:cNvSpPr txBox="1">
            <a:spLocks noGrp="1"/>
          </p:cNvSpPr>
          <p:nvPr>
            <p:ph type="title" idx="4294967295"/>
          </p:nvPr>
        </p:nvSpPr>
        <p:spPr>
          <a:xfrm>
            <a:off x="1524001" y="338445"/>
            <a:ext cx="9144000" cy="55399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a:noFill/>
                </a:ln>
                <a:solidFill>
                  <a:schemeClr val="tx1"/>
                </a:solidFill>
                <a:effectLst/>
                <a:uLnTx/>
                <a:uFillTx/>
                <a:latin typeface="Century Gothic" panose="020B0502020202020204" pitchFamily="34" charset="0"/>
                <a:ea typeface="+mn-ea"/>
                <a:cs typeface="+mn-cs"/>
              </a:rPr>
              <a:t>Two Types of Money</a:t>
            </a:r>
          </a:p>
        </p:txBody>
      </p:sp>
      <p:cxnSp>
        <p:nvCxnSpPr>
          <p:cNvPr id="55" name="Straight Connector 54">
            <a:extLst>
              <a:ext uri="{C183D7F6-B498-43B3-948B-1728B52AA6E4}">
                <adec:decorative xmlns:adec="http://schemas.microsoft.com/office/drawing/2017/decorative" val="1"/>
              </a:ext>
            </a:extLst>
          </p:cNvPr>
          <p:cNvCxnSpPr/>
          <p:nvPr/>
        </p:nvCxnSpPr>
        <p:spPr>
          <a:xfrm>
            <a:off x="1881189" y="1137908"/>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sp>
        <p:nvSpPr>
          <p:cNvPr id="16" name="Rectangle 15">
            <a:extLst>
              <a:ext uri="{C183D7F6-B498-43B3-948B-1728B52AA6E4}">
                <adec:decorative xmlns:adec="http://schemas.microsoft.com/office/drawing/2017/decorative" val="1"/>
              </a:ext>
            </a:extLst>
          </p:cNvPr>
          <p:cNvSpPr/>
          <p:nvPr/>
        </p:nvSpPr>
        <p:spPr>
          <a:xfrm>
            <a:off x="1881187" y="1612191"/>
            <a:ext cx="4169135" cy="3395744"/>
          </a:xfrm>
          <a:prstGeom prst="rect">
            <a:avLst/>
          </a:prstGeom>
          <a:solidFill>
            <a:srgbClr val="62798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7" name="Rectangle 16">
            <a:extLst>
              <a:ext uri="{C183D7F6-B498-43B3-948B-1728B52AA6E4}">
                <adec:decorative xmlns:adec="http://schemas.microsoft.com/office/drawing/2017/decorative" val="1"/>
              </a:ext>
            </a:extLst>
          </p:cNvPr>
          <p:cNvSpPr/>
          <p:nvPr/>
        </p:nvSpPr>
        <p:spPr>
          <a:xfrm>
            <a:off x="6141678" y="1612191"/>
            <a:ext cx="4169135" cy="3395744"/>
          </a:xfrm>
          <a:prstGeom prst="rect">
            <a:avLst/>
          </a:prstGeom>
          <a:solidFill>
            <a:srgbClr val="62798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1" name="TextBox 10"/>
          <p:cNvSpPr txBox="1"/>
          <p:nvPr/>
        </p:nvSpPr>
        <p:spPr>
          <a:xfrm>
            <a:off x="2190388" y="1755800"/>
            <a:ext cx="3500469" cy="754630"/>
          </a:xfrm>
          <a:prstGeom prst="rect">
            <a:avLst/>
          </a:prstGeom>
          <a:solidFill>
            <a:srgbClr val="627981"/>
          </a:solidFill>
        </p:spPr>
        <p:txBody>
          <a:bodyPr wrap="square" rtlCol="0" anchor="ctr">
            <a:spAutoFit/>
          </a:bodyPr>
          <a:lstStyle/>
          <a:p>
            <a:pPr marL="0" marR="0" lvl="0" indent="0" algn="ctr" defTabSz="457200" rtl="0" eaLnBrk="1" fontAlgn="auto" latinLnBrk="0" hangingPunct="1">
              <a:lnSpc>
                <a:spcPct val="150000"/>
              </a:lnSpc>
              <a:spcBef>
                <a:spcPts val="0"/>
              </a:spcBef>
              <a:spcAft>
                <a:spcPts val="0"/>
              </a:spcAft>
              <a:buClrTx/>
              <a:buSzTx/>
              <a:buFontTx/>
              <a:buNone/>
              <a:tabLst/>
              <a:defRPr/>
            </a:pPr>
            <a:r>
              <a:rPr kumimoji="0" lang="en-US" sz="3200" b="0" i="0" u="none" strike="noStrike" kern="1200" cap="none" spc="0" normalizeH="0" baseline="0" noProof="0" dirty="0">
                <a:ln>
                  <a:noFill/>
                </a:ln>
                <a:solidFill>
                  <a:prstClr val="white"/>
                </a:solidFill>
                <a:effectLst/>
                <a:uLnTx/>
                <a:uFillTx/>
                <a:latin typeface="Calibri" panose="020F0502020204030204"/>
                <a:ea typeface="+mn-ea"/>
                <a:cs typeface="+mn-cs"/>
              </a:rPr>
              <a:t>Commodity Money</a:t>
            </a:r>
          </a:p>
        </p:txBody>
      </p:sp>
      <p:sp>
        <p:nvSpPr>
          <p:cNvPr id="3" name="TextBox 2">
            <a:extLst>
              <a:ext uri="{FF2B5EF4-FFF2-40B4-BE49-F238E27FC236}">
                <a16:creationId xmlns:a16="http://schemas.microsoft.com/office/drawing/2014/main" id="{4857D258-2E16-8E4D-95FB-ED2726EB4C88}"/>
              </a:ext>
            </a:extLst>
          </p:cNvPr>
          <p:cNvSpPr txBox="1"/>
          <p:nvPr/>
        </p:nvSpPr>
        <p:spPr>
          <a:xfrm>
            <a:off x="2292616" y="2510430"/>
            <a:ext cx="3296012" cy="646331"/>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rPr>
              <a:t>Type of money that has a use other than as money, like gold</a:t>
            </a:r>
          </a:p>
        </p:txBody>
      </p:sp>
      <p:sp>
        <p:nvSpPr>
          <p:cNvPr id="5" name="TextBox 4">
            <a:extLst>
              <a:ext uri="{FF2B5EF4-FFF2-40B4-BE49-F238E27FC236}">
                <a16:creationId xmlns:a16="http://schemas.microsoft.com/office/drawing/2014/main" id="{6D4C22A4-5835-AD4E-A919-947DA378B9AF}"/>
              </a:ext>
            </a:extLst>
          </p:cNvPr>
          <p:cNvSpPr txBox="1"/>
          <p:nvPr/>
        </p:nvSpPr>
        <p:spPr>
          <a:xfrm>
            <a:off x="2261197" y="3429000"/>
            <a:ext cx="3500469" cy="1261884"/>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prstClr val="white"/>
                </a:solidFill>
                <a:effectLst/>
                <a:uLnTx/>
                <a:uFillTx/>
                <a:latin typeface="Calibri" panose="020F0502020204030204"/>
                <a:ea typeface="+mn-ea"/>
                <a:cs typeface="+mn-cs"/>
              </a:rPr>
              <a:t>Commodity-backed currencies</a:t>
            </a: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rPr>
              <a:t>currencies with values backed up by gold or other commodities held at a bank</a:t>
            </a:r>
          </a:p>
        </p:txBody>
      </p:sp>
      <p:sp>
        <p:nvSpPr>
          <p:cNvPr id="22" name="Oval 21"/>
          <p:cNvSpPr/>
          <p:nvPr/>
        </p:nvSpPr>
        <p:spPr>
          <a:xfrm>
            <a:off x="5690857" y="2852863"/>
            <a:ext cx="810287" cy="905019"/>
          </a:xfrm>
          <a:prstGeom prst="ellipse">
            <a:avLst/>
          </a:prstGeom>
          <a:solidFill>
            <a:srgbClr val="627981"/>
          </a:solidFill>
          <a:ln w="762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prstClr val="white"/>
                </a:solidFill>
                <a:effectLst/>
                <a:uLnTx/>
                <a:uFillTx/>
                <a:latin typeface="Calibri" panose="020F0502020204030204"/>
                <a:ea typeface="+mn-ea"/>
                <a:cs typeface="+mn-cs"/>
              </a:rPr>
              <a:t>&amp;</a:t>
            </a:r>
            <a:endParaRPr kumimoji="0" lang="en-US" sz="4800" b="1"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2" name="TextBox 11"/>
          <p:cNvSpPr txBox="1"/>
          <p:nvPr/>
        </p:nvSpPr>
        <p:spPr>
          <a:xfrm>
            <a:off x="6501144" y="1755800"/>
            <a:ext cx="3320275" cy="754630"/>
          </a:xfrm>
          <a:prstGeom prst="rect">
            <a:avLst/>
          </a:prstGeom>
          <a:solidFill>
            <a:srgbClr val="627981"/>
          </a:solidFill>
        </p:spPr>
        <p:txBody>
          <a:bodyPr wrap="square" rtlCol="0" anchor="ctr">
            <a:spAutoFit/>
          </a:bodyPr>
          <a:lstStyle/>
          <a:p>
            <a:pPr marL="0" marR="0" lvl="0" indent="0" algn="ctr" defTabSz="457200" rtl="0" eaLnBrk="1" fontAlgn="auto" latinLnBrk="0" hangingPunct="1">
              <a:lnSpc>
                <a:spcPct val="150000"/>
              </a:lnSpc>
              <a:spcBef>
                <a:spcPts val="0"/>
              </a:spcBef>
              <a:spcAft>
                <a:spcPts val="0"/>
              </a:spcAft>
              <a:buClrTx/>
              <a:buSzTx/>
              <a:buFontTx/>
              <a:buNone/>
              <a:tabLst/>
              <a:defRPr/>
            </a:pPr>
            <a:r>
              <a:rPr kumimoji="0" lang="en-US" sz="3200" b="0" i="0" u="none" strike="noStrike" kern="1200" cap="none" spc="0" normalizeH="0" baseline="0" noProof="0" dirty="0">
                <a:ln>
                  <a:noFill/>
                </a:ln>
                <a:solidFill>
                  <a:prstClr val="white"/>
                </a:solidFill>
                <a:effectLst/>
                <a:uLnTx/>
                <a:uFillTx/>
                <a:latin typeface="Calibri" panose="020F0502020204030204"/>
                <a:ea typeface="+mn-ea"/>
                <a:cs typeface="+mn-cs"/>
              </a:rPr>
              <a:t>Fiat Money</a:t>
            </a:r>
          </a:p>
        </p:txBody>
      </p:sp>
      <p:sp>
        <p:nvSpPr>
          <p:cNvPr id="6" name="TextBox 5">
            <a:extLst>
              <a:ext uri="{FF2B5EF4-FFF2-40B4-BE49-F238E27FC236}">
                <a16:creationId xmlns:a16="http://schemas.microsoft.com/office/drawing/2014/main" id="{3028E1BC-BFB4-C646-A962-D657BCEEF0DC}"/>
              </a:ext>
            </a:extLst>
          </p:cNvPr>
          <p:cNvSpPr txBox="1"/>
          <p:nvPr/>
        </p:nvSpPr>
        <p:spPr>
          <a:xfrm>
            <a:off x="6715928" y="2505670"/>
            <a:ext cx="3380101" cy="923330"/>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rPr>
              <a:t>Money that has no intrinsic value but is declared by a government to be a country’s legal tender</a:t>
            </a:r>
          </a:p>
        </p:txBody>
      </p:sp>
    </p:spTree>
    <p:extLst>
      <p:ext uri="{BB962C8B-B14F-4D97-AF65-F5344CB8AC3E}">
        <p14:creationId xmlns:p14="http://schemas.microsoft.com/office/powerpoint/2010/main" val="168961641"/>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B327C35045E9A749BE72BEEA1A150D0C" ma:contentTypeVersion="12" ma:contentTypeDescription="Create a new document." ma:contentTypeScope="" ma:versionID="bba5ca8172f8fd72482d4b836006c6ac">
  <xsd:schema xmlns:xsd="http://www.w3.org/2001/XMLSchema" xmlns:xs="http://www.w3.org/2001/XMLSchema" xmlns:p="http://schemas.microsoft.com/office/2006/metadata/properties" xmlns:ns2="06d9c582-05c2-476b-83d2-72ab8b1380b2" xmlns:ns3="fdab59f7-c3a7-48e5-acd8-618ce834776e" targetNamespace="http://schemas.microsoft.com/office/2006/metadata/properties" ma:root="true" ma:fieldsID="ece3d55297cd2342a1e3baaeeaf598d6" ns2:_="" ns3:_="">
    <xsd:import namespace="06d9c582-05c2-476b-83d2-72ab8b1380b2"/>
    <xsd:import namespace="fdab59f7-c3a7-48e5-acd8-618ce834776e"/>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BillingMetadata" minOccurs="0"/>
                <xsd:element ref="ns2:MediaServiceDateTaken"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6d9c582-05c2-476b-83d2-72ab8b1380b2"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BillingMetadata" ma:index="11" nillable="true" ma:displayName="MediaServiceBillingMetadata" ma:hidden="true" ma:internalName="MediaServiceBillingMetadata" ma:readOnly="true">
      <xsd:simpleType>
        <xsd:restriction base="dms:Note"/>
      </xsd:simpleType>
    </xsd:element>
    <xsd:element name="MediaServiceDateTaken" ma:index="12" nillable="true" ma:displayName="MediaServiceDateTaken" ma:description="" ma:hidden="true" ma:indexed="true" ma:internalName="MediaServiceDateTaken"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lcf76f155ced4ddcb4097134ff3c332f" ma:index="17" nillable="true" ma:taxonomy="true" ma:internalName="lcf76f155ced4ddcb4097134ff3c332f" ma:taxonomyFieldName="MediaServiceImageTags" ma:displayName="Image Tags" ma:readOnly="false" ma:fieldId="{5cf76f15-5ced-4ddc-b409-7134ff3c332f}" ma:taxonomyMulti="true" ma:sspId="0d033b2a-f064-4877-9db0-61a81d710356" ma:termSetId="09814cd3-568e-fe90-9814-8d621ff8fb84" ma:anchorId="fba54fb3-c3e1-fe81-a776-ca4b69148c4d" ma:open="true" ma:isKeyword="false">
      <xsd:complexType>
        <xsd:sequence>
          <xsd:element ref="pc:Terms" minOccurs="0" maxOccurs="1"/>
        </xsd:sequence>
      </xsd:complexType>
    </xsd:element>
    <xsd:element name="MediaServiceOCR" ma:index="19" nillable="true" ma:displayName="Extracted Text" ma:internalName="MediaServiceOCR"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fdab59f7-c3a7-48e5-acd8-618ce834776e" elementFormDefault="qualified">
    <xsd:import namespace="http://schemas.microsoft.com/office/2006/documentManagement/types"/>
    <xsd:import namespace="http://schemas.microsoft.com/office/infopath/2007/PartnerControls"/>
    <xsd:element name="TaxCatchAll" ma:index="18" nillable="true" ma:displayName="Taxonomy Catch All Column" ma:hidden="true" ma:list="{5c102bf4-6fae-482a-8201-639cb6b5c521}" ma:internalName="TaxCatchAll" ma:showField="CatchAllData" ma:web="fdab59f7-c3a7-48e5-acd8-618ce834776e">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fdab59f7-c3a7-48e5-acd8-618ce834776e" xsi:nil="true"/>
    <lcf76f155ced4ddcb4097134ff3c332f xmlns="06d9c582-05c2-476b-83d2-72ab8b1380b2">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495F93D4-0921-488E-83AE-9007D2AD826F}">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06d9c582-05c2-476b-83d2-72ab8b1380b2"/>
    <ds:schemaRef ds:uri="fdab59f7-c3a7-48e5-acd8-618ce834776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341D0455-9323-414E-BCDF-788155E16DA7}">
  <ds:schemaRefs>
    <ds:schemaRef ds:uri="http://schemas.microsoft.com/sharepoint/v3/contenttype/forms"/>
  </ds:schemaRefs>
</ds:datastoreItem>
</file>

<file path=customXml/itemProps3.xml><?xml version="1.0" encoding="utf-8"?>
<ds:datastoreItem xmlns:ds="http://schemas.openxmlformats.org/officeDocument/2006/customXml" ds:itemID="{EC3EEAC5-9D8A-4E8E-921A-ED8B223E465B}">
  <ds:schemaRefs>
    <ds:schemaRef ds:uri="http://purl.org/dc/dcmitype/"/>
    <ds:schemaRef ds:uri="http://schemas.microsoft.com/office/2006/documentManagement/types"/>
    <ds:schemaRef ds:uri="http://schemas.openxmlformats.org/package/2006/metadata/core-properties"/>
    <ds:schemaRef ds:uri="fdab59f7-c3a7-48e5-acd8-618ce834776e"/>
    <ds:schemaRef ds:uri="http://schemas.microsoft.com/office/2006/metadata/properties"/>
    <ds:schemaRef ds:uri="http://purl.org/dc/terms/"/>
    <ds:schemaRef ds:uri="http://purl.org/dc/elements/1.1/"/>
    <ds:schemaRef ds:uri="http://schemas.microsoft.com/office/infopath/2007/PartnerControls"/>
    <ds:schemaRef ds:uri="06d9c582-05c2-476b-83d2-72ab8b1380b2"/>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emplate>Office Theme</Template>
  <TotalTime>5619</TotalTime>
  <Words>1322</Words>
  <Application>Microsoft Office PowerPoint</Application>
  <PresentationFormat>Widescreen</PresentationFormat>
  <Paragraphs>86</Paragraphs>
  <Slides>12</Slides>
  <Notes>10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12</vt:i4>
      </vt:variant>
    </vt:vector>
  </HeadingPairs>
  <TitlesOfParts>
    <vt:vector size="17" baseType="lpstr">
      <vt:lpstr>Arial</vt:lpstr>
      <vt:lpstr>Calibri</vt:lpstr>
      <vt:lpstr>Calibri Light</vt:lpstr>
      <vt:lpstr>Century Gothic</vt:lpstr>
      <vt:lpstr>Office Theme</vt:lpstr>
      <vt:lpstr>Defining Money by Its Functions</vt:lpstr>
      <vt:lpstr>Defining Money</vt:lpstr>
      <vt:lpstr>On Your Own1</vt:lpstr>
      <vt:lpstr>Barter and the Double Coincidence of Wants</vt:lpstr>
      <vt:lpstr>Functions of Money: Medium of Exchange</vt:lpstr>
      <vt:lpstr>Functions of Money: Store of Money</vt:lpstr>
      <vt:lpstr>Functions of Money: Unit of Account</vt:lpstr>
      <vt:lpstr>Functions of Money: Standard of Deferred Payment</vt:lpstr>
      <vt:lpstr>Two Types of Money</vt:lpstr>
      <vt:lpstr>On Your Own2</vt:lpstr>
      <vt:lpstr>Summary</vt:lpstr>
      <vt:lpstr>HAWKES LEARNING</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Principles of Macroeconomics, 2nd Edition</dc:title>
  <dc:creator>Hawkes Learning</dc:creator>
  <cp:lastModifiedBy>Caitlin Coleman</cp:lastModifiedBy>
  <cp:revision>141</cp:revision>
  <dcterms:created xsi:type="dcterms:W3CDTF">2014-11-06T15:36:04Z</dcterms:created>
  <dcterms:modified xsi:type="dcterms:W3CDTF">2026-02-04T13:23:29Z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0x010100B327C35045E9A749BE72BEEA1A150D0C</vt:lpwstr>
  </property>
  <property fmtid="{D5CDD505-2E9C-101B-9397-08002B2CF9AE}" pid="3" name="Order">
    <vt:r8>100</vt:r8>
  </property>
  <property fmtid="{D5CDD505-2E9C-101B-9397-08002B2CF9AE}" pid="4" name="MediaServiceImageTags">
    <vt:lpwstr/>
  </property>
</Properties>
</file>