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17" r:id="rId5"/>
    <p:sldId id="418" r:id="rId6"/>
    <p:sldId id="419" r:id="rId7"/>
    <p:sldId id="420" r:id="rId8"/>
    <p:sldId id="421" r:id="rId9"/>
    <p:sldId id="422" r:id="rId10"/>
    <p:sldId id="423" r:id="rId11"/>
    <p:sldId id="424" r:id="rId12"/>
    <p:sldId id="425" r:id="rId13"/>
    <p:sldId id="426" r:id="rId14"/>
    <p:sldId id="427" r:id="rId15"/>
    <p:sldId id="428"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7"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164525-2B77-49BC-B3A5-F1AF528B0015}" v="3" dt="2026-02-04T13:33:03.5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601" autoAdjust="0"/>
  </p:normalViewPr>
  <p:slideViewPr>
    <p:cSldViewPr snapToGrid="0">
      <p:cViewPr varScale="1">
        <p:scale>
          <a:sx n="90" d="100"/>
          <a:sy n="90" d="100"/>
        </p:scale>
        <p:origin x="99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4:57:45.989" v="6" actId="20577"/>
      <pc:docMkLst>
        <pc:docMk/>
      </pc:docMkLst>
      <pc:sldChg chg="add">
        <pc:chgData name="Caitlin Coleman" userId="96f87ca1-0e64-4ae8-8d77-98757b85df0b" providerId="ADAL" clId="{DDA6BCD5-DC0D-434C-93A0-51E2BCD25B34}" dt="2026-01-27T14:57:15.672" v="0"/>
        <pc:sldMkLst>
          <pc:docMk/>
          <pc:sldMk cId="2876809184" sldId="417"/>
        </pc:sldMkLst>
      </pc:sldChg>
      <pc:sldChg chg="add">
        <pc:chgData name="Caitlin Coleman" userId="96f87ca1-0e64-4ae8-8d77-98757b85df0b" providerId="ADAL" clId="{DDA6BCD5-DC0D-434C-93A0-51E2BCD25B34}" dt="2026-01-27T14:57:15.672" v="0"/>
        <pc:sldMkLst>
          <pc:docMk/>
          <pc:sldMk cId="2275261676" sldId="418"/>
        </pc:sldMkLst>
      </pc:sldChg>
      <pc:sldChg chg="add">
        <pc:chgData name="Caitlin Coleman" userId="96f87ca1-0e64-4ae8-8d77-98757b85df0b" providerId="ADAL" clId="{DDA6BCD5-DC0D-434C-93A0-51E2BCD25B34}" dt="2026-01-27T14:57:15.672" v="0"/>
        <pc:sldMkLst>
          <pc:docMk/>
          <pc:sldMk cId="4117114934" sldId="419"/>
        </pc:sldMkLst>
      </pc:sldChg>
      <pc:sldChg chg="add">
        <pc:chgData name="Caitlin Coleman" userId="96f87ca1-0e64-4ae8-8d77-98757b85df0b" providerId="ADAL" clId="{DDA6BCD5-DC0D-434C-93A0-51E2BCD25B34}" dt="2026-01-27T14:57:15.672" v="0"/>
        <pc:sldMkLst>
          <pc:docMk/>
          <pc:sldMk cId="1121135475" sldId="420"/>
        </pc:sldMkLst>
      </pc:sldChg>
      <pc:sldChg chg="add">
        <pc:chgData name="Caitlin Coleman" userId="96f87ca1-0e64-4ae8-8d77-98757b85df0b" providerId="ADAL" clId="{DDA6BCD5-DC0D-434C-93A0-51E2BCD25B34}" dt="2026-01-27T14:57:15.672" v="0"/>
        <pc:sldMkLst>
          <pc:docMk/>
          <pc:sldMk cId="3906529248" sldId="421"/>
        </pc:sldMkLst>
      </pc:sldChg>
      <pc:sldChg chg="modSp add mod">
        <pc:chgData name="Caitlin Coleman" userId="96f87ca1-0e64-4ae8-8d77-98757b85df0b" providerId="ADAL" clId="{DDA6BCD5-DC0D-434C-93A0-51E2BCD25B34}" dt="2026-01-27T14:57:32.605" v="3" actId="20577"/>
        <pc:sldMkLst>
          <pc:docMk/>
          <pc:sldMk cId="2101995614" sldId="422"/>
        </pc:sldMkLst>
        <pc:spChg chg="mod">
          <ac:chgData name="Caitlin Coleman" userId="96f87ca1-0e64-4ae8-8d77-98757b85df0b" providerId="ADAL" clId="{DDA6BCD5-DC0D-434C-93A0-51E2BCD25B34}" dt="2026-01-27T14:57:32.605" v="3" actId="20577"/>
          <ac:spMkLst>
            <pc:docMk/>
            <pc:sldMk cId="2101995614" sldId="422"/>
            <ac:spMk id="26" creationId="{00000000-0000-0000-0000-000000000000}"/>
          </ac:spMkLst>
        </pc:spChg>
      </pc:sldChg>
      <pc:sldChg chg="modSp add mod">
        <pc:chgData name="Caitlin Coleman" userId="96f87ca1-0e64-4ae8-8d77-98757b85df0b" providerId="ADAL" clId="{DDA6BCD5-DC0D-434C-93A0-51E2BCD25B34}" dt="2026-01-27T14:57:37.558" v="5" actId="20577"/>
        <pc:sldMkLst>
          <pc:docMk/>
          <pc:sldMk cId="3688505201" sldId="423"/>
        </pc:sldMkLst>
        <pc:spChg chg="mod">
          <ac:chgData name="Caitlin Coleman" userId="96f87ca1-0e64-4ae8-8d77-98757b85df0b" providerId="ADAL" clId="{DDA6BCD5-DC0D-434C-93A0-51E2BCD25B34}" dt="2026-01-27T14:57:37.558" v="5" actId="20577"/>
          <ac:spMkLst>
            <pc:docMk/>
            <pc:sldMk cId="3688505201" sldId="423"/>
            <ac:spMk id="26" creationId="{00000000-0000-0000-0000-000000000000}"/>
          </ac:spMkLst>
        </pc:spChg>
      </pc:sldChg>
      <pc:sldChg chg="add">
        <pc:chgData name="Caitlin Coleman" userId="96f87ca1-0e64-4ae8-8d77-98757b85df0b" providerId="ADAL" clId="{DDA6BCD5-DC0D-434C-93A0-51E2BCD25B34}" dt="2026-01-27T14:57:15.672" v="0"/>
        <pc:sldMkLst>
          <pc:docMk/>
          <pc:sldMk cId="1590644175" sldId="424"/>
        </pc:sldMkLst>
      </pc:sldChg>
      <pc:sldChg chg="add">
        <pc:chgData name="Caitlin Coleman" userId="96f87ca1-0e64-4ae8-8d77-98757b85df0b" providerId="ADAL" clId="{DDA6BCD5-DC0D-434C-93A0-51E2BCD25B34}" dt="2026-01-27T14:57:15.672" v="0"/>
        <pc:sldMkLst>
          <pc:docMk/>
          <pc:sldMk cId="3383769217" sldId="425"/>
        </pc:sldMkLst>
      </pc:sldChg>
      <pc:sldChg chg="add">
        <pc:chgData name="Caitlin Coleman" userId="96f87ca1-0e64-4ae8-8d77-98757b85df0b" providerId="ADAL" clId="{DDA6BCD5-DC0D-434C-93A0-51E2BCD25B34}" dt="2026-01-27T14:57:15.672" v="0"/>
        <pc:sldMkLst>
          <pc:docMk/>
          <pc:sldMk cId="3458707597" sldId="426"/>
        </pc:sldMkLst>
      </pc:sldChg>
      <pc:sldChg chg="modSp add mod">
        <pc:chgData name="Caitlin Coleman" userId="96f87ca1-0e64-4ae8-8d77-98757b85df0b" providerId="ADAL" clId="{DDA6BCD5-DC0D-434C-93A0-51E2BCD25B34}" dt="2026-01-27T14:57:45.989" v="6" actId="20577"/>
        <pc:sldMkLst>
          <pc:docMk/>
          <pc:sldMk cId="1294017624" sldId="427"/>
        </pc:sldMkLst>
        <pc:spChg chg="mod">
          <ac:chgData name="Caitlin Coleman" userId="96f87ca1-0e64-4ae8-8d77-98757b85df0b" providerId="ADAL" clId="{DDA6BCD5-DC0D-434C-93A0-51E2BCD25B34}" dt="2026-01-27T14:57:45.989" v="6" actId="20577"/>
          <ac:spMkLst>
            <pc:docMk/>
            <pc:sldMk cId="1294017624" sldId="427"/>
            <ac:spMk id="26" creationId="{00000000-0000-0000-0000-000000000000}"/>
          </ac:spMkLst>
        </pc:spChg>
      </pc:sldChg>
      <pc:sldChg chg="add">
        <pc:chgData name="Caitlin Coleman" userId="96f87ca1-0e64-4ae8-8d77-98757b85df0b" providerId="ADAL" clId="{DDA6BCD5-DC0D-434C-93A0-51E2BCD25B34}" dt="2026-01-27T14:57:15.672" v="0"/>
        <pc:sldMkLst>
          <pc:docMk/>
          <pc:sldMk cId="2439389448" sldId="42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86B15-2192-4A04-96C3-17AAFD40741D}"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923A9B-3E48-4386-96AE-B160FF95BAFF}" type="slidenum">
              <a:rPr lang="en-US" smtClean="0"/>
              <a:t>‹#›</a:t>
            </a:fld>
            <a:endParaRPr lang="en-US"/>
          </a:p>
        </p:txBody>
      </p:sp>
    </p:spTree>
    <p:extLst>
      <p:ext uri="{BB962C8B-B14F-4D97-AF65-F5344CB8AC3E}">
        <p14:creationId xmlns:p14="http://schemas.microsoft.com/office/powerpoint/2010/main" val="2346317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823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1390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4300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791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3236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1674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4271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569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923A9B-3E48-4386-96AE-B160FF95BA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997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Create Money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876809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and Banks: Benefits and Dangers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Benefits</a:t>
            </a:r>
          </a:p>
        </p:txBody>
      </p:sp>
      <p:sp>
        <p:nvSpPr>
          <p:cNvPr id="11" name="TextBox 10"/>
          <p:cNvSpPr txBox="1"/>
          <p:nvPr/>
        </p:nvSpPr>
        <p:spPr>
          <a:xfrm>
            <a:off x="2637134" y="2801207"/>
            <a:ext cx="2996833" cy="1323439"/>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helps modern economies function.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Banking makes money more effective.</a:t>
            </a:r>
          </a:p>
        </p:txBody>
      </p:sp>
      <p:sp>
        <p:nvSpPr>
          <p:cNvPr id="22" name="Oval 21"/>
          <p:cNvSpPr/>
          <p:nvPr/>
        </p:nvSpPr>
        <p:spPr>
          <a:xfrm>
            <a:off x="5753098" y="3141094"/>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vs.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Dangers</a:t>
            </a:r>
          </a:p>
        </p:txBody>
      </p:sp>
      <p:sp>
        <p:nvSpPr>
          <p:cNvPr id="12" name="TextBox 11"/>
          <p:cNvSpPr txBox="1"/>
          <p:nvPr/>
        </p:nvSpPr>
        <p:spPr>
          <a:xfrm>
            <a:off x="6513172" y="2536473"/>
            <a:ext cx="2996833" cy="1938992"/>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aren’t working well, there will be a decline in transactions.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banks are under financial stress, loans become less available.</a:t>
            </a:r>
          </a:p>
        </p:txBody>
      </p:sp>
    </p:spTree>
    <p:extLst>
      <p:ext uri="{BB962C8B-B14F-4D97-AF65-F5344CB8AC3E}">
        <p14:creationId xmlns:p14="http://schemas.microsoft.com/office/powerpoint/2010/main" val="3458707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We define the money multiplier as the quantity of money that the banking system can generate from each $1 of bank reserves.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The formula for calculating the multiplier is: 1∕reserve requirement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The reserve requirement is the fraction of deposits that the bank must hold as reserves.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The quantity of money in an economy and the quantity of credit for loans are inextricably intertwined.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The network of banks making loans, people making deposits, and banks making more loans creates much of the money in an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p:txBody>
      </p:sp>
    </p:spTree>
    <p:extLst>
      <p:ext uri="{BB962C8B-B14F-4D97-AF65-F5344CB8AC3E}">
        <p14:creationId xmlns:p14="http://schemas.microsoft.com/office/powerpoint/2010/main" val="1294017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439389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nd money are intertwined. Most money is not just in the form of bank accounts; the banking system can literally create money through the process of making loans.">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1. Singleton Bank has $10 million in deposits and no loans, so all $10 million is in reserves.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2. Federal Reserve has a reserve requirement of 10%, so Singleton must keep $1 million in reserves and can loan the rest (to earn interest payments).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3. Singleton loans $9 million to Rico’s Auto Supply, so the bank now has $10 million in deposits, $1 million in reserves, and $9 million in loans (the loan is an asset because it will generate interest income).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4. Rico deposits the loan into an account at First National Bank, whose deposits and reserves now rise by $9 million.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7114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king loans that are deposited into a demand deposit account increases the M1 money supply.">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Making loans that are deposited into a demand deposit account increases the M1 money supply.</a:t>
              </a:r>
            </a:p>
          </p:txBody>
        </p:sp>
      </p:grpSp>
      <p:grpSp>
        <p:nvGrpSpPr>
          <p:cNvPr id="19" name="Group 18" descr="The money supply is now $19 million: $10 million in deposits in Singleton Bank and $9 million in deposits at First National.">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money supply is now $19 million: $10 million in deposits in Singleton Bank and $9 million in deposits at First National.</a:t>
              </a:r>
            </a:p>
          </p:txBody>
        </p:sp>
      </p:grpSp>
      <p:grpSp>
        <p:nvGrpSpPr>
          <p:cNvPr id="22" name="Group 21" descr="In this example so far, bank lending has expanded the money supply by $9 million.">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example so far, bank lending has expanded the money supply by $9 million.</a:t>
              </a:r>
            </a:p>
          </p:txBody>
        </p:sp>
      </p:grpSp>
    </p:spTree>
    <p:extLst>
      <p:ext uri="{BB962C8B-B14F-4D97-AF65-F5344CB8AC3E}">
        <p14:creationId xmlns:p14="http://schemas.microsoft.com/office/powerpoint/2010/main" val="1121135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Money Multiplier and a Multibank System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ll banks loan out their excess reserves, the money supply will expand. The money multiplier tells us how many times a loan will be multiplied as it is spent in the economy and redeposited into other banks. money multiplier equals 1 divided by reserve requirement. The money multiplier formula determines the amount of money that the system can create. change in M1 money supply equals 1 divided by reserve requirement multiplied by change in excess reserves. In the Singleton Bank example, 1 divided by .10 equals 10 multiplied by $9 million equals $90 million is generated.">
            <a:extLst>
              <a:ext uri="{FF2B5EF4-FFF2-40B4-BE49-F238E27FC236}">
                <a16:creationId xmlns:a16="http://schemas.microsoft.com/office/drawing/2014/main" id="{452DDD12-6AC0-3731-DEE5-4ACBEC8578BD}"/>
              </a:ext>
            </a:extLst>
          </p:cNvPr>
          <p:cNvPicPr>
            <a:picLocks noChangeAspect="1"/>
          </p:cNvPicPr>
          <p:nvPr/>
        </p:nvPicPr>
        <p:blipFill>
          <a:blip r:embed="rId3"/>
          <a:stretch>
            <a:fillRect/>
          </a:stretch>
        </p:blipFill>
        <p:spPr>
          <a:xfrm>
            <a:off x="953877" y="1296616"/>
            <a:ext cx="10284245" cy="4883464"/>
          </a:xfrm>
          <a:prstGeom prst="rect">
            <a:avLst/>
          </a:prstGeom>
        </p:spPr>
      </p:pic>
    </p:spTree>
    <p:extLst>
      <p:ext uri="{BB962C8B-B14F-4D97-AF65-F5344CB8AC3E}">
        <p14:creationId xmlns:p14="http://schemas.microsoft.com/office/powerpoint/2010/main" val="3906529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01995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10;&#10;For deposits of $1,000, with a 20% reserve requirement, $200 are required reserves, and $800 are excess reserves.">
            <a:extLst>
              <a:ext uri="{FF2B5EF4-FFF2-40B4-BE49-F238E27FC236}">
                <a16:creationId xmlns:a16="http://schemas.microsoft.com/office/drawing/2014/main" id="{DD96DA2F-CFAB-4534-B53C-EB2FD3D7A4FB}"/>
              </a:ext>
            </a:extLst>
          </p:cNvPr>
          <p:cNvGrpSpPr/>
          <p:nvPr/>
        </p:nvGrpSpPr>
        <p:grpSpPr>
          <a:xfrm>
            <a:off x="2066922" y="1580912"/>
            <a:ext cx="8058154" cy="3998144"/>
            <a:chOff x="542923" y="1736761"/>
            <a:chExt cx="8058154" cy="3998144"/>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393192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reserve requirement is 20%, and the banking system has $1,000 in deposits and reserves, by how much can the money supply change?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For deposits of $1,000, with a 20% reserve requirement, $200 are required reserves, and $800 are excess reserves.</a:t>
              </a:r>
            </a:p>
          </p:txBody>
        </p:sp>
      </p:grpSp>
      <p:pic>
        <p:nvPicPr>
          <p:cNvPr id="6" name="Picture 5" descr="Change in the M1 money supply equals 1 divided by 0.20 multiplied by $800. Change in the M1 money supply equals 5 multiplied by $800. Change in the M1 money supply equals $4,000.">
            <a:extLst>
              <a:ext uri="{FF2B5EF4-FFF2-40B4-BE49-F238E27FC236}">
                <a16:creationId xmlns:a16="http://schemas.microsoft.com/office/drawing/2014/main" id="{10BBCCB2-00CF-9946-4D97-F12FC63E3DEB}"/>
              </a:ext>
            </a:extLst>
          </p:cNvPr>
          <p:cNvPicPr>
            <a:picLocks noChangeAspect="1"/>
          </p:cNvPicPr>
          <p:nvPr/>
        </p:nvPicPr>
        <p:blipFill>
          <a:blip r:embed="rId3"/>
          <a:stretch>
            <a:fillRect/>
          </a:stretch>
        </p:blipFill>
        <p:spPr>
          <a:xfrm>
            <a:off x="3174733" y="3429000"/>
            <a:ext cx="5842532" cy="2047018"/>
          </a:xfrm>
          <a:prstGeom prst="rect">
            <a:avLst/>
          </a:prstGeom>
        </p:spPr>
      </p:pic>
    </p:spTree>
    <p:extLst>
      <p:ext uri="{BB962C8B-B14F-4D97-AF65-F5344CB8AC3E}">
        <p14:creationId xmlns:p14="http://schemas.microsoft.com/office/powerpoint/2010/main" val="368850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Cautions about the Money Multiplier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money multiplier will depend on the proportion of reserves that the Federal Reserve Bank requires banks to hold.">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money multiplier will depend on the proportion of reserves that the Federal Reserve Bank requires banks to hold.</a:t>
              </a:r>
            </a:p>
          </p:txBody>
        </p:sp>
      </p:grpSp>
      <p:grpSp>
        <p:nvGrpSpPr>
          <p:cNvPr id="19" name="Group 18" descr="During recessions, banks are likely to hold a higher proportion of reserves because they fear that customers are less likely to repay loans.">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banks are likely to hold a higher proportion of reserves because they fear that customers are less likely to repay loans. </a:t>
              </a:r>
            </a:p>
          </p:txBody>
        </p:sp>
      </p:grpSp>
      <p:grpSp>
        <p:nvGrpSpPr>
          <p:cNvPr id="22" name="Group 21" descr="The process of how banks create money shows that the quantity of money in an economy is closely linked to the quantity of lending or credit in the economy.">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process of how banks create money shows that the quantity of money in an economy is closely linked to the quantity of lending or credit in the economy.</a:t>
              </a:r>
            </a:p>
          </p:txBody>
        </p:sp>
      </p:grpSp>
      <p:grpSp>
        <p:nvGrpSpPr>
          <p:cNvPr id="16" name="Group 15" descr="The money multiplier depends on people redepositing the money that they receive in the banking system.">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money multiplier depends on people redepositing the money that they receive in the banking system.</a:t>
              </a:r>
            </a:p>
          </p:txBody>
        </p:sp>
      </p:grpSp>
    </p:spTree>
    <p:extLst>
      <p:ext uri="{BB962C8B-B14F-4D97-AF65-F5344CB8AC3E}">
        <p14:creationId xmlns:p14="http://schemas.microsoft.com/office/powerpoint/2010/main" val="1590644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Mattress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Low-income countries have what economists sometimes refer to as &quot;mattress savings,&quot; or money that people are hiding in their homes because they do not trust banks. When mattress savings in an economy are substantial, banks cannot lend those funds, and the money multiplier cannot operate as effectively.">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338376921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4E43AE7-8C29-4D29-A42D-4369D831FF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EEF2651-820D-4100-9EA7-7BC67CE7D94E}">
  <ds:schemaRefs>
    <ds:schemaRef ds:uri="http://schemas.microsoft.com/sharepoint/v3/contenttype/forms"/>
  </ds:schemaRefs>
</ds:datastoreItem>
</file>

<file path=customXml/itemProps3.xml><?xml version="1.0" encoding="utf-8"?>
<ds:datastoreItem xmlns:ds="http://schemas.openxmlformats.org/officeDocument/2006/customXml" ds:itemID="{38A24795-16F4-4FB5-8C94-FD701F4957C6}">
  <ds:schemaRefs>
    <ds:schemaRef ds:uri="fdab59f7-c3a7-48e5-acd8-618ce834776e"/>
    <ds:schemaRef ds:uri="http://purl.org/dc/elements/1.1/"/>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dcmitype/"/>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Office Theme</Template>
  <TotalTime>1592</TotalTime>
  <Words>1191</Words>
  <Application>Microsoft Office PowerPoint</Application>
  <PresentationFormat>Widescreen</PresentationFormat>
  <Paragraphs>97</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How Banks Create Money</vt:lpstr>
      <vt:lpstr>Introduction</vt:lpstr>
      <vt:lpstr>Money Creation by a Single Bank1</vt:lpstr>
      <vt:lpstr>Money Creation by a Single Bank2</vt:lpstr>
      <vt:lpstr>The Money Multiplier and a Multibank System</vt:lpstr>
      <vt:lpstr>On Your Own1</vt:lpstr>
      <vt:lpstr>On Your Own2</vt:lpstr>
      <vt:lpstr>Cautions about the Money Multiplier</vt:lpstr>
      <vt:lpstr>Mattress Savings</vt:lpstr>
      <vt:lpstr>Money and Banks: Benefits and Dangers</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150</cp:revision>
  <dcterms:created xsi:type="dcterms:W3CDTF">2014-11-06T15:36:04Z</dcterms:created>
  <dcterms:modified xsi:type="dcterms:W3CDTF">2026-02-04T13:33:14Z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