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8" r:id="rId4"/>
    <p:sldMasterId id="2147483670" r:id="rId5"/>
  </p:sldMasterIdLst>
  <p:notesMasterIdLst>
    <p:notesMasterId r:id="rId33"/>
  </p:notesMasterIdLst>
  <p:sldIdLst>
    <p:sldId id="430" r:id="rId6"/>
    <p:sldId id="414" r:id="rId7"/>
    <p:sldId id="395" r:id="rId8"/>
    <p:sldId id="396" r:id="rId9"/>
    <p:sldId id="397" r:id="rId10"/>
    <p:sldId id="398" r:id="rId11"/>
    <p:sldId id="403" r:id="rId12"/>
    <p:sldId id="258" r:id="rId13"/>
    <p:sldId id="399" r:id="rId14"/>
    <p:sldId id="364" r:id="rId15"/>
    <p:sldId id="431" r:id="rId16"/>
    <p:sldId id="405" r:id="rId17"/>
    <p:sldId id="406" r:id="rId18"/>
    <p:sldId id="371" r:id="rId19"/>
    <p:sldId id="407" r:id="rId20"/>
    <p:sldId id="408" r:id="rId21"/>
    <p:sldId id="409" r:id="rId22"/>
    <p:sldId id="410" r:id="rId23"/>
    <p:sldId id="378" r:id="rId24"/>
    <p:sldId id="432" r:id="rId25"/>
    <p:sldId id="412" r:id="rId26"/>
    <p:sldId id="276" r:id="rId27"/>
    <p:sldId id="413" r:id="rId28"/>
    <p:sldId id="329" r:id="rId29"/>
    <p:sldId id="376" r:id="rId30"/>
    <p:sldId id="368" r:id="rId31"/>
    <p:sldId id="433" r:id="rId32"/>
  </p:sldIdLst>
  <p:sldSz cx="12192000" cy="6858000"/>
  <p:notesSz cx="6858000" cy="9144000"/>
  <p:embeddedFontLst>
    <p:embeddedFont>
      <p:font typeface="Cambria Math" panose="02040503050406030204" pitchFamily="18" charset="0"/>
      <p:regular r:id="rId34"/>
    </p:embeddedFont>
    <p:embeddedFont>
      <p:font typeface="Century Gothic" panose="020B0502020202020204" pitchFamily="34" charset="0"/>
      <p:regular r:id="rId35"/>
      <p:bold r:id="rId36"/>
      <p:italic r:id="rId37"/>
      <p:boldItalic r:id="rId3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0" roundtripDataSignature="AMtx7mgpqKudZmLSWKrr7AFFTErfzhMQc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Edahl" initials="CE" lastIdx="15" clrIdx="0">
    <p:extLst>
      <p:ext uri="{19B8F6BF-5375-455C-9EA6-DF929625EA0E}">
        <p15:presenceInfo xmlns:p15="http://schemas.microsoft.com/office/powerpoint/2012/main" userId="S::cedahl@hawkeslearning.com::f9c8dab7-bc9e-4aed-a3a5-891b49192fba" providerId="AD"/>
      </p:ext>
    </p:extLst>
  </p:cmAuthor>
  <p:cmAuthor id="2" name="Nathan Mirmow" initials="NM" lastIdx="6" clrIdx="1">
    <p:extLst>
      <p:ext uri="{19B8F6BF-5375-455C-9EA6-DF929625EA0E}">
        <p15:presenceInfo xmlns:p15="http://schemas.microsoft.com/office/powerpoint/2012/main" userId="Nathan Mirmow" providerId="None"/>
      </p:ext>
    </p:extLst>
  </p:cmAuthor>
  <p:cmAuthor id="3" name="Caitlin Coleman" initials="CC" lastIdx="1" clrIdx="2">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1C8D07B-513E-4044-94AB-7BD08F7FC25D}" v="4" dt="2026-02-04T13:15:56.1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642" autoAdjust="0"/>
  </p:normalViewPr>
  <p:slideViewPr>
    <p:cSldViewPr snapToGrid="0">
      <p:cViewPr varScale="1">
        <p:scale>
          <a:sx n="92" d="100"/>
          <a:sy n="92" d="100"/>
        </p:scale>
        <p:origin x="1194" y="90"/>
      </p:cViewPr>
      <p:guideLst/>
    </p:cSldViewPr>
  </p:slideViewPr>
  <p:notesTextViewPr>
    <p:cViewPr>
      <p:scale>
        <a:sx n="75" d="100"/>
        <a:sy n="75"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font" Target="fonts/font1.fntdata"/><Relationship Id="rId42"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font" Target="fonts/font4.fntdata"/><Relationship Id="rId40" Type="http://customschemas.google.com/relationships/presentationmetadata" Target="metadata"/><Relationship Id="rId45"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font" Target="fonts/font3.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font" Target="fonts/font2.fntdata"/><Relationship Id="rId43" Type="http://schemas.openxmlformats.org/officeDocument/2006/relationships/viewProps" Target="viewProp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notesMaster" Target="notesMasters/notesMaster1.xml"/><Relationship Id="rId38" Type="http://schemas.openxmlformats.org/officeDocument/2006/relationships/font" Target="fonts/font5.fntdata"/><Relationship Id="rId46" Type="http://schemas.microsoft.com/office/2016/11/relationships/changesInfo" Target="changesInfos/changesInfo1.xml"/><Relationship Id="rId20" Type="http://schemas.openxmlformats.org/officeDocument/2006/relationships/slide" Target="slides/slide15.xml"/><Relationship Id="rId41"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undo custSel addSld delSld modSld">
      <pc:chgData name="Caitlin Coleman" userId="96f87ca1-0e64-4ae8-8d77-98757b85df0b" providerId="ADAL" clId="{DDA6BCD5-DC0D-434C-93A0-51E2BCD25B34}" dt="2026-01-26T18:26:46.499" v="451" actId="12"/>
      <pc:docMkLst>
        <pc:docMk/>
      </pc:docMkLst>
      <pc:sldChg chg="addSp delSp modSp mod">
        <pc:chgData name="Caitlin Coleman" userId="96f87ca1-0e64-4ae8-8d77-98757b85df0b" providerId="ADAL" clId="{DDA6BCD5-DC0D-434C-93A0-51E2BCD25B34}" dt="2026-01-26T16:35:13.170" v="130" actId="33553"/>
        <pc:sldMkLst>
          <pc:docMk/>
          <pc:sldMk cId="0" sldId="258"/>
        </pc:sldMkLst>
        <pc:spChg chg="add mod ord">
          <ac:chgData name="Caitlin Coleman" userId="96f87ca1-0e64-4ae8-8d77-98757b85df0b" providerId="ADAL" clId="{DDA6BCD5-DC0D-434C-93A0-51E2BCD25B34}" dt="2026-01-26T16:35:13.170" v="130" actId="33553"/>
          <ac:spMkLst>
            <pc:docMk/>
            <pc:sldMk cId="0" sldId="258"/>
            <ac:spMk id="2" creationId="{9B7ADA6E-4F39-E443-567B-90955BF5FEE8}"/>
          </ac:spMkLst>
        </pc:spChg>
        <pc:spChg chg="mod">
          <ac:chgData name="Caitlin Coleman" userId="96f87ca1-0e64-4ae8-8d77-98757b85df0b" providerId="ADAL" clId="{DDA6BCD5-DC0D-434C-93A0-51E2BCD25B34}" dt="2026-01-26T16:34:24.407" v="101" actId="962"/>
          <ac:spMkLst>
            <pc:docMk/>
            <pc:sldMk cId="0" sldId="258"/>
            <ac:spMk id="4" creationId="{E13C59C3-88D4-4D8B-B927-4B4BE1412456}"/>
          </ac:spMkLst>
        </pc:spChg>
        <pc:spChg chg="mod">
          <ac:chgData name="Caitlin Coleman" userId="96f87ca1-0e64-4ae8-8d77-98757b85df0b" providerId="ADAL" clId="{DDA6BCD5-DC0D-434C-93A0-51E2BCD25B34}" dt="2026-01-26T16:35:02.451" v="126" actId="1076"/>
          <ac:spMkLst>
            <pc:docMk/>
            <pc:sldMk cId="0" sldId="258"/>
            <ac:spMk id="8" creationId="{3A5A22DE-1D2D-483B-A7C2-A66EA77C9FB2}"/>
          </ac:spMkLst>
        </pc:spChg>
        <pc:picChg chg="ord">
          <ac:chgData name="Caitlin Coleman" userId="96f87ca1-0e64-4ae8-8d77-98757b85df0b" providerId="ADAL" clId="{DDA6BCD5-DC0D-434C-93A0-51E2BCD25B34}" dt="2026-01-26T16:34:36.161" v="117"/>
          <ac:picMkLst>
            <pc:docMk/>
            <pc:sldMk cId="0" sldId="258"/>
            <ac:picMk id="5" creationId="{C2DA9894-8E71-43B3-838E-32F6C19F8090}"/>
          </ac:picMkLst>
        </pc:picChg>
        <pc:cxnChg chg="add mod ord">
          <ac:chgData name="Caitlin Coleman" userId="96f87ca1-0e64-4ae8-8d77-98757b85df0b" providerId="ADAL" clId="{DDA6BCD5-DC0D-434C-93A0-51E2BCD25B34}" dt="2026-01-26T16:34:31.071" v="112"/>
          <ac:cxnSpMkLst>
            <pc:docMk/>
            <pc:sldMk cId="0" sldId="258"/>
            <ac:cxnSpMk id="3" creationId="{AAF0E177-45BC-558E-15D6-DB70B20E4611}"/>
          </ac:cxnSpMkLst>
        </pc:cxnChg>
      </pc:sldChg>
      <pc:sldChg chg="addSp delSp modSp mod">
        <pc:chgData name="Caitlin Coleman" userId="96f87ca1-0e64-4ae8-8d77-98757b85df0b" providerId="ADAL" clId="{DDA6BCD5-DC0D-434C-93A0-51E2BCD25B34}" dt="2026-01-26T17:54:44.930" v="350" actId="947"/>
        <pc:sldMkLst>
          <pc:docMk/>
          <pc:sldMk cId="4096332777" sldId="276"/>
        </pc:sldMkLst>
        <pc:spChg chg="add mod">
          <ac:chgData name="Caitlin Coleman" userId="96f87ca1-0e64-4ae8-8d77-98757b85df0b" providerId="ADAL" clId="{DDA6BCD5-DC0D-434C-93A0-51E2BCD25B34}" dt="2026-01-26T17:54:44.930" v="350" actId="947"/>
          <ac:spMkLst>
            <pc:docMk/>
            <pc:sldMk cId="4096332777" sldId="276"/>
            <ac:spMk id="5" creationId="{6BE053F7-FAB3-12A2-4EA9-ABC26A2A2329}"/>
          </ac:spMkLst>
        </pc:spChg>
        <pc:picChg chg="add mod ord">
          <ac:chgData name="Caitlin Coleman" userId="96f87ca1-0e64-4ae8-8d77-98757b85df0b" providerId="ADAL" clId="{DDA6BCD5-DC0D-434C-93A0-51E2BCD25B34}" dt="2026-01-26T17:48:25.081" v="341" actId="1076"/>
          <ac:picMkLst>
            <pc:docMk/>
            <pc:sldMk cId="4096332777" sldId="276"/>
            <ac:picMk id="3" creationId="{AA142274-41B6-9412-9170-12C481FC4A39}"/>
          </ac:picMkLst>
        </pc:picChg>
        <pc:cxnChg chg="add mod">
          <ac:chgData name="Caitlin Coleman" userId="96f87ca1-0e64-4ae8-8d77-98757b85df0b" providerId="ADAL" clId="{DDA6BCD5-DC0D-434C-93A0-51E2BCD25B34}" dt="2026-01-26T17:38:29.788" v="323"/>
          <ac:cxnSpMkLst>
            <pc:docMk/>
            <pc:sldMk cId="4096332777" sldId="276"/>
            <ac:cxnSpMk id="6" creationId="{AEE83B6E-85BA-5D25-7EE5-7DB6EC614726}"/>
          </ac:cxnSpMkLst>
        </pc:cxnChg>
      </pc:sldChg>
      <pc:sldChg chg="addSp delSp modSp mod">
        <pc:chgData name="Caitlin Coleman" userId="96f87ca1-0e64-4ae8-8d77-98757b85df0b" providerId="ADAL" clId="{DDA6BCD5-DC0D-434C-93A0-51E2BCD25B34}" dt="2026-01-26T18:26:46.499" v="451" actId="12"/>
        <pc:sldMkLst>
          <pc:docMk/>
          <pc:sldMk cId="2699779486" sldId="329"/>
        </pc:sldMkLst>
        <pc:spChg chg="mod ord">
          <ac:chgData name="Caitlin Coleman" userId="96f87ca1-0e64-4ae8-8d77-98757b85df0b" providerId="ADAL" clId="{DDA6BCD5-DC0D-434C-93A0-51E2BCD25B34}" dt="2026-01-26T18:26:39.458" v="449" actId="20577"/>
          <ac:spMkLst>
            <pc:docMk/>
            <pc:sldMk cId="2699779486" sldId="329"/>
            <ac:spMk id="6" creationId="{DCCBA12C-9BC5-4EF4-A8E8-6ED1179F25F1}"/>
          </ac:spMkLst>
        </pc:spChg>
        <pc:spChg chg="mod">
          <ac:chgData name="Caitlin Coleman" userId="96f87ca1-0e64-4ae8-8d77-98757b85df0b" providerId="ADAL" clId="{DDA6BCD5-DC0D-434C-93A0-51E2BCD25B34}" dt="2026-01-26T18:26:46.499" v="451" actId="12"/>
          <ac:spMkLst>
            <pc:docMk/>
            <pc:sldMk cId="2699779486" sldId="329"/>
            <ac:spMk id="7" creationId="{2D3A0BF0-9F1C-489D-A22E-9C02FE046C9B}"/>
          </ac:spMkLst>
        </pc:spChg>
        <pc:spChg chg="add mod ord">
          <ac:chgData name="Caitlin Coleman" userId="96f87ca1-0e64-4ae8-8d77-98757b85df0b" providerId="ADAL" clId="{DDA6BCD5-DC0D-434C-93A0-51E2BCD25B34}" dt="2026-01-26T17:55:19.606" v="360"/>
          <ac:spMkLst>
            <pc:docMk/>
            <pc:sldMk cId="2699779486" sldId="329"/>
            <ac:spMk id="8" creationId="{2323F6A1-E0AC-FBDA-0337-3551F7C50AEC}"/>
          </ac:spMkLst>
        </pc:spChg>
        <pc:spChg chg="mod topLvl">
          <ac:chgData name="Caitlin Coleman" userId="96f87ca1-0e64-4ae8-8d77-98757b85df0b" providerId="ADAL" clId="{DDA6BCD5-DC0D-434C-93A0-51E2BCD25B34}" dt="2026-01-26T17:55:35.115" v="367" actId="962"/>
          <ac:spMkLst>
            <pc:docMk/>
            <pc:sldMk cId="2699779486" sldId="329"/>
            <ac:spMk id="16" creationId="{00000000-0000-0000-0000-000000000000}"/>
          </ac:spMkLst>
        </pc:spChg>
        <pc:spChg chg="mod topLvl">
          <ac:chgData name="Caitlin Coleman" userId="96f87ca1-0e64-4ae8-8d77-98757b85df0b" providerId="ADAL" clId="{DDA6BCD5-DC0D-434C-93A0-51E2BCD25B34}" dt="2026-01-26T17:55:36.315" v="368" actId="962"/>
          <ac:spMkLst>
            <pc:docMk/>
            <pc:sldMk cId="2699779486" sldId="329"/>
            <ac:spMk id="17" creationId="{00000000-0000-0000-0000-000000000000}"/>
          </ac:spMkLst>
        </pc:spChg>
        <pc:spChg chg="mod ord topLvl">
          <ac:chgData name="Caitlin Coleman" userId="96f87ca1-0e64-4ae8-8d77-98757b85df0b" providerId="ADAL" clId="{DDA6BCD5-DC0D-434C-93A0-51E2BCD25B34}" dt="2026-01-26T17:55:43.409" v="371"/>
          <ac:spMkLst>
            <pc:docMk/>
            <pc:sldMk cId="2699779486" sldId="329"/>
            <ac:spMk id="22" creationId="{00000000-0000-0000-0000-000000000000}"/>
          </ac:spMkLst>
        </pc:spChg>
        <pc:cxnChg chg="add mod ord">
          <ac:chgData name="Caitlin Coleman" userId="96f87ca1-0e64-4ae8-8d77-98757b85df0b" providerId="ADAL" clId="{DDA6BCD5-DC0D-434C-93A0-51E2BCD25B34}" dt="2026-01-26T17:55:25.465" v="365"/>
          <ac:cxnSpMkLst>
            <pc:docMk/>
            <pc:sldMk cId="2699779486" sldId="329"/>
            <ac:cxnSpMk id="10" creationId="{EA76A0D4-83C4-ECE0-F9BD-669569F4DEDC}"/>
          </ac:cxnSpMkLst>
        </pc:cxnChg>
      </pc:sldChg>
      <pc:sldChg chg="delSp modSp mod">
        <pc:chgData name="Caitlin Coleman" userId="96f87ca1-0e64-4ae8-8d77-98757b85df0b" providerId="ADAL" clId="{DDA6BCD5-DC0D-434C-93A0-51E2BCD25B34}" dt="2026-01-26T16:42:36.018" v="199" actId="1076"/>
        <pc:sldMkLst>
          <pc:docMk/>
          <pc:sldMk cId="1744979055" sldId="364"/>
        </pc:sldMkLst>
        <pc:spChg chg="mod">
          <ac:chgData name="Caitlin Coleman" userId="96f87ca1-0e64-4ae8-8d77-98757b85df0b" providerId="ADAL" clId="{DDA6BCD5-DC0D-434C-93A0-51E2BCD25B34}" dt="2026-01-26T16:42:36.018" v="199" actId="1076"/>
          <ac:spMkLst>
            <pc:docMk/>
            <pc:sldMk cId="1744979055" sldId="364"/>
            <ac:spMk id="14" creationId="{4A3C89F5-5AC7-42CA-B269-E0EF8850E061}"/>
          </ac:spMkLst>
        </pc:spChg>
        <pc:spChg chg="mod topLvl">
          <ac:chgData name="Caitlin Coleman" userId="96f87ca1-0e64-4ae8-8d77-98757b85df0b" providerId="ADAL" clId="{DDA6BCD5-DC0D-434C-93A0-51E2BCD25B34}" dt="2026-01-26T16:40:34.085" v="145" actId="33553"/>
          <ac:spMkLst>
            <pc:docMk/>
            <pc:sldMk cId="1744979055" sldId="364"/>
            <ac:spMk id="26" creationId="{00000000-0000-0000-0000-000000000000}"/>
          </ac:spMkLst>
        </pc:spChg>
        <pc:cxnChg chg="mod">
          <ac:chgData name="Caitlin Coleman" userId="96f87ca1-0e64-4ae8-8d77-98757b85df0b" providerId="ADAL" clId="{DDA6BCD5-DC0D-434C-93A0-51E2BCD25B34}" dt="2026-01-26T16:40:43.648" v="147" actId="962"/>
          <ac:cxnSpMkLst>
            <pc:docMk/>
            <pc:sldMk cId="1744979055" sldId="364"/>
            <ac:cxnSpMk id="55" creationId="{00000000-0000-0000-0000-000000000000}"/>
          </ac:cxnSpMkLst>
        </pc:cxnChg>
      </pc:sldChg>
      <pc:sldChg chg="addSp delSp modSp mod">
        <pc:chgData name="Caitlin Coleman" userId="96f87ca1-0e64-4ae8-8d77-98757b85df0b" providerId="ADAL" clId="{DDA6BCD5-DC0D-434C-93A0-51E2BCD25B34}" dt="2026-01-26T18:01:30.151" v="406" actId="20577"/>
        <pc:sldMkLst>
          <pc:docMk/>
          <pc:sldMk cId="0" sldId="368"/>
        </pc:sldMkLst>
        <pc:spChg chg="mod">
          <ac:chgData name="Caitlin Coleman" userId="96f87ca1-0e64-4ae8-8d77-98757b85df0b" providerId="ADAL" clId="{DDA6BCD5-DC0D-434C-93A0-51E2BCD25B34}" dt="2026-01-26T18:01:30.151" v="406" actId="20577"/>
          <ac:spMkLst>
            <pc:docMk/>
            <pc:sldMk cId="0" sldId="368"/>
            <ac:spMk id="3" creationId="{250B5BED-2E38-406A-AB86-667877C470BC}"/>
          </ac:spMkLst>
        </pc:spChg>
        <pc:spChg chg="add mod ord">
          <ac:chgData name="Caitlin Coleman" userId="96f87ca1-0e64-4ae8-8d77-98757b85df0b" providerId="ADAL" clId="{DDA6BCD5-DC0D-434C-93A0-51E2BCD25B34}" dt="2026-01-26T18:01:16.750" v="402"/>
          <ac:spMkLst>
            <pc:docMk/>
            <pc:sldMk cId="0" sldId="368"/>
            <ac:spMk id="4" creationId="{566EDC22-8504-CCCC-D3C2-BE7681A0A8E2}"/>
          </ac:spMkLst>
        </pc:spChg>
        <pc:cxnChg chg="add mod ord">
          <ac:chgData name="Caitlin Coleman" userId="96f87ca1-0e64-4ae8-8d77-98757b85df0b" providerId="ADAL" clId="{DDA6BCD5-DC0D-434C-93A0-51E2BCD25B34}" dt="2026-01-26T18:01:19.343" v="403"/>
          <ac:cxnSpMkLst>
            <pc:docMk/>
            <pc:sldMk cId="0" sldId="368"/>
            <ac:cxnSpMk id="5" creationId="{C8D4E8D5-C278-324C-3394-05B0A6BCAE9B}"/>
          </ac:cxnSpMkLst>
        </pc:cxnChg>
      </pc:sldChg>
      <pc:sldChg chg="addSp delSp modSp mod">
        <pc:chgData name="Caitlin Coleman" userId="96f87ca1-0e64-4ae8-8d77-98757b85df0b" providerId="ADAL" clId="{DDA6BCD5-DC0D-434C-93A0-51E2BCD25B34}" dt="2026-01-26T16:49:27.488" v="230" actId="962"/>
        <pc:sldMkLst>
          <pc:docMk/>
          <pc:sldMk cId="2162354941" sldId="371"/>
        </pc:sldMkLst>
        <pc:spChg chg="mod">
          <ac:chgData name="Caitlin Coleman" userId="96f87ca1-0e64-4ae8-8d77-98757b85df0b" providerId="ADAL" clId="{DDA6BCD5-DC0D-434C-93A0-51E2BCD25B34}" dt="2026-01-26T16:48:46.346" v="222" actId="33553"/>
          <ac:spMkLst>
            <pc:docMk/>
            <pc:sldMk cId="2162354941" sldId="371"/>
            <ac:spMk id="12" creationId="{EF0E5129-EA24-4E7A-A890-D4AA8C072013}"/>
          </ac:spMkLst>
        </pc:spChg>
        <pc:grpChg chg="mod ord">
          <ac:chgData name="Caitlin Coleman" userId="96f87ca1-0e64-4ae8-8d77-98757b85df0b" providerId="ADAL" clId="{DDA6BCD5-DC0D-434C-93A0-51E2BCD25B34}" dt="2026-01-26T16:49:27.488" v="230" actId="962"/>
          <ac:grpSpMkLst>
            <pc:docMk/>
            <pc:sldMk cId="2162354941" sldId="371"/>
            <ac:grpSpMk id="9" creationId="{22C2934C-A913-4ABF-AD4F-EB6347D88B42}"/>
          </ac:grpSpMkLst>
        </pc:grpChg>
        <pc:cxnChg chg="add mod ord">
          <ac:chgData name="Caitlin Coleman" userId="96f87ca1-0e64-4ae8-8d77-98757b85df0b" providerId="ADAL" clId="{DDA6BCD5-DC0D-434C-93A0-51E2BCD25B34}" dt="2026-01-26T16:49:13.010" v="227"/>
          <ac:cxnSpMkLst>
            <pc:docMk/>
            <pc:sldMk cId="2162354941" sldId="371"/>
            <ac:cxnSpMk id="2" creationId="{98D9D3F9-19C1-3EA9-4812-4F4C2D047140}"/>
          </ac:cxnSpMkLst>
        </pc:cxnChg>
      </pc:sldChg>
      <pc:sldChg chg="addSp delSp modSp mod">
        <pc:chgData name="Caitlin Coleman" userId="96f87ca1-0e64-4ae8-8d77-98757b85df0b" providerId="ADAL" clId="{DDA6BCD5-DC0D-434C-93A0-51E2BCD25B34}" dt="2026-01-26T18:00:09.064" v="392" actId="33553"/>
        <pc:sldMkLst>
          <pc:docMk/>
          <pc:sldMk cId="3121284919" sldId="376"/>
        </pc:sldMkLst>
        <pc:spChg chg="add mod">
          <ac:chgData name="Caitlin Coleman" userId="96f87ca1-0e64-4ae8-8d77-98757b85df0b" providerId="ADAL" clId="{DDA6BCD5-DC0D-434C-93A0-51E2BCD25B34}" dt="2026-01-26T18:00:09.064" v="392" actId="33553"/>
          <ac:spMkLst>
            <pc:docMk/>
            <pc:sldMk cId="3121284919" sldId="376"/>
            <ac:spMk id="2" creationId="{33FCFA60-429A-C548-9E08-F5EABD147369}"/>
          </ac:spMkLst>
        </pc:spChg>
        <pc:spChg chg="mod">
          <ac:chgData name="Caitlin Coleman" userId="96f87ca1-0e64-4ae8-8d77-98757b85df0b" providerId="ADAL" clId="{DDA6BCD5-DC0D-434C-93A0-51E2BCD25B34}" dt="2026-01-26T17:59:47.450" v="389" actId="14100"/>
          <ac:spMkLst>
            <pc:docMk/>
            <pc:sldMk cId="3121284919" sldId="376"/>
            <ac:spMk id="5" creationId="{8B6B1409-4C69-B06A-0A44-E0CBF7F78328}"/>
          </ac:spMkLst>
        </pc:spChg>
        <pc:spChg chg="mod">
          <ac:chgData name="Caitlin Coleman" userId="96f87ca1-0e64-4ae8-8d77-98757b85df0b" providerId="ADAL" clId="{DDA6BCD5-DC0D-434C-93A0-51E2BCD25B34}" dt="2026-01-26T17:59:53.701" v="390" actId="1076"/>
          <ac:spMkLst>
            <pc:docMk/>
            <pc:sldMk cId="3121284919" sldId="376"/>
            <ac:spMk id="6" creationId="{70E71459-2A32-5964-DE59-0F9BA4DCEEEC}"/>
          </ac:spMkLst>
        </pc:spChg>
        <pc:grpChg chg="add mod">
          <ac:chgData name="Caitlin Coleman" userId="96f87ca1-0e64-4ae8-8d77-98757b85df0b" providerId="ADAL" clId="{DDA6BCD5-DC0D-434C-93A0-51E2BCD25B34}" dt="2026-01-26T18:00:00.760" v="391" actId="1076"/>
          <ac:grpSpMkLst>
            <pc:docMk/>
            <pc:sldMk cId="3121284919" sldId="376"/>
            <ac:grpSpMk id="4" creationId="{162F5B59-3A07-E535-8743-1058AFB30D9D}"/>
          </ac:grpSpMkLst>
        </pc:grpChg>
        <pc:cxnChg chg="add mod">
          <ac:chgData name="Caitlin Coleman" userId="96f87ca1-0e64-4ae8-8d77-98757b85df0b" providerId="ADAL" clId="{DDA6BCD5-DC0D-434C-93A0-51E2BCD25B34}" dt="2026-01-26T17:58:40.903" v="377"/>
          <ac:cxnSpMkLst>
            <pc:docMk/>
            <pc:sldMk cId="3121284919" sldId="376"/>
            <ac:cxnSpMk id="3" creationId="{0BA2AE78-FC23-A558-2EF2-60844CA3160B}"/>
          </ac:cxnSpMkLst>
        </pc:cxnChg>
      </pc:sldChg>
      <pc:sldChg chg="addSp delSp modSp mod">
        <pc:chgData name="Caitlin Coleman" userId="96f87ca1-0e64-4ae8-8d77-98757b85df0b" providerId="ADAL" clId="{DDA6BCD5-DC0D-434C-93A0-51E2BCD25B34}" dt="2026-01-26T17:33:30.720" v="305"/>
        <pc:sldMkLst>
          <pc:docMk/>
          <pc:sldMk cId="2487437609" sldId="378"/>
        </pc:sldMkLst>
        <pc:spChg chg="mod ord">
          <ac:chgData name="Caitlin Coleman" userId="96f87ca1-0e64-4ae8-8d77-98757b85df0b" providerId="ADAL" clId="{DDA6BCD5-DC0D-434C-93A0-51E2BCD25B34}" dt="2026-01-26T17:33:30.720" v="305"/>
          <ac:spMkLst>
            <pc:docMk/>
            <pc:sldMk cId="2487437609" sldId="378"/>
            <ac:spMk id="2" creationId="{B6214DB0-7CA8-48B4-9FF9-8CF20E0EE4C7}"/>
          </ac:spMkLst>
        </pc:spChg>
        <pc:spChg chg="add del mod">
          <ac:chgData name="Caitlin Coleman" userId="96f87ca1-0e64-4ae8-8d77-98757b85df0b" providerId="ADAL" clId="{DDA6BCD5-DC0D-434C-93A0-51E2BCD25B34}" dt="2026-01-26T17:31:47.692" v="278" actId="478"/>
          <ac:spMkLst>
            <pc:docMk/>
            <pc:sldMk cId="2487437609" sldId="378"/>
            <ac:spMk id="3" creationId="{EFEDD543-843A-375C-6DBF-20D5BC2DAD6F}"/>
          </ac:spMkLst>
        </pc:spChg>
        <pc:cxnChg chg="add mod">
          <ac:chgData name="Caitlin Coleman" userId="96f87ca1-0e64-4ae8-8d77-98757b85df0b" providerId="ADAL" clId="{DDA6BCD5-DC0D-434C-93A0-51E2BCD25B34}" dt="2026-01-26T17:30:18.302" v="258"/>
          <ac:cxnSpMkLst>
            <pc:docMk/>
            <pc:sldMk cId="2487437609" sldId="378"/>
            <ac:cxnSpMk id="4" creationId="{94546778-B834-F581-1097-0AA6CFD6B870}"/>
          </ac:cxnSpMkLst>
        </pc:cxnChg>
      </pc:sldChg>
      <pc:sldChg chg="delSp modSp mod">
        <pc:chgData name="Caitlin Coleman" userId="96f87ca1-0e64-4ae8-8d77-98757b85df0b" providerId="ADAL" clId="{DDA6BCD5-DC0D-434C-93A0-51E2BCD25B34}" dt="2026-01-26T18:13:58.685" v="414" actId="114"/>
        <pc:sldMkLst>
          <pc:docMk/>
          <pc:sldMk cId="4292815287" sldId="395"/>
        </pc:sldMkLst>
        <pc:spChg chg="mod">
          <ac:chgData name="Caitlin Coleman" userId="96f87ca1-0e64-4ae8-8d77-98757b85df0b" providerId="ADAL" clId="{DDA6BCD5-DC0D-434C-93A0-51E2BCD25B34}" dt="2026-01-26T18:13:58.685" v="414" actId="114"/>
          <ac:spMkLst>
            <pc:docMk/>
            <pc:sldMk cId="4292815287" sldId="395"/>
            <ac:spMk id="10" creationId="{00000000-0000-0000-0000-000000000000}"/>
          </ac:spMkLst>
        </pc:spChg>
        <pc:spChg chg="mod">
          <ac:chgData name="Caitlin Coleman" userId="96f87ca1-0e64-4ae8-8d77-98757b85df0b" providerId="ADAL" clId="{DDA6BCD5-DC0D-434C-93A0-51E2BCD25B34}" dt="2026-01-26T18:13:02.535" v="412" actId="20577"/>
          <ac:spMkLst>
            <pc:docMk/>
            <pc:sldMk cId="4292815287" sldId="395"/>
            <ac:spMk id="25" creationId="{00000000-0000-0000-0000-000000000000}"/>
          </ac:spMkLst>
        </pc:spChg>
        <pc:spChg chg="mod topLvl">
          <ac:chgData name="Caitlin Coleman" userId="96f87ca1-0e64-4ae8-8d77-98757b85df0b" providerId="ADAL" clId="{DDA6BCD5-DC0D-434C-93A0-51E2BCD25B34}" dt="2026-01-26T16:26:39.664" v="55" actId="33553"/>
          <ac:spMkLst>
            <pc:docMk/>
            <pc:sldMk cId="4292815287" sldId="395"/>
            <ac:spMk id="26" creationId="{00000000-0000-0000-0000-000000000000}"/>
          </ac:spMkLst>
        </pc:spChg>
        <pc:grpChg chg="mod">
          <ac:chgData name="Caitlin Coleman" userId="96f87ca1-0e64-4ae8-8d77-98757b85df0b" providerId="ADAL" clId="{DDA6BCD5-DC0D-434C-93A0-51E2BCD25B34}" dt="2026-01-26T16:26:55.225" v="58" actId="962"/>
          <ac:grpSpMkLst>
            <pc:docMk/>
            <pc:sldMk cId="4292815287" sldId="395"/>
            <ac:grpSpMk id="8" creationId="{00000000-0000-0000-0000-000000000000}"/>
          </ac:grpSpMkLst>
        </pc:grpChg>
        <pc:grpChg chg="mod">
          <ac:chgData name="Caitlin Coleman" userId="96f87ca1-0e64-4ae8-8d77-98757b85df0b" providerId="ADAL" clId="{DDA6BCD5-DC0D-434C-93A0-51E2BCD25B34}" dt="2026-01-26T16:27:18.732" v="61" actId="962"/>
          <ac:grpSpMkLst>
            <pc:docMk/>
            <pc:sldMk cId="4292815287" sldId="395"/>
            <ac:grpSpMk id="15" creationId="{ED8D22F9-2E1C-496D-B3E7-F01441966AA3}"/>
          </ac:grpSpMkLst>
        </pc:grpChg>
        <pc:grpChg chg="mod">
          <ac:chgData name="Caitlin Coleman" userId="96f87ca1-0e64-4ae8-8d77-98757b85df0b" providerId="ADAL" clId="{DDA6BCD5-DC0D-434C-93A0-51E2BCD25B34}" dt="2026-01-26T16:27:02.885" v="59" actId="962"/>
          <ac:grpSpMkLst>
            <pc:docMk/>
            <pc:sldMk cId="4292815287" sldId="395"/>
            <ac:grpSpMk id="20" creationId="{00000000-0000-0000-0000-000000000000}"/>
          </ac:grpSpMkLst>
        </pc:grpChg>
        <pc:grpChg chg="mod">
          <ac:chgData name="Caitlin Coleman" userId="96f87ca1-0e64-4ae8-8d77-98757b85df0b" providerId="ADAL" clId="{DDA6BCD5-DC0D-434C-93A0-51E2BCD25B34}" dt="2026-01-26T18:13:17.865" v="413" actId="962"/>
          <ac:grpSpMkLst>
            <pc:docMk/>
            <pc:sldMk cId="4292815287" sldId="395"/>
            <ac:grpSpMk id="23" creationId="{00000000-0000-0000-0000-000000000000}"/>
          </ac:grpSpMkLst>
        </pc:grpChg>
        <pc:cxnChg chg="mod">
          <ac:chgData name="Caitlin Coleman" userId="96f87ca1-0e64-4ae8-8d77-98757b85df0b" providerId="ADAL" clId="{DDA6BCD5-DC0D-434C-93A0-51E2BCD25B34}" dt="2026-01-26T16:26:47.585" v="57" actId="962"/>
          <ac:cxnSpMkLst>
            <pc:docMk/>
            <pc:sldMk cId="4292815287" sldId="395"/>
            <ac:cxnSpMk id="55" creationId="{00000000-0000-0000-0000-000000000000}"/>
          </ac:cxnSpMkLst>
        </pc:cxnChg>
      </pc:sldChg>
      <pc:sldChg chg="delSp modSp mod">
        <pc:chgData name="Caitlin Coleman" userId="96f87ca1-0e64-4ae8-8d77-98757b85df0b" providerId="ADAL" clId="{DDA6BCD5-DC0D-434C-93A0-51E2BCD25B34}" dt="2026-01-26T16:28:14.791" v="69" actId="962"/>
        <pc:sldMkLst>
          <pc:docMk/>
          <pc:sldMk cId="695293929" sldId="396"/>
        </pc:sldMkLst>
        <pc:spChg chg="mod topLvl">
          <ac:chgData name="Caitlin Coleman" userId="96f87ca1-0e64-4ae8-8d77-98757b85df0b" providerId="ADAL" clId="{DDA6BCD5-DC0D-434C-93A0-51E2BCD25B34}" dt="2026-01-26T16:27:34.820" v="63" actId="33553"/>
          <ac:spMkLst>
            <pc:docMk/>
            <pc:sldMk cId="695293929" sldId="396"/>
            <ac:spMk id="26" creationId="{00000000-0000-0000-0000-000000000000}"/>
          </ac:spMkLst>
        </pc:spChg>
        <pc:grpChg chg="mod">
          <ac:chgData name="Caitlin Coleman" userId="96f87ca1-0e64-4ae8-8d77-98757b85df0b" providerId="ADAL" clId="{DDA6BCD5-DC0D-434C-93A0-51E2BCD25B34}" dt="2026-01-26T16:27:50.788" v="66" actId="962"/>
          <ac:grpSpMkLst>
            <pc:docMk/>
            <pc:sldMk cId="695293929" sldId="396"/>
            <ac:grpSpMk id="8" creationId="{00000000-0000-0000-0000-000000000000}"/>
          </ac:grpSpMkLst>
        </pc:grpChg>
        <pc:grpChg chg="mod">
          <ac:chgData name="Caitlin Coleman" userId="96f87ca1-0e64-4ae8-8d77-98757b85df0b" providerId="ADAL" clId="{DDA6BCD5-DC0D-434C-93A0-51E2BCD25B34}" dt="2026-01-26T16:28:14.791" v="69" actId="962"/>
          <ac:grpSpMkLst>
            <pc:docMk/>
            <pc:sldMk cId="695293929" sldId="396"/>
            <ac:grpSpMk id="15" creationId="{ED8D22F9-2E1C-496D-B3E7-F01441966AA3}"/>
          </ac:grpSpMkLst>
        </pc:grpChg>
        <pc:grpChg chg="mod">
          <ac:chgData name="Caitlin Coleman" userId="96f87ca1-0e64-4ae8-8d77-98757b85df0b" providerId="ADAL" clId="{DDA6BCD5-DC0D-434C-93A0-51E2BCD25B34}" dt="2026-01-26T16:27:58.766" v="67" actId="962"/>
          <ac:grpSpMkLst>
            <pc:docMk/>
            <pc:sldMk cId="695293929" sldId="396"/>
            <ac:grpSpMk id="20" creationId="{00000000-0000-0000-0000-000000000000}"/>
          </ac:grpSpMkLst>
        </pc:grpChg>
        <pc:grpChg chg="mod">
          <ac:chgData name="Caitlin Coleman" userId="96f87ca1-0e64-4ae8-8d77-98757b85df0b" providerId="ADAL" clId="{DDA6BCD5-DC0D-434C-93A0-51E2BCD25B34}" dt="2026-01-26T16:28:06.971" v="68" actId="962"/>
          <ac:grpSpMkLst>
            <pc:docMk/>
            <pc:sldMk cId="695293929" sldId="396"/>
            <ac:grpSpMk id="23" creationId="{00000000-0000-0000-0000-000000000000}"/>
          </ac:grpSpMkLst>
        </pc:grpChg>
        <pc:cxnChg chg="mod">
          <ac:chgData name="Caitlin Coleman" userId="96f87ca1-0e64-4ae8-8d77-98757b85df0b" providerId="ADAL" clId="{DDA6BCD5-DC0D-434C-93A0-51E2BCD25B34}" dt="2026-01-26T16:27:43.217" v="65" actId="962"/>
          <ac:cxnSpMkLst>
            <pc:docMk/>
            <pc:sldMk cId="695293929" sldId="396"/>
            <ac:cxnSpMk id="55" creationId="{00000000-0000-0000-0000-000000000000}"/>
          </ac:cxnSpMkLst>
        </pc:cxnChg>
      </pc:sldChg>
      <pc:sldChg chg="delSp modSp mod">
        <pc:chgData name="Caitlin Coleman" userId="96f87ca1-0e64-4ae8-8d77-98757b85df0b" providerId="ADAL" clId="{DDA6BCD5-DC0D-434C-93A0-51E2BCD25B34}" dt="2026-01-26T16:29:30.669" v="77" actId="962"/>
        <pc:sldMkLst>
          <pc:docMk/>
          <pc:sldMk cId="782873070" sldId="397"/>
        </pc:sldMkLst>
        <pc:spChg chg="mod topLvl">
          <ac:chgData name="Caitlin Coleman" userId="96f87ca1-0e64-4ae8-8d77-98757b85df0b" providerId="ADAL" clId="{DDA6BCD5-DC0D-434C-93A0-51E2BCD25B34}" dt="2026-01-26T16:28:50.031" v="71" actId="33553"/>
          <ac:spMkLst>
            <pc:docMk/>
            <pc:sldMk cId="782873070" sldId="397"/>
            <ac:spMk id="26" creationId="{00000000-0000-0000-0000-000000000000}"/>
          </ac:spMkLst>
        </pc:spChg>
        <pc:grpChg chg="mod">
          <ac:chgData name="Caitlin Coleman" userId="96f87ca1-0e64-4ae8-8d77-98757b85df0b" providerId="ADAL" clId="{DDA6BCD5-DC0D-434C-93A0-51E2BCD25B34}" dt="2026-01-26T16:29:07.384" v="74" actId="962"/>
          <ac:grpSpMkLst>
            <pc:docMk/>
            <pc:sldMk cId="782873070" sldId="397"/>
            <ac:grpSpMk id="8" creationId="{00000000-0000-0000-0000-000000000000}"/>
          </ac:grpSpMkLst>
        </pc:grpChg>
        <pc:grpChg chg="mod">
          <ac:chgData name="Caitlin Coleman" userId="96f87ca1-0e64-4ae8-8d77-98757b85df0b" providerId="ADAL" clId="{DDA6BCD5-DC0D-434C-93A0-51E2BCD25B34}" dt="2026-01-26T16:29:30.669" v="77" actId="962"/>
          <ac:grpSpMkLst>
            <pc:docMk/>
            <pc:sldMk cId="782873070" sldId="397"/>
            <ac:grpSpMk id="15" creationId="{ED8D22F9-2E1C-496D-B3E7-F01441966AA3}"/>
          </ac:grpSpMkLst>
        </pc:grpChg>
        <pc:grpChg chg="mod">
          <ac:chgData name="Caitlin Coleman" userId="96f87ca1-0e64-4ae8-8d77-98757b85df0b" providerId="ADAL" clId="{DDA6BCD5-DC0D-434C-93A0-51E2BCD25B34}" dt="2026-01-26T16:29:15.192" v="75" actId="962"/>
          <ac:grpSpMkLst>
            <pc:docMk/>
            <pc:sldMk cId="782873070" sldId="397"/>
            <ac:grpSpMk id="20" creationId="{00000000-0000-0000-0000-000000000000}"/>
          </ac:grpSpMkLst>
        </pc:grpChg>
        <pc:grpChg chg="mod">
          <ac:chgData name="Caitlin Coleman" userId="96f87ca1-0e64-4ae8-8d77-98757b85df0b" providerId="ADAL" clId="{DDA6BCD5-DC0D-434C-93A0-51E2BCD25B34}" dt="2026-01-26T16:29:22.953" v="76" actId="962"/>
          <ac:grpSpMkLst>
            <pc:docMk/>
            <pc:sldMk cId="782873070" sldId="397"/>
            <ac:grpSpMk id="23" creationId="{00000000-0000-0000-0000-000000000000}"/>
          </ac:grpSpMkLst>
        </pc:grpChg>
        <pc:cxnChg chg="mod">
          <ac:chgData name="Caitlin Coleman" userId="96f87ca1-0e64-4ae8-8d77-98757b85df0b" providerId="ADAL" clId="{DDA6BCD5-DC0D-434C-93A0-51E2BCD25B34}" dt="2026-01-26T16:28:59.057" v="73" actId="962"/>
          <ac:cxnSpMkLst>
            <pc:docMk/>
            <pc:sldMk cId="782873070" sldId="397"/>
            <ac:cxnSpMk id="55" creationId="{00000000-0000-0000-0000-000000000000}"/>
          </ac:cxnSpMkLst>
        </pc:cxnChg>
      </pc:sldChg>
      <pc:sldChg chg="delSp modSp mod">
        <pc:chgData name="Caitlin Coleman" userId="96f87ca1-0e64-4ae8-8d77-98757b85df0b" providerId="ADAL" clId="{DDA6BCD5-DC0D-434C-93A0-51E2BCD25B34}" dt="2026-01-26T16:30:46.055" v="85" actId="962"/>
        <pc:sldMkLst>
          <pc:docMk/>
          <pc:sldMk cId="3824869856" sldId="398"/>
        </pc:sldMkLst>
        <pc:spChg chg="mod topLvl">
          <ac:chgData name="Caitlin Coleman" userId="96f87ca1-0e64-4ae8-8d77-98757b85df0b" providerId="ADAL" clId="{DDA6BCD5-DC0D-434C-93A0-51E2BCD25B34}" dt="2026-01-26T16:29:58.962" v="79" actId="33553"/>
          <ac:spMkLst>
            <pc:docMk/>
            <pc:sldMk cId="3824869856" sldId="398"/>
            <ac:spMk id="26" creationId="{00000000-0000-0000-0000-000000000000}"/>
          </ac:spMkLst>
        </pc:spChg>
        <pc:grpChg chg="mod">
          <ac:chgData name="Caitlin Coleman" userId="96f87ca1-0e64-4ae8-8d77-98757b85df0b" providerId="ADAL" clId="{DDA6BCD5-DC0D-434C-93A0-51E2BCD25B34}" dt="2026-01-26T16:30:16.005" v="82" actId="962"/>
          <ac:grpSpMkLst>
            <pc:docMk/>
            <pc:sldMk cId="3824869856" sldId="398"/>
            <ac:grpSpMk id="8" creationId="{00000000-0000-0000-0000-000000000000}"/>
          </ac:grpSpMkLst>
        </pc:grpChg>
        <pc:grpChg chg="mod">
          <ac:chgData name="Caitlin Coleman" userId="96f87ca1-0e64-4ae8-8d77-98757b85df0b" providerId="ADAL" clId="{DDA6BCD5-DC0D-434C-93A0-51E2BCD25B34}" dt="2026-01-26T16:30:46.055" v="85" actId="962"/>
          <ac:grpSpMkLst>
            <pc:docMk/>
            <pc:sldMk cId="3824869856" sldId="398"/>
            <ac:grpSpMk id="15" creationId="{ED8D22F9-2E1C-496D-B3E7-F01441966AA3}"/>
          </ac:grpSpMkLst>
        </pc:grpChg>
        <pc:grpChg chg="mod">
          <ac:chgData name="Caitlin Coleman" userId="96f87ca1-0e64-4ae8-8d77-98757b85df0b" providerId="ADAL" clId="{DDA6BCD5-DC0D-434C-93A0-51E2BCD25B34}" dt="2026-01-26T16:30:27.495" v="83" actId="962"/>
          <ac:grpSpMkLst>
            <pc:docMk/>
            <pc:sldMk cId="3824869856" sldId="398"/>
            <ac:grpSpMk id="20" creationId="{00000000-0000-0000-0000-000000000000}"/>
          </ac:grpSpMkLst>
        </pc:grpChg>
        <pc:grpChg chg="mod">
          <ac:chgData name="Caitlin Coleman" userId="96f87ca1-0e64-4ae8-8d77-98757b85df0b" providerId="ADAL" clId="{DDA6BCD5-DC0D-434C-93A0-51E2BCD25B34}" dt="2026-01-26T16:30:38.295" v="84" actId="962"/>
          <ac:grpSpMkLst>
            <pc:docMk/>
            <pc:sldMk cId="3824869856" sldId="398"/>
            <ac:grpSpMk id="23" creationId="{00000000-0000-0000-0000-000000000000}"/>
          </ac:grpSpMkLst>
        </pc:grpChg>
        <pc:cxnChg chg="mod">
          <ac:chgData name="Caitlin Coleman" userId="96f87ca1-0e64-4ae8-8d77-98757b85df0b" providerId="ADAL" clId="{DDA6BCD5-DC0D-434C-93A0-51E2BCD25B34}" dt="2026-01-26T16:30:08.285" v="81" actId="962"/>
          <ac:cxnSpMkLst>
            <pc:docMk/>
            <pc:sldMk cId="3824869856" sldId="398"/>
            <ac:cxnSpMk id="55" creationId="{00000000-0000-0000-0000-000000000000}"/>
          </ac:cxnSpMkLst>
        </pc:cxnChg>
      </pc:sldChg>
      <pc:sldChg chg="delSp modSp mod">
        <pc:chgData name="Caitlin Coleman" userId="96f87ca1-0e64-4ae8-8d77-98757b85df0b" providerId="ADAL" clId="{DDA6BCD5-DC0D-434C-93A0-51E2BCD25B34}" dt="2026-01-26T16:37:38.389" v="141" actId="962"/>
        <pc:sldMkLst>
          <pc:docMk/>
          <pc:sldMk cId="1534784398" sldId="399"/>
        </pc:sldMkLst>
        <pc:spChg chg="mod topLvl">
          <ac:chgData name="Caitlin Coleman" userId="96f87ca1-0e64-4ae8-8d77-98757b85df0b" providerId="ADAL" clId="{DDA6BCD5-DC0D-434C-93A0-51E2BCD25B34}" dt="2026-01-26T16:36:48.840" v="132" actId="33553"/>
          <ac:spMkLst>
            <pc:docMk/>
            <pc:sldMk cId="1534784398" sldId="399"/>
            <ac:spMk id="26" creationId="{00000000-0000-0000-0000-000000000000}"/>
          </ac:spMkLst>
        </pc:spChg>
        <pc:grpChg chg="mod">
          <ac:chgData name="Caitlin Coleman" userId="96f87ca1-0e64-4ae8-8d77-98757b85df0b" providerId="ADAL" clId="{DDA6BCD5-DC0D-434C-93A0-51E2BCD25B34}" dt="2026-01-26T16:37:12.368" v="135" actId="962"/>
          <ac:grpSpMkLst>
            <pc:docMk/>
            <pc:sldMk cId="1534784398" sldId="399"/>
            <ac:grpSpMk id="8" creationId="{00000000-0000-0000-0000-000000000000}"/>
          </ac:grpSpMkLst>
        </pc:grpChg>
        <pc:grpChg chg="mod">
          <ac:chgData name="Caitlin Coleman" userId="96f87ca1-0e64-4ae8-8d77-98757b85df0b" providerId="ADAL" clId="{DDA6BCD5-DC0D-434C-93A0-51E2BCD25B34}" dt="2026-01-26T16:37:38.389" v="141" actId="962"/>
          <ac:grpSpMkLst>
            <pc:docMk/>
            <pc:sldMk cId="1534784398" sldId="399"/>
            <ac:grpSpMk id="15" creationId="{ED8D22F9-2E1C-496D-B3E7-F01441966AA3}"/>
          </ac:grpSpMkLst>
        </pc:grpChg>
        <pc:grpChg chg="mod ord">
          <ac:chgData name="Caitlin Coleman" userId="96f87ca1-0e64-4ae8-8d77-98757b85df0b" providerId="ADAL" clId="{DDA6BCD5-DC0D-434C-93A0-51E2BCD25B34}" dt="2026-01-26T16:37:21.801" v="139" actId="962"/>
          <ac:grpSpMkLst>
            <pc:docMk/>
            <pc:sldMk cId="1534784398" sldId="399"/>
            <ac:grpSpMk id="20" creationId="{00000000-0000-0000-0000-000000000000}"/>
          </ac:grpSpMkLst>
        </pc:grpChg>
        <pc:grpChg chg="mod">
          <ac:chgData name="Caitlin Coleman" userId="96f87ca1-0e64-4ae8-8d77-98757b85df0b" providerId="ADAL" clId="{DDA6BCD5-DC0D-434C-93A0-51E2BCD25B34}" dt="2026-01-26T16:37:29.740" v="140" actId="962"/>
          <ac:grpSpMkLst>
            <pc:docMk/>
            <pc:sldMk cId="1534784398" sldId="399"/>
            <ac:grpSpMk id="23" creationId="{00000000-0000-0000-0000-000000000000}"/>
          </ac:grpSpMkLst>
        </pc:grpChg>
        <pc:cxnChg chg="mod">
          <ac:chgData name="Caitlin Coleman" userId="96f87ca1-0e64-4ae8-8d77-98757b85df0b" providerId="ADAL" clId="{DDA6BCD5-DC0D-434C-93A0-51E2BCD25B34}" dt="2026-01-26T16:37:03.769" v="134" actId="962"/>
          <ac:cxnSpMkLst>
            <pc:docMk/>
            <pc:sldMk cId="1534784398" sldId="399"/>
            <ac:cxnSpMk id="55" creationId="{00000000-0000-0000-0000-000000000000}"/>
          </ac:cxnSpMkLst>
        </pc:cxnChg>
      </pc:sldChg>
      <pc:sldChg chg="delSp modSp mod">
        <pc:chgData name="Caitlin Coleman" userId="96f87ca1-0e64-4ae8-8d77-98757b85df0b" providerId="ADAL" clId="{DDA6BCD5-DC0D-434C-93A0-51E2BCD25B34}" dt="2026-01-26T16:33:11.556" v="90" actId="962"/>
        <pc:sldMkLst>
          <pc:docMk/>
          <pc:sldMk cId="3173461561" sldId="403"/>
        </pc:sldMkLst>
        <pc:spChg chg="mod topLvl">
          <ac:chgData name="Caitlin Coleman" userId="96f87ca1-0e64-4ae8-8d77-98757b85df0b" providerId="ADAL" clId="{DDA6BCD5-DC0D-434C-93A0-51E2BCD25B34}" dt="2026-01-26T16:32:54.124" v="87" actId="33553"/>
          <ac:spMkLst>
            <pc:docMk/>
            <pc:sldMk cId="3173461561" sldId="403"/>
            <ac:spMk id="26" creationId="{00000000-0000-0000-0000-000000000000}"/>
          </ac:spMkLst>
        </pc:spChg>
        <pc:grpChg chg="mod">
          <ac:chgData name="Caitlin Coleman" userId="96f87ca1-0e64-4ae8-8d77-98757b85df0b" providerId="ADAL" clId="{DDA6BCD5-DC0D-434C-93A0-51E2BCD25B34}" dt="2026-01-26T16:33:11.556" v="90" actId="962"/>
          <ac:grpSpMkLst>
            <pc:docMk/>
            <pc:sldMk cId="3173461561" sldId="403"/>
            <ac:grpSpMk id="8" creationId="{00000000-0000-0000-0000-000000000000}"/>
          </ac:grpSpMkLst>
        </pc:grpChg>
        <pc:cxnChg chg="mod">
          <ac:chgData name="Caitlin Coleman" userId="96f87ca1-0e64-4ae8-8d77-98757b85df0b" providerId="ADAL" clId="{DDA6BCD5-DC0D-434C-93A0-51E2BCD25B34}" dt="2026-01-26T16:33:02.402" v="89" actId="962"/>
          <ac:cxnSpMkLst>
            <pc:docMk/>
            <pc:sldMk cId="3173461561" sldId="403"/>
            <ac:cxnSpMk id="55" creationId="{00000000-0000-0000-0000-000000000000}"/>
          </ac:cxnSpMkLst>
        </pc:cxnChg>
      </pc:sldChg>
      <pc:sldChg chg="delSp modSp mod">
        <pc:chgData name="Caitlin Coleman" userId="96f87ca1-0e64-4ae8-8d77-98757b85df0b" providerId="ADAL" clId="{DDA6BCD5-DC0D-434C-93A0-51E2BCD25B34}" dt="2026-01-26T16:47:16.982" v="211" actId="962"/>
        <pc:sldMkLst>
          <pc:docMk/>
          <pc:sldMk cId="724973484" sldId="405"/>
        </pc:sldMkLst>
        <pc:spChg chg="mod topLvl">
          <ac:chgData name="Caitlin Coleman" userId="96f87ca1-0e64-4ae8-8d77-98757b85df0b" providerId="ADAL" clId="{DDA6BCD5-DC0D-434C-93A0-51E2BCD25B34}" dt="2026-01-26T16:46:18.272" v="205" actId="33553"/>
          <ac:spMkLst>
            <pc:docMk/>
            <pc:sldMk cId="724973484" sldId="405"/>
            <ac:spMk id="26" creationId="{00000000-0000-0000-0000-000000000000}"/>
          </ac:spMkLst>
        </pc:spChg>
        <pc:grpChg chg="mod">
          <ac:chgData name="Caitlin Coleman" userId="96f87ca1-0e64-4ae8-8d77-98757b85df0b" providerId="ADAL" clId="{DDA6BCD5-DC0D-434C-93A0-51E2BCD25B34}" dt="2026-01-26T16:46:39.526" v="208" actId="962"/>
          <ac:grpSpMkLst>
            <pc:docMk/>
            <pc:sldMk cId="724973484" sldId="405"/>
            <ac:grpSpMk id="8" creationId="{00000000-0000-0000-0000-000000000000}"/>
          </ac:grpSpMkLst>
        </pc:grpChg>
        <pc:grpChg chg="mod">
          <ac:chgData name="Caitlin Coleman" userId="96f87ca1-0e64-4ae8-8d77-98757b85df0b" providerId="ADAL" clId="{DDA6BCD5-DC0D-434C-93A0-51E2BCD25B34}" dt="2026-01-26T16:47:16.982" v="211" actId="962"/>
          <ac:grpSpMkLst>
            <pc:docMk/>
            <pc:sldMk cId="724973484" sldId="405"/>
            <ac:grpSpMk id="15" creationId="{ED8D22F9-2E1C-496D-B3E7-F01441966AA3}"/>
          </ac:grpSpMkLst>
        </pc:grpChg>
        <pc:grpChg chg="mod">
          <ac:chgData name="Caitlin Coleman" userId="96f87ca1-0e64-4ae8-8d77-98757b85df0b" providerId="ADAL" clId="{DDA6BCD5-DC0D-434C-93A0-51E2BCD25B34}" dt="2026-01-26T16:46:51.827" v="209" actId="962"/>
          <ac:grpSpMkLst>
            <pc:docMk/>
            <pc:sldMk cId="724973484" sldId="405"/>
            <ac:grpSpMk id="20" creationId="{00000000-0000-0000-0000-000000000000}"/>
          </ac:grpSpMkLst>
        </pc:grpChg>
        <pc:grpChg chg="mod">
          <ac:chgData name="Caitlin Coleman" userId="96f87ca1-0e64-4ae8-8d77-98757b85df0b" providerId="ADAL" clId="{DDA6BCD5-DC0D-434C-93A0-51E2BCD25B34}" dt="2026-01-26T16:47:03.985" v="210" actId="962"/>
          <ac:grpSpMkLst>
            <pc:docMk/>
            <pc:sldMk cId="724973484" sldId="405"/>
            <ac:grpSpMk id="23" creationId="{00000000-0000-0000-0000-000000000000}"/>
          </ac:grpSpMkLst>
        </pc:grpChg>
        <pc:cxnChg chg="mod">
          <ac:chgData name="Caitlin Coleman" userId="96f87ca1-0e64-4ae8-8d77-98757b85df0b" providerId="ADAL" clId="{DDA6BCD5-DC0D-434C-93A0-51E2BCD25B34}" dt="2026-01-26T16:46:26.783" v="207" actId="962"/>
          <ac:cxnSpMkLst>
            <pc:docMk/>
            <pc:sldMk cId="724973484" sldId="405"/>
            <ac:cxnSpMk id="55" creationId="{00000000-0000-0000-0000-000000000000}"/>
          </ac:cxnSpMkLst>
        </pc:cxnChg>
      </pc:sldChg>
      <pc:sldChg chg="delSp modSp mod">
        <pc:chgData name="Caitlin Coleman" userId="96f87ca1-0e64-4ae8-8d77-98757b85df0b" providerId="ADAL" clId="{DDA6BCD5-DC0D-434C-93A0-51E2BCD25B34}" dt="2026-01-26T16:48:27.271" v="219" actId="947"/>
        <pc:sldMkLst>
          <pc:docMk/>
          <pc:sldMk cId="3111939399" sldId="406"/>
        </pc:sldMkLst>
        <pc:spChg chg="mod topLvl">
          <ac:chgData name="Caitlin Coleman" userId="96f87ca1-0e64-4ae8-8d77-98757b85df0b" providerId="ADAL" clId="{DDA6BCD5-DC0D-434C-93A0-51E2BCD25B34}" dt="2026-01-26T16:48:27.271" v="219" actId="947"/>
          <ac:spMkLst>
            <pc:docMk/>
            <pc:sldMk cId="3111939399" sldId="406"/>
            <ac:spMk id="26" creationId="{00000000-0000-0000-0000-000000000000}"/>
          </ac:spMkLst>
        </pc:spChg>
        <pc:grpChg chg="mod">
          <ac:chgData name="Caitlin Coleman" userId="96f87ca1-0e64-4ae8-8d77-98757b85df0b" providerId="ADAL" clId="{DDA6BCD5-DC0D-434C-93A0-51E2BCD25B34}" dt="2026-01-26T16:47:54.780" v="216" actId="962"/>
          <ac:grpSpMkLst>
            <pc:docMk/>
            <pc:sldMk cId="3111939399" sldId="406"/>
            <ac:grpSpMk id="8" creationId="{00000000-0000-0000-0000-000000000000}"/>
          </ac:grpSpMkLst>
        </pc:grpChg>
        <pc:grpChg chg="mod">
          <ac:chgData name="Caitlin Coleman" userId="96f87ca1-0e64-4ae8-8d77-98757b85df0b" providerId="ADAL" clId="{DDA6BCD5-DC0D-434C-93A0-51E2BCD25B34}" dt="2026-01-26T16:48:05.544" v="217" actId="962"/>
          <ac:grpSpMkLst>
            <pc:docMk/>
            <pc:sldMk cId="3111939399" sldId="406"/>
            <ac:grpSpMk id="20" creationId="{00000000-0000-0000-0000-000000000000}"/>
          </ac:grpSpMkLst>
        </pc:grpChg>
        <pc:cxnChg chg="mod">
          <ac:chgData name="Caitlin Coleman" userId="96f87ca1-0e64-4ae8-8d77-98757b85df0b" providerId="ADAL" clId="{DDA6BCD5-DC0D-434C-93A0-51E2BCD25B34}" dt="2026-01-26T16:47:43.610" v="215" actId="962"/>
          <ac:cxnSpMkLst>
            <pc:docMk/>
            <pc:sldMk cId="3111939399" sldId="406"/>
            <ac:cxnSpMk id="55" creationId="{00000000-0000-0000-0000-000000000000}"/>
          </ac:cxnSpMkLst>
        </pc:cxnChg>
      </pc:sldChg>
      <pc:sldChg chg="delSp modSp mod">
        <pc:chgData name="Caitlin Coleman" userId="96f87ca1-0e64-4ae8-8d77-98757b85df0b" providerId="ADAL" clId="{DDA6BCD5-DC0D-434C-93A0-51E2BCD25B34}" dt="2026-01-26T17:26:41.703" v="237" actId="962"/>
        <pc:sldMkLst>
          <pc:docMk/>
          <pc:sldMk cId="242716863" sldId="407"/>
        </pc:sldMkLst>
        <pc:spChg chg="mod topLvl">
          <ac:chgData name="Caitlin Coleman" userId="96f87ca1-0e64-4ae8-8d77-98757b85df0b" providerId="ADAL" clId="{DDA6BCD5-DC0D-434C-93A0-51E2BCD25B34}" dt="2026-01-26T17:25:58.669" v="232" actId="33553"/>
          <ac:spMkLst>
            <pc:docMk/>
            <pc:sldMk cId="242716863" sldId="407"/>
            <ac:spMk id="26" creationId="{00000000-0000-0000-0000-000000000000}"/>
          </ac:spMkLst>
        </pc:spChg>
        <pc:grpChg chg="mod">
          <ac:chgData name="Caitlin Coleman" userId="96f87ca1-0e64-4ae8-8d77-98757b85df0b" providerId="ADAL" clId="{DDA6BCD5-DC0D-434C-93A0-51E2BCD25B34}" dt="2026-01-26T17:26:19.355" v="235" actId="962"/>
          <ac:grpSpMkLst>
            <pc:docMk/>
            <pc:sldMk cId="242716863" sldId="407"/>
            <ac:grpSpMk id="8" creationId="{00000000-0000-0000-0000-000000000000}"/>
          </ac:grpSpMkLst>
        </pc:grpChg>
        <pc:grpChg chg="mod">
          <ac:chgData name="Caitlin Coleman" userId="96f87ca1-0e64-4ae8-8d77-98757b85df0b" providerId="ADAL" clId="{DDA6BCD5-DC0D-434C-93A0-51E2BCD25B34}" dt="2026-01-26T17:26:33.281" v="236" actId="962"/>
          <ac:grpSpMkLst>
            <pc:docMk/>
            <pc:sldMk cId="242716863" sldId="407"/>
            <ac:grpSpMk id="20" creationId="{00000000-0000-0000-0000-000000000000}"/>
          </ac:grpSpMkLst>
        </pc:grpChg>
        <pc:grpChg chg="mod">
          <ac:chgData name="Caitlin Coleman" userId="96f87ca1-0e64-4ae8-8d77-98757b85df0b" providerId="ADAL" clId="{DDA6BCD5-DC0D-434C-93A0-51E2BCD25B34}" dt="2026-01-26T17:26:41.703" v="237" actId="962"/>
          <ac:grpSpMkLst>
            <pc:docMk/>
            <pc:sldMk cId="242716863" sldId="407"/>
            <ac:grpSpMk id="23" creationId="{00000000-0000-0000-0000-000000000000}"/>
          </ac:grpSpMkLst>
        </pc:grpChg>
        <pc:cxnChg chg="mod">
          <ac:chgData name="Caitlin Coleman" userId="96f87ca1-0e64-4ae8-8d77-98757b85df0b" providerId="ADAL" clId="{DDA6BCD5-DC0D-434C-93A0-51E2BCD25B34}" dt="2026-01-26T17:26:07.553" v="234" actId="962"/>
          <ac:cxnSpMkLst>
            <pc:docMk/>
            <pc:sldMk cId="242716863" sldId="407"/>
            <ac:cxnSpMk id="55" creationId="{00000000-0000-0000-0000-000000000000}"/>
          </ac:cxnSpMkLst>
        </pc:cxnChg>
      </pc:sldChg>
      <pc:sldChg chg="delSp modSp mod">
        <pc:chgData name="Caitlin Coleman" userId="96f87ca1-0e64-4ae8-8d77-98757b85df0b" providerId="ADAL" clId="{DDA6BCD5-DC0D-434C-93A0-51E2BCD25B34}" dt="2026-01-26T17:27:45.007" v="245" actId="962"/>
        <pc:sldMkLst>
          <pc:docMk/>
          <pc:sldMk cId="3828248455" sldId="408"/>
        </pc:sldMkLst>
        <pc:spChg chg="mod topLvl">
          <ac:chgData name="Caitlin Coleman" userId="96f87ca1-0e64-4ae8-8d77-98757b85df0b" providerId="ADAL" clId="{DDA6BCD5-DC0D-434C-93A0-51E2BCD25B34}" dt="2026-01-26T17:26:57.068" v="239" actId="33553"/>
          <ac:spMkLst>
            <pc:docMk/>
            <pc:sldMk cId="3828248455" sldId="408"/>
            <ac:spMk id="26" creationId="{00000000-0000-0000-0000-000000000000}"/>
          </ac:spMkLst>
        </pc:spChg>
        <pc:grpChg chg="mod">
          <ac:chgData name="Caitlin Coleman" userId="96f87ca1-0e64-4ae8-8d77-98757b85df0b" providerId="ADAL" clId="{DDA6BCD5-DC0D-434C-93A0-51E2BCD25B34}" dt="2026-01-26T17:27:20.255" v="242" actId="962"/>
          <ac:grpSpMkLst>
            <pc:docMk/>
            <pc:sldMk cId="3828248455" sldId="408"/>
            <ac:grpSpMk id="8" creationId="{00000000-0000-0000-0000-000000000000}"/>
          </ac:grpSpMkLst>
        </pc:grpChg>
        <pc:grpChg chg="mod">
          <ac:chgData name="Caitlin Coleman" userId="96f87ca1-0e64-4ae8-8d77-98757b85df0b" providerId="ADAL" clId="{DDA6BCD5-DC0D-434C-93A0-51E2BCD25B34}" dt="2026-01-26T17:27:45.007" v="245" actId="962"/>
          <ac:grpSpMkLst>
            <pc:docMk/>
            <pc:sldMk cId="3828248455" sldId="408"/>
            <ac:grpSpMk id="15" creationId="{12043823-1538-4FA6-AA8E-C3C61946095A}"/>
          </ac:grpSpMkLst>
        </pc:grpChg>
        <pc:grpChg chg="mod">
          <ac:chgData name="Caitlin Coleman" userId="96f87ca1-0e64-4ae8-8d77-98757b85df0b" providerId="ADAL" clId="{DDA6BCD5-DC0D-434C-93A0-51E2BCD25B34}" dt="2026-01-26T17:27:28.696" v="243" actId="962"/>
          <ac:grpSpMkLst>
            <pc:docMk/>
            <pc:sldMk cId="3828248455" sldId="408"/>
            <ac:grpSpMk id="20" creationId="{00000000-0000-0000-0000-000000000000}"/>
          </ac:grpSpMkLst>
        </pc:grpChg>
        <pc:grpChg chg="mod">
          <ac:chgData name="Caitlin Coleman" userId="96f87ca1-0e64-4ae8-8d77-98757b85df0b" providerId="ADAL" clId="{DDA6BCD5-DC0D-434C-93A0-51E2BCD25B34}" dt="2026-01-26T17:27:37.133" v="244" actId="962"/>
          <ac:grpSpMkLst>
            <pc:docMk/>
            <pc:sldMk cId="3828248455" sldId="408"/>
            <ac:grpSpMk id="23" creationId="{00000000-0000-0000-0000-000000000000}"/>
          </ac:grpSpMkLst>
        </pc:grpChg>
        <pc:cxnChg chg="mod">
          <ac:chgData name="Caitlin Coleman" userId="96f87ca1-0e64-4ae8-8d77-98757b85df0b" providerId="ADAL" clId="{DDA6BCD5-DC0D-434C-93A0-51E2BCD25B34}" dt="2026-01-26T17:27:09.517" v="241" actId="962"/>
          <ac:cxnSpMkLst>
            <pc:docMk/>
            <pc:sldMk cId="3828248455" sldId="408"/>
            <ac:cxnSpMk id="55" creationId="{00000000-0000-0000-0000-000000000000}"/>
          </ac:cxnSpMkLst>
        </pc:cxnChg>
      </pc:sldChg>
      <pc:sldChg chg="modSp mod">
        <pc:chgData name="Caitlin Coleman" userId="96f87ca1-0e64-4ae8-8d77-98757b85df0b" providerId="ADAL" clId="{DDA6BCD5-DC0D-434C-93A0-51E2BCD25B34}" dt="2026-01-26T17:28:51.852" v="251" actId="962"/>
        <pc:sldMkLst>
          <pc:docMk/>
          <pc:sldMk cId="680725360" sldId="409"/>
        </pc:sldMkLst>
        <pc:spChg chg="mod">
          <ac:chgData name="Caitlin Coleman" userId="96f87ca1-0e64-4ae8-8d77-98757b85df0b" providerId="ADAL" clId="{DDA6BCD5-DC0D-434C-93A0-51E2BCD25B34}" dt="2026-01-26T17:28:09.084" v="246" actId="33553"/>
          <ac:spMkLst>
            <pc:docMk/>
            <pc:sldMk cId="680725360" sldId="409"/>
            <ac:spMk id="26" creationId="{00000000-0000-0000-0000-000000000000}"/>
          </ac:spMkLst>
        </pc:spChg>
        <pc:grpChg chg="mod">
          <ac:chgData name="Caitlin Coleman" userId="96f87ca1-0e64-4ae8-8d77-98757b85df0b" providerId="ADAL" clId="{DDA6BCD5-DC0D-434C-93A0-51E2BCD25B34}" dt="2026-01-26T17:28:26.234" v="248" actId="962"/>
          <ac:grpSpMkLst>
            <pc:docMk/>
            <pc:sldMk cId="680725360" sldId="409"/>
            <ac:grpSpMk id="8" creationId="{00000000-0000-0000-0000-000000000000}"/>
          </ac:grpSpMkLst>
        </pc:grpChg>
        <pc:grpChg chg="mod">
          <ac:chgData name="Caitlin Coleman" userId="96f87ca1-0e64-4ae8-8d77-98757b85df0b" providerId="ADAL" clId="{DDA6BCD5-DC0D-434C-93A0-51E2BCD25B34}" dt="2026-01-26T17:28:51.852" v="251" actId="962"/>
          <ac:grpSpMkLst>
            <pc:docMk/>
            <pc:sldMk cId="680725360" sldId="409"/>
            <ac:grpSpMk id="15" creationId="{12043823-1538-4FA6-AA8E-C3C61946095A}"/>
          </ac:grpSpMkLst>
        </pc:grpChg>
        <pc:grpChg chg="mod">
          <ac:chgData name="Caitlin Coleman" userId="96f87ca1-0e64-4ae8-8d77-98757b85df0b" providerId="ADAL" clId="{DDA6BCD5-DC0D-434C-93A0-51E2BCD25B34}" dt="2026-01-26T17:28:34.349" v="249" actId="962"/>
          <ac:grpSpMkLst>
            <pc:docMk/>
            <pc:sldMk cId="680725360" sldId="409"/>
            <ac:grpSpMk id="20" creationId="{00000000-0000-0000-0000-000000000000}"/>
          </ac:grpSpMkLst>
        </pc:grpChg>
        <pc:grpChg chg="mod">
          <ac:chgData name="Caitlin Coleman" userId="96f87ca1-0e64-4ae8-8d77-98757b85df0b" providerId="ADAL" clId="{DDA6BCD5-DC0D-434C-93A0-51E2BCD25B34}" dt="2026-01-26T17:28:42.384" v="250" actId="962"/>
          <ac:grpSpMkLst>
            <pc:docMk/>
            <pc:sldMk cId="680725360" sldId="409"/>
            <ac:grpSpMk id="23" creationId="{00000000-0000-0000-0000-000000000000}"/>
          </ac:grpSpMkLst>
        </pc:grpChg>
        <pc:cxnChg chg="mod">
          <ac:chgData name="Caitlin Coleman" userId="96f87ca1-0e64-4ae8-8d77-98757b85df0b" providerId="ADAL" clId="{DDA6BCD5-DC0D-434C-93A0-51E2BCD25B34}" dt="2026-01-26T17:28:14.324" v="247" actId="962"/>
          <ac:cxnSpMkLst>
            <pc:docMk/>
            <pc:sldMk cId="680725360" sldId="409"/>
            <ac:cxnSpMk id="55" creationId="{00000000-0000-0000-0000-000000000000}"/>
          </ac:cxnSpMkLst>
        </pc:cxnChg>
      </pc:sldChg>
      <pc:sldChg chg="delSp modSp mod">
        <pc:chgData name="Caitlin Coleman" userId="96f87ca1-0e64-4ae8-8d77-98757b85df0b" providerId="ADAL" clId="{DDA6BCD5-DC0D-434C-93A0-51E2BCD25B34}" dt="2026-01-26T17:29:44.456" v="256" actId="962"/>
        <pc:sldMkLst>
          <pc:docMk/>
          <pc:sldMk cId="2409178092" sldId="410"/>
        </pc:sldMkLst>
        <pc:spChg chg="mod topLvl">
          <ac:chgData name="Caitlin Coleman" userId="96f87ca1-0e64-4ae8-8d77-98757b85df0b" providerId="ADAL" clId="{DDA6BCD5-DC0D-434C-93A0-51E2BCD25B34}" dt="2026-01-26T17:29:16.428" v="253" actId="33553"/>
          <ac:spMkLst>
            <pc:docMk/>
            <pc:sldMk cId="2409178092" sldId="410"/>
            <ac:spMk id="26" creationId="{00000000-0000-0000-0000-000000000000}"/>
          </ac:spMkLst>
        </pc:spChg>
        <pc:grpChg chg="mod">
          <ac:chgData name="Caitlin Coleman" userId="96f87ca1-0e64-4ae8-8d77-98757b85df0b" providerId="ADAL" clId="{DDA6BCD5-DC0D-434C-93A0-51E2BCD25B34}" dt="2026-01-26T17:29:44.456" v="256" actId="962"/>
          <ac:grpSpMkLst>
            <pc:docMk/>
            <pc:sldMk cId="2409178092" sldId="410"/>
            <ac:grpSpMk id="8" creationId="{00000000-0000-0000-0000-000000000000}"/>
          </ac:grpSpMkLst>
        </pc:grpChg>
        <pc:cxnChg chg="mod">
          <ac:chgData name="Caitlin Coleman" userId="96f87ca1-0e64-4ae8-8d77-98757b85df0b" providerId="ADAL" clId="{DDA6BCD5-DC0D-434C-93A0-51E2BCD25B34}" dt="2026-01-26T17:29:36.109" v="255" actId="962"/>
          <ac:cxnSpMkLst>
            <pc:docMk/>
            <pc:sldMk cId="2409178092" sldId="410"/>
            <ac:cxnSpMk id="55" creationId="{00000000-0000-0000-0000-000000000000}"/>
          </ac:cxnSpMkLst>
        </pc:cxnChg>
      </pc:sldChg>
      <pc:sldChg chg="delSp modSp mod">
        <pc:chgData name="Caitlin Coleman" userId="96f87ca1-0e64-4ae8-8d77-98757b85df0b" providerId="ADAL" clId="{DDA6BCD5-DC0D-434C-93A0-51E2BCD25B34}" dt="2026-01-26T17:36:49.992" v="316" actId="962"/>
        <pc:sldMkLst>
          <pc:docMk/>
          <pc:sldMk cId="741332838" sldId="412"/>
        </pc:sldMkLst>
        <pc:spChg chg="mod topLvl">
          <ac:chgData name="Caitlin Coleman" userId="96f87ca1-0e64-4ae8-8d77-98757b85df0b" providerId="ADAL" clId="{DDA6BCD5-DC0D-434C-93A0-51E2BCD25B34}" dt="2026-01-26T17:36:23.211" v="312" actId="33553"/>
          <ac:spMkLst>
            <pc:docMk/>
            <pc:sldMk cId="741332838" sldId="412"/>
            <ac:spMk id="26" creationId="{00000000-0000-0000-0000-000000000000}"/>
          </ac:spMkLst>
        </pc:spChg>
        <pc:grpChg chg="mod">
          <ac:chgData name="Caitlin Coleman" userId="96f87ca1-0e64-4ae8-8d77-98757b85df0b" providerId="ADAL" clId="{DDA6BCD5-DC0D-434C-93A0-51E2BCD25B34}" dt="2026-01-26T17:36:41.585" v="315" actId="962"/>
          <ac:grpSpMkLst>
            <pc:docMk/>
            <pc:sldMk cId="741332838" sldId="412"/>
            <ac:grpSpMk id="8" creationId="{00000000-0000-0000-0000-000000000000}"/>
          </ac:grpSpMkLst>
        </pc:grpChg>
        <pc:grpChg chg="mod">
          <ac:chgData name="Caitlin Coleman" userId="96f87ca1-0e64-4ae8-8d77-98757b85df0b" providerId="ADAL" clId="{DDA6BCD5-DC0D-434C-93A0-51E2BCD25B34}" dt="2026-01-26T17:36:49.992" v="316" actId="962"/>
          <ac:grpSpMkLst>
            <pc:docMk/>
            <pc:sldMk cId="741332838" sldId="412"/>
            <ac:grpSpMk id="20" creationId="{00000000-0000-0000-0000-000000000000}"/>
          </ac:grpSpMkLst>
        </pc:grpChg>
        <pc:cxnChg chg="mod">
          <ac:chgData name="Caitlin Coleman" userId="96f87ca1-0e64-4ae8-8d77-98757b85df0b" providerId="ADAL" clId="{DDA6BCD5-DC0D-434C-93A0-51E2BCD25B34}" dt="2026-01-26T17:36:32.569" v="314" actId="962"/>
          <ac:cxnSpMkLst>
            <pc:docMk/>
            <pc:sldMk cId="741332838" sldId="412"/>
            <ac:cxnSpMk id="55" creationId="{00000000-0000-0000-0000-000000000000}"/>
          </ac:cxnSpMkLst>
        </pc:cxnChg>
      </pc:sldChg>
      <pc:sldChg chg="delSp modSp mod">
        <pc:chgData name="Caitlin Coleman" userId="96f87ca1-0e64-4ae8-8d77-98757b85df0b" providerId="ADAL" clId="{DDA6BCD5-DC0D-434C-93A0-51E2BCD25B34}" dt="2026-01-26T18:25:02.933" v="415" actId="114"/>
        <pc:sldMkLst>
          <pc:docMk/>
          <pc:sldMk cId="3439198243" sldId="413"/>
        </pc:sldMkLst>
        <pc:spChg chg="mod">
          <ac:chgData name="Caitlin Coleman" userId="96f87ca1-0e64-4ae8-8d77-98757b85df0b" providerId="ADAL" clId="{DDA6BCD5-DC0D-434C-93A0-51E2BCD25B34}" dt="2026-01-26T18:25:02.933" v="415" actId="114"/>
          <ac:spMkLst>
            <pc:docMk/>
            <pc:sldMk cId="3439198243" sldId="413"/>
            <ac:spMk id="10" creationId="{00000000-0000-0000-0000-000000000000}"/>
          </ac:spMkLst>
        </pc:spChg>
        <pc:spChg chg="mod topLvl">
          <ac:chgData name="Caitlin Coleman" userId="96f87ca1-0e64-4ae8-8d77-98757b85df0b" providerId="ADAL" clId="{DDA6BCD5-DC0D-434C-93A0-51E2BCD25B34}" dt="2026-01-26T17:52:00.496" v="343" actId="33553"/>
          <ac:spMkLst>
            <pc:docMk/>
            <pc:sldMk cId="3439198243" sldId="413"/>
            <ac:spMk id="26" creationId="{00000000-0000-0000-0000-000000000000}"/>
          </ac:spMkLst>
        </pc:spChg>
        <pc:grpChg chg="mod">
          <ac:chgData name="Caitlin Coleman" userId="96f87ca1-0e64-4ae8-8d77-98757b85df0b" providerId="ADAL" clId="{DDA6BCD5-DC0D-434C-93A0-51E2BCD25B34}" dt="2026-01-26T17:52:17.593" v="346" actId="962"/>
          <ac:grpSpMkLst>
            <pc:docMk/>
            <pc:sldMk cId="3439198243" sldId="413"/>
            <ac:grpSpMk id="8" creationId="{00000000-0000-0000-0000-000000000000}"/>
          </ac:grpSpMkLst>
        </pc:grpChg>
        <pc:cxnChg chg="mod">
          <ac:chgData name="Caitlin Coleman" userId="96f87ca1-0e64-4ae8-8d77-98757b85df0b" providerId="ADAL" clId="{DDA6BCD5-DC0D-434C-93A0-51E2BCD25B34}" dt="2026-01-26T17:52:09.473" v="345" actId="962"/>
          <ac:cxnSpMkLst>
            <pc:docMk/>
            <pc:sldMk cId="3439198243" sldId="413"/>
            <ac:cxnSpMk id="55" creationId="{00000000-0000-0000-0000-000000000000}"/>
          </ac:cxnSpMkLst>
        </pc:cxnChg>
      </pc:sldChg>
      <pc:sldChg chg="delSp modSp mod modNotesTx">
        <pc:chgData name="Caitlin Coleman" userId="96f87ca1-0e64-4ae8-8d77-98757b85df0b" providerId="ADAL" clId="{DDA6BCD5-DC0D-434C-93A0-51E2BCD25B34}" dt="2026-01-26T16:23:22.085" v="53" actId="962"/>
        <pc:sldMkLst>
          <pc:docMk/>
          <pc:sldMk cId="524978050" sldId="414"/>
        </pc:sldMkLst>
        <pc:spChg chg="mod">
          <ac:chgData name="Caitlin Coleman" userId="96f87ca1-0e64-4ae8-8d77-98757b85df0b" providerId="ADAL" clId="{DDA6BCD5-DC0D-434C-93A0-51E2BCD25B34}" dt="2026-01-26T16:21:50.506" v="10" actId="20577"/>
          <ac:spMkLst>
            <pc:docMk/>
            <pc:sldMk cId="524978050" sldId="414"/>
            <ac:spMk id="10" creationId="{00000000-0000-0000-0000-000000000000}"/>
          </ac:spMkLst>
        </pc:spChg>
        <pc:spChg chg="mod">
          <ac:chgData name="Caitlin Coleman" userId="96f87ca1-0e64-4ae8-8d77-98757b85df0b" providerId="ADAL" clId="{DDA6BCD5-DC0D-434C-93A0-51E2BCD25B34}" dt="2026-01-26T16:22:22.062" v="40" actId="20577"/>
          <ac:spMkLst>
            <pc:docMk/>
            <pc:sldMk cId="524978050" sldId="414"/>
            <ac:spMk id="25" creationId="{00000000-0000-0000-0000-000000000000}"/>
          </ac:spMkLst>
        </pc:spChg>
        <pc:spChg chg="mod topLvl">
          <ac:chgData name="Caitlin Coleman" userId="96f87ca1-0e64-4ae8-8d77-98757b85df0b" providerId="ADAL" clId="{DDA6BCD5-DC0D-434C-93A0-51E2BCD25B34}" dt="2026-01-26T16:22:43.422" v="47" actId="33553"/>
          <ac:spMkLst>
            <pc:docMk/>
            <pc:sldMk cId="524978050" sldId="414"/>
            <ac:spMk id="26" creationId="{00000000-0000-0000-0000-000000000000}"/>
          </ac:spMkLst>
        </pc:spChg>
        <pc:grpChg chg="mod">
          <ac:chgData name="Caitlin Coleman" userId="96f87ca1-0e64-4ae8-8d77-98757b85df0b" providerId="ADAL" clId="{DDA6BCD5-DC0D-434C-93A0-51E2BCD25B34}" dt="2026-01-26T16:23:00.424" v="50" actId="962"/>
          <ac:grpSpMkLst>
            <pc:docMk/>
            <pc:sldMk cId="524978050" sldId="414"/>
            <ac:grpSpMk id="8" creationId="{00000000-0000-0000-0000-000000000000}"/>
          </ac:grpSpMkLst>
        </pc:grpChg>
        <pc:grpChg chg="mod">
          <ac:chgData name="Caitlin Coleman" userId="96f87ca1-0e64-4ae8-8d77-98757b85df0b" providerId="ADAL" clId="{DDA6BCD5-DC0D-434C-93A0-51E2BCD25B34}" dt="2026-01-26T16:23:22.085" v="53" actId="962"/>
          <ac:grpSpMkLst>
            <pc:docMk/>
            <pc:sldMk cId="524978050" sldId="414"/>
            <ac:grpSpMk id="15" creationId="{ED8D22F9-2E1C-496D-B3E7-F01441966AA3}"/>
          </ac:grpSpMkLst>
        </pc:grpChg>
        <pc:grpChg chg="mod">
          <ac:chgData name="Caitlin Coleman" userId="96f87ca1-0e64-4ae8-8d77-98757b85df0b" providerId="ADAL" clId="{DDA6BCD5-DC0D-434C-93A0-51E2BCD25B34}" dt="2026-01-26T16:23:07.606" v="51" actId="962"/>
          <ac:grpSpMkLst>
            <pc:docMk/>
            <pc:sldMk cId="524978050" sldId="414"/>
            <ac:grpSpMk id="20" creationId="{00000000-0000-0000-0000-000000000000}"/>
          </ac:grpSpMkLst>
        </pc:grpChg>
        <pc:grpChg chg="mod">
          <ac:chgData name="Caitlin Coleman" userId="96f87ca1-0e64-4ae8-8d77-98757b85df0b" providerId="ADAL" clId="{DDA6BCD5-DC0D-434C-93A0-51E2BCD25B34}" dt="2026-01-26T16:23:14.820" v="52" actId="962"/>
          <ac:grpSpMkLst>
            <pc:docMk/>
            <pc:sldMk cId="524978050" sldId="414"/>
            <ac:grpSpMk id="23" creationId="{00000000-0000-0000-0000-000000000000}"/>
          </ac:grpSpMkLst>
        </pc:grpChg>
        <pc:cxnChg chg="mod">
          <ac:chgData name="Caitlin Coleman" userId="96f87ca1-0e64-4ae8-8d77-98757b85df0b" providerId="ADAL" clId="{DDA6BCD5-DC0D-434C-93A0-51E2BCD25B34}" dt="2026-01-26T16:22:53.036" v="49" actId="962"/>
          <ac:cxnSpMkLst>
            <pc:docMk/>
            <pc:sldMk cId="524978050" sldId="414"/>
            <ac:cxnSpMk id="55" creationId="{00000000-0000-0000-0000-000000000000}"/>
          </ac:cxnSpMkLst>
        </pc:cxnChg>
      </pc:sldChg>
      <pc:sldChg chg="modSp add">
        <pc:chgData name="Caitlin Coleman" userId="96f87ca1-0e64-4ae8-8d77-98757b85df0b" providerId="ADAL" clId="{DDA6BCD5-DC0D-434C-93A0-51E2BCD25B34}" dt="2026-01-26T16:21:22.018" v="2"/>
        <pc:sldMkLst>
          <pc:docMk/>
          <pc:sldMk cId="3861011314" sldId="430"/>
        </pc:sldMkLst>
        <pc:spChg chg="mod">
          <ac:chgData name="Caitlin Coleman" userId="96f87ca1-0e64-4ae8-8d77-98757b85df0b" providerId="ADAL" clId="{DDA6BCD5-DC0D-434C-93A0-51E2BCD25B34}" dt="2026-01-26T16:21:22.018" v="2"/>
          <ac:spMkLst>
            <pc:docMk/>
            <pc:sldMk cId="3861011314" sldId="430"/>
            <ac:spMk id="9" creationId="{00000000-0000-0000-0000-000000000000}"/>
          </ac:spMkLst>
        </pc:spChg>
      </pc:sldChg>
      <pc:sldChg chg="modSp add mod">
        <pc:chgData name="Caitlin Coleman" userId="96f87ca1-0e64-4ae8-8d77-98757b85df0b" providerId="ADAL" clId="{DDA6BCD5-DC0D-434C-93A0-51E2BCD25B34}" dt="2026-01-26T16:43:04.848" v="202" actId="1076"/>
        <pc:sldMkLst>
          <pc:docMk/>
          <pc:sldMk cId="3121733167" sldId="431"/>
        </pc:sldMkLst>
        <pc:spChg chg="mod">
          <ac:chgData name="Caitlin Coleman" userId="96f87ca1-0e64-4ae8-8d77-98757b85df0b" providerId="ADAL" clId="{DDA6BCD5-DC0D-434C-93A0-51E2BCD25B34}" dt="2026-01-26T16:43:04.848" v="202" actId="1076"/>
          <ac:spMkLst>
            <pc:docMk/>
            <pc:sldMk cId="3121733167" sldId="431"/>
            <ac:spMk id="9" creationId="{D49013E7-B21F-3813-4913-FB23056B5E87}"/>
          </ac:spMkLst>
        </pc:spChg>
      </pc:sldChg>
      <pc:sldChg chg="modSp add mod">
        <pc:chgData name="Caitlin Coleman" userId="96f87ca1-0e64-4ae8-8d77-98757b85df0b" providerId="ADAL" clId="{DDA6BCD5-DC0D-434C-93A0-51E2BCD25B34}" dt="2026-01-26T17:35:38.356" v="309" actId="1076"/>
        <pc:sldMkLst>
          <pc:docMk/>
          <pc:sldMk cId="3131290600" sldId="432"/>
        </pc:sldMkLst>
        <pc:spChg chg="mod">
          <ac:chgData name="Caitlin Coleman" userId="96f87ca1-0e64-4ae8-8d77-98757b85df0b" providerId="ADAL" clId="{DDA6BCD5-DC0D-434C-93A0-51E2BCD25B34}" dt="2026-01-26T17:35:38.356" v="309" actId="1076"/>
          <ac:spMkLst>
            <pc:docMk/>
            <pc:sldMk cId="3131290600" sldId="432"/>
            <ac:spMk id="9" creationId="{07D1D6B7-6623-AC52-61B9-200429D1AF84}"/>
          </ac:spMkLst>
        </pc:spChg>
      </pc:sldChg>
      <pc:sldChg chg="add">
        <pc:chgData name="Caitlin Coleman" userId="96f87ca1-0e64-4ae8-8d77-98757b85df0b" providerId="ADAL" clId="{DDA6BCD5-DC0D-434C-93A0-51E2BCD25B34}" dt="2026-01-26T18:02:01.039" v="407"/>
        <pc:sldMkLst>
          <pc:docMk/>
          <pc:sldMk cId="1053437038" sldId="43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2F6CF9D-C3AB-4E5F-87B7-3644743D88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15880405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C4E2C9-2F9D-3D5D-A211-864EC539764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D65E0AD-9A75-04C5-9269-3A0A28564498}"/>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69DB04E0-E24E-7118-D88D-6A97724166E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EB6334E-697C-57BC-C3F0-6AEE912585CD}"/>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2F6CF9D-C3AB-4E5F-87B7-3644743D88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10266625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Neoclassical economists do not believe government stimulation of AD will have a good outcome. The neoclassical viewpoint holds the economy will correct itself and that a Keynesian stabilization policy will only accelerate the process. </a:t>
            </a:r>
            <a:r>
              <a:rPr lang="en-US" sz="1200" dirty="0">
                <a:solidFill>
                  <a:schemeClr val="bg1"/>
                </a:solidFill>
              </a:rPr>
              <a:t>However, neoclassical economists believe it takes the government months or years to properly adjust to AD changes. Some neoclassical economists even think that the business cycles we observe are due in large part to flawed government policy.</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12</a:t>
            </a:fld>
            <a:endParaRPr lang="en-US"/>
          </a:p>
        </p:txBody>
      </p:sp>
    </p:spTree>
    <p:extLst>
      <p:ext uri="{BB962C8B-B14F-4D97-AF65-F5344CB8AC3E}">
        <p14:creationId xmlns:p14="http://schemas.microsoft.com/office/powerpoint/2010/main" val="22624995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The upward-sloping short-run aggregate supply (SRAS) curve implies a downward-sloping Phillips curve; thus, there is a tradeoff between inflation and unemployment in the short run. By contrast, a neoclassical long-run aggregate supply (LRAS) curve will imply a vertical shape for the Phillips curve, indicating no long-run tradeoff between inflation and unemployment.</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13</a:t>
            </a:fld>
            <a:endParaRPr lang="en-US"/>
          </a:p>
        </p:txBody>
      </p:sp>
    </p:spTree>
    <p:extLst>
      <p:ext uri="{BB962C8B-B14F-4D97-AF65-F5344CB8AC3E}">
        <p14:creationId xmlns:p14="http://schemas.microsoft.com/office/powerpoint/2010/main" val="5562285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With a vertical LRAS curve, shifts in AD do not alter output but do lead to changes in price. Because output is unchanged, all unemployment will be due to the natural rate of unemployment.</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448114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The unemployment rate on the long-run Phillips curve will be the natural rate of unemployment. Since the long-run Phillips curve is vertical, the natural rate of unemployment is consistent with all different rates of inflation. Milton Friedman said, "There is always a temporary tradeoff between inflation and unemployment; there is no permanent tradeoff."</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15</a:t>
            </a:fld>
            <a:endParaRPr lang="en-US"/>
          </a:p>
        </p:txBody>
      </p:sp>
    </p:spTree>
    <p:extLst>
      <p:ext uri="{BB962C8B-B14F-4D97-AF65-F5344CB8AC3E}">
        <p14:creationId xmlns:p14="http://schemas.microsoft.com/office/powerpoint/2010/main" val="40355556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Economists divide unemployment into both cyclical unemployment and natural unemployment. Cyclical unemployment results from the business cycle, while the natural rate of unemployment is always present. The neoclassical view minimizes the concern surrounding cyclical unemployment, a short-run occurrence. The neoclassical view of unemployment tends to focus on how the government can adjust public policy to reduce the natural rate of unemployment.</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16</a:t>
            </a:fld>
            <a:endParaRPr lang="en-US"/>
          </a:p>
        </p:txBody>
      </p:sp>
    </p:spTree>
    <p:extLst>
      <p:ext uri="{BB962C8B-B14F-4D97-AF65-F5344CB8AC3E}">
        <p14:creationId xmlns:p14="http://schemas.microsoft.com/office/powerpoint/2010/main" val="33640006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The economy will rebound out of a recession or eventually contract during an expansion because prices and wage rates are flexible. The key policy question for neoclassicals is how to promote growth of potential GDP. Neoclassicals view human capital, physical capital, and technology as the keys to long-run productivity growth. Neoclassicals believe a stable economic environment fosters economic growth, while "fine-tuning" the economy is not as effective.</a:t>
            </a:r>
          </a:p>
          <a:p>
            <a:pPr marL="0" indent="0"/>
            <a:endParaRPr lang="en-US" dirty="0"/>
          </a:p>
          <a:p>
            <a:pPr marL="0" indent="0"/>
            <a:endParaRPr lang="en-US" dirty="0"/>
          </a:p>
          <a:p>
            <a:pPr marL="0" indent="0"/>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17</a:t>
            </a:fld>
            <a:endParaRPr lang="en-US"/>
          </a:p>
        </p:txBody>
      </p:sp>
    </p:spTree>
    <p:extLst>
      <p:ext uri="{BB962C8B-B14F-4D97-AF65-F5344CB8AC3E}">
        <p14:creationId xmlns:p14="http://schemas.microsoft.com/office/powerpoint/2010/main" val="30567993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Neoclassical economists believe that it is more important to put an economy’s interest on long-term growth than on fighting recessions. Since economic growth depends on the growth rate of long-term productivity, explain specific ways in which you would promote long-run economic growth in today’s economy.</a:t>
            </a:r>
          </a:p>
          <a:p>
            <a:pPr marL="0" indent="0"/>
            <a:endParaRPr lang="en-US" dirty="0"/>
          </a:p>
          <a:p>
            <a:pPr marL="0" indent="0"/>
            <a:endParaRPr lang="en-US" dirty="0"/>
          </a:p>
          <a:p>
            <a:pPr marL="0" indent="0"/>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18</a:t>
            </a:fld>
            <a:endParaRPr lang="en-US"/>
          </a:p>
        </p:txBody>
      </p:sp>
    </p:spTree>
    <p:extLst>
      <p:ext uri="{BB962C8B-B14F-4D97-AF65-F5344CB8AC3E}">
        <p14:creationId xmlns:p14="http://schemas.microsoft.com/office/powerpoint/2010/main" val="4246672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614774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3285D5-7BA1-F0C4-E0AE-6F668526433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786E1A-6A17-2732-8515-B35823F506F3}"/>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736070E8-16ED-5788-CE85-DCEDB021CDA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378381A-3C0E-34A5-0CBB-E7FEDA28BB6E}"/>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2F6CF9D-C3AB-4E5F-87B7-3644743D88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30315047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Extreme situations, such as the 1930s Great Depression, the 2008 to 2009 Great Recession, or the COVID-19 recession are often subjects of wide economic discussion. To understand the historical economy, the long term needs to be analyzed. The unemployment rate has fluctuated from around 3% to 11% historically but typically returns to around 5% to 5.5%. From a long-run perspective, the economy always adjusts back to a specific range of unemployment, decreasing the significance of short-run situations like recessions.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2624995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Finding the balance between Keynesian and Neoclassical models can prove difficult. Both approaches have their own strengths and weaknesses.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21</a:t>
            </a:fld>
            <a:endParaRPr lang="en-US"/>
          </a:p>
        </p:txBody>
      </p:sp>
    </p:spTree>
    <p:extLst>
      <p:ext uri="{BB962C8B-B14F-4D97-AF65-F5344CB8AC3E}">
        <p14:creationId xmlns:p14="http://schemas.microsoft.com/office/powerpoint/2010/main" val="22624995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934816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Discuss the implications of the term neoclassical Keynesian. Is this possible? Why or why not?</a:t>
            </a:r>
          </a:p>
          <a:p>
            <a:pPr marL="0" indent="0"/>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23</a:t>
            </a:fld>
            <a:endParaRPr lang="en-US"/>
          </a:p>
        </p:txBody>
      </p:sp>
    </p:spTree>
    <p:extLst>
      <p:ext uri="{BB962C8B-B14F-4D97-AF65-F5344CB8AC3E}">
        <p14:creationId xmlns:p14="http://schemas.microsoft.com/office/powerpoint/2010/main" val="12536791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The Keynesian model states that AD is the cause of business cycles and rigid wages/prices. It risks overlooking long-term economic growth and natural unemployment. The Neoclassical model is AS focused and analyzes the determinants of output and employment. It is not effective at explaining short-term fluctuations and recessions.</a:t>
            </a:r>
          </a:p>
        </p:txBody>
      </p:sp>
    </p:spTree>
    <p:extLst>
      <p:ext uri="{BB962C8B-B14F-4D97-AF65-F5344CB8AC3E}">
        <p14:creationId xmlns:p14="http://schemas.microsoft.com/office/powerpoint/2010/main" val="4279920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01559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2" name="Google Shape;162;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The name neoclassical implies a "new" version of the "old" classical model of the economy. The classical view holds that short-term fluctuations in economic activity will quickly adjust back to full employment and will not need the help of government intervention. The neoclassical stance is a very “hands-off” approach to economics. The severe impact of the Great Depression changed a lot of this thinking, increasing the popularity of Keynesian analysis.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3</a:t>
            </a:fld>
            <a:endParaRPr lang="en-US"/>
          </a:p>
        </p:txBody>
      </p:sp>
    </p:spTree>
    <p:extLst>
      <p:ext uri="{BB962C8B-B14F-4D97-AF65-F5344CB8AC3E}">
        <p14:creationId xmlns:p14="http://schemas.microsoft.com/office/powerpoint/2010/main" val="24278516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Neoclassical perspective: in the long run, the economy will fluctuate around its potential GDP and natural rate of unemployment. Potential GDP determines the economy's size. Wages and prices will adjust in a flexible manner, so the economy will adjust back to its potential-GDP level of output. The government should focus more on long-term growth and controlling inflation than on worrying about recessions and cyclical unemployment.</a:t>
            </a:r>
          </a:p>
          <a:p>
            <a:endParaRPr lang="en-US" dirty="0"/>
          </a:p>
          <a:p>
            <a:r>
              <a:rPr lang="en-US" dirty="0"/>
              <a:t>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4</a:t>
            </a:fld>
            <a:endParaRPr lang="en-US"/>
          </a:p>
        </p:txBody>
      </p:sp>
    </p:spTree>
    <p:extLst>
      <p:ext uri="{BB962C8B-B14F-4D97-AF65-F5344CB8AC3E}">
        <p14:creationId xmlns:p14="http://schemas.microsoft.com/office/powerpoint/2010/main" val="42718517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Over the long run, the level of potential GDP determines the size of real GDP. When economists talk about potential GDP, they are referring to the level of output achievable when all resources are fully employed. While the unemployment rate in labor markets will never be zero, full employment in the labor market refers to zero cyclical unemployment. When the economy is operating with zero cyclical unemployment, economists say that the economy is at the natural rate of unemployment or at full employment.</a:t>
            </a:r>
          </a:p>
          <a:p>
            <a:endParaRPr lang="en-US" dirty="0"/>
          </a:p>
          <a:p>
            <a:endParaRPr lang="en-US" dirty="0"/>
          </a:p>
          <a:p>
            <a:endParaRPr lang="en-US" dirty="0"/>
          </a:p>
          <a:p>
            <a:endParaRPr lang="en-US" dirty="0"/>
          </a:p>
          <a:p>
            <a:r>
              <a:rPr lang="en-US" dirty="0"/>
              <a:t>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5</a:t>
            </a:fld>
            <a:endParaRPr lang="en-US"/>
          </a:p>
        </p:txBody>
      </p:sp>
    </p:spTree>
    <p:extLst>
      <p:ext uri="{BB962C8B-B14F-4D97-AF65-F5344CB8AC3E}">
        <p14:creationId xmlns:p14="http://schemas.microsoft.com/office/powerpoint/2010/main" val="35101023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Economists compare actual or real GDP against potential GDP to determine how well the economy is performing. GDP growth includes increases and investment in physical capital per person, human capital per person, and advances in technology. Physical capital per person refers to the amount and type of machinery and equipment available to help people get work done. Human capital per person refers to the accumulated skills and education of each worker.</a:t>
            </a:r>
          </a:p>
          <a:p>
            <a:endParaRPr lang="en-US" dirty="0"/>
          </a:p>
          <a:p>
            <a:endParaRPr lang="en-US" dirty="0"/>
          </a:p>
          <a:p>
            <a:endParaRPr lang="en-US" dirty="0"/>
          </a:p>
          <a:p>
            <a:endParaRPr lang="en-US" dirty="0"/>
          </a:p>
          <a:p>
            <a:endParaRPr lang="en-US" dirty="0"/>
          </a:p>
          <a:p>
            <a:endParaRPr lang="en-US" dirty="0"/>
          </a:p>
          <a:p>
            <a:endParaRPr lang="en-US" dirty="0"/>
          </a:p>
          <a:p>
            <a:r>
              <a:rPr lang="en-US" dirty="0"/>
              <a:t>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6</a:t>
            </a:fld>
            <a:endParaRPr lang="en-US"/>
          </a:p>
        </p:txBody>
      </p:sp>
    </p:spTree>
    <p:extLst>
      <p:ext uri="{BB962C8B-B14F-4D97-AF65-F5344CB8AC3E}">
        <p14:creationId xmlns:p14="http://schemas.microsoft.com/office/powerpoint/2010/main" val="24398194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In 1900, only about one-eighth of the U.S. population had completed high school, and just one person in forty had completed a four-year college degree. By 2019, more than 90% of Americans had a high school degree, and over 36% also had a four-year college degree. Human capital per person has increased dramatically in the U.S.</a:t>
            </a:r>
          </a:p>
          <a:p>
            <a:endParaRPr lang="en-US" dirty="0"/>
          </a:p>
          <a:p>
            <a:endParaRPr lang="en-US" dirty="0"/>
          </a:p>
          <a:p>
            <a:endParaRPr lang="en-US" dirty="0"/>
          </a:p>
          <a:p>
            <a:endParaRPr lang="en-US" dirty="0"/>
          </a:p>
          <a:p>
            <a:endParaRPr lang="en-US" dirty="0"/>
          </a:p>
          <a:p>
            <a:endParaRPr lang="en-US" dirty="0"/>
          </a:p>
          <a:p>
            <a:endParaRPr lang="en-US" dirty="0"/>
          </a:p>
          <a:p>
            <a:r>
              <a:rPr lang="en-US" dirty="0"/>
              <a:t>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7</a:t>
            </a:fld>
            <a:endParaRPr lang="en-US"/>
          </a:p>
        </p:txBody>
      </p:sp>
    </p:spTree>
    <p:extLst>
      <p:ext uri="{BB962C8B-B14F-4D97-AF65-F5344CB8AC3E}">
        <p14:creationId xmlns:p14="http://schemas.microsoft.com/office/powerpoint/2010/main" val="41373341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Wages are flexible over time. In the long-run, the economy will fluctuate around LRAS, or potential GDP. When economic output rises above potential GDP, the level of unemployment falls, there is a labor shortage, the increased demand for labor will drive up wages, and the equilibrium will return to the LRAS.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Neoclassical analysis argues that wage and price adjustments are quite rapid. Rational expectations: people form the most accurate possible expectations about the future that they can. Adaptive expectations: people look at past experiences and gradually adapt their beliefs and behaviors as circumstances change. Rational expectations fit neoclassical analysis more; adaptive expectations fit Keynesian analysis more.</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9</a:t>
            </a:fld>
            <a:endParaRPr lang="en-US"/>
          </a:p>
        </p:txBody>
      </p:sp>
    </p:spTree>
    <p:extLst>
      <p:ext uri="{BB962C8B-B14F-4D97-AF65-F5344CB8AC3E}">
        <p14:creationId xmlns:p14="http://schemas.microsoft.com/office/powerpoint/2010/main" val="1303691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BA3F81-1113-4DF8-A943-4AA7F5E9890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6607B9F-483C-411D-8C6B-D768586F066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F94603B-11C8-47AB-94A1-005823E9B385}"/>
              </a:ext>
            </a:extLst>
          </p:cNvPr>
          <p:cNvSpPr>
            <a:spLocks noGrp="1"/>
          </p:cNvSpPr>
          <p:nvPr>
            <p:ph type="dt" sz="half" idx="10"/>
          </p:nvPr>
        </p:nvSpPr>
        <p:spPr/>
        <p:txBody>
          <a:bodyPr/>
          <a:lstStyle/>
          <a:p>
            <a:fld id="{7538B1F6-64EB-493D-BE17-489077781DB7}" type="datetimeFigureOut">
              <a:rPr lang="en-US" smtClean="0"/>
              <a:t>2/4/2026</a:t>
            </a:fld>
            <a:endParaRPr lang="en-US"/>
          </a:p>
        </p:txBody>
      </p:sp>
      <p:sp>
        <p:nvSpPr>
          <p:cNvPr id="5" name="Footer Placeholder 4">
            <a:extLst>
              <a:ext uri="{FF2B5EF4-FFF2-40B4-BE49-F238E27FC236}">
                <a16:creationId xmlns:a16="http://schemas.microsoft.com/office/drawing/2014/main" id="{A5165B72-1324-4C13-9A6D-C7D7CF58F43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B0977BA-CFC8-4ED6-B7B7-A247E1001750}"/>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0027315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95A158-C28C-414F-9E9B-64F10A2520F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A263012-AEEE-4F45-85A4-695FBBD4A7D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7B0AD7F-B13D-470B-BB1D-0CB0D77CC6DF}"/>
              </a:ext>
            </a:extLst>
          </p:cNvPr>
          <p:cNvSpPr>
            <a:spLocks noGrp="1"/>
          </p:cNvSpPr>
          <p:nvPr>
            <p:ph type="dt" sz="half" idx="10"/>
          </p:nvPr>
        </p:nvSpPr>
        <p:spPr/>
        <p:txBody>
          <a:bodyPr/>
          <a:lstStyle/>
          <a:p>
            <a:fld id="{7538B1F6-64EB-493D-BE17-489077781DB7}" type="datetimeFigureOut">
              <a:rPr lang="en-US" smtClean="0"/>
              <a:t>2/4/2026</a:t>
            </a:fld>
            <a:endParaRPr lang="en-US"/>
          </a:p>
        </p:txBody>
      </p:sp>
      <p:sp>
        <p:nvSpPr>
          <p:cNvPr id="5" name="Footer Placeholder 4">
            <a:extLst>
              <a:ext uri="{FF2B5EF4-FFF2-40B4-BE49-F238E27FC236}">
                <a16:creationId xmlns:a16="http://schemas.microsoft.com/office/drawing/2014/main" id="{4C4AB602-D75D-4B0B-9ECD-4C25E7B21E9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B542E36-88D7-48A5-A2E6-7137BB8DEE2E}"/>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1007540316"/>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329CDEA-0466-4B97-9E0E-65977FA2D94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B31C6E9-3404-434D-9C93-9DC604458EC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19CF173-A192-4A69-8993-5B85780C283F}"/>
              </a:ext>
            </a:extLst>
          </p:cNvPr>
          <p:cNvSpPr>
            <a:spLocks noGrp="1"/>
          </p:cNvSpPr>
          <p:nvPr>
            <p:ph type="dt" sz="half" idx="10"/>
          </p:nvPr>
        </p:nvSpPr>
        <p:spPr/>
        <p:txBody>
          <a:bodyPr/>
          <a:lstStyle/>
          <a:p>
            <a:fld id="{7538B1F6-64EB-493D-BE17-489077781DB7}" type="datetimeFigureOut">
              <a:rPr lang="en-US" smtClean="0"/>
              <a:t>2/4/2026</a:t>
            </a:fld>
            <a:endParaRPr lang="en-US"/>
          </a:p>
        </p:txBody>
      </p:sp>
      <p:sp>
        <p:nvSpPr>
          <p:cNvPr id="5" name="Footer Placeholder 4">
            <a:extLst>
              <a:ext uri="{FF2B5EF4-FFF2-40B4-BE49-F238E27FC236}">
                <a16:creationId xmlns:a16="http://schemas.microsoft.com/office/drawing/2014/main" id="{9F7DB398-6548-4BD0-93F3-006126A905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0CE9BC3-C7DB-4DDB-8640-540CBCDE90EA}"/>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1861665793"/>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153646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868098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5455384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489771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0154502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912974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595460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281610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304A9B-8D65-4CC1-8ECD-C5AD05D27E0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C804A43-ACD8-4792-80F2-57B0D36A6CE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4D7128B-A62F-43B1-9D3C-C904FFF644B6}"/>
              </a:ext>
            </a:extLst>
          </p:cNvPr>
          <p:cNvSpPr>
            <a:spLocks noGrp="1"/>
          </p:cNvSpPr>
          <p:nvPr>
            <p:ph type="dt" sz="half" idx="10"/>
          </p:nvPr>
        </p:nvSpPr>
        <p:spPr/>
        <p:txBody>
          <a:bodyPr/>
          <a:lstStyle/>
          <a:p>
            <a:fld id="{7538B1F6-64EB-493D-BE17-489077781DB7}" type="datetimeFigureOut">
              <a:rPr lang="en-US" smtClean="0"/>
              <a:t>2/4/2026</a:t>
            </a:fld>
            <a:endParaRPr lang="en-US"/>
          </a:p>
        </p:txBody>
      </p:sp>
      <p:sp>
        <p:nvSpPr>
          <p:cNvPr id="5" name="Footer Placeholder 4">
            <a:extLst>
              <a:ext uri="{FF2B5EF4-FFF2-40B4-BE49-F238E27FC236}">
                <a16:creationId xmlns:a16="http://schemas.microsoft.com/office/drawing/2014/main" id="{3E6817F8-7ACA-4CCB-89A2-D93D27EB29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61C3605-506E-4299-8483-89CD52A8B561}"/>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8931086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3724969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036501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8975972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3E684F-4411-421F-8612-7BF41EE581D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6F80FA9-9A13-472F-AA68-CE00086361B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6DB384A-75D4-4080-91B7-BBB78B3B70A4}"/>
              </a:ext>
            </a:extLst>
          </p:cNvPr>
          <p:cNvSpPr>
            <a:spLocks noGrp="1"/>
          </p:cNvSpPr>
          <p:nvPr>
            <p:ph type="dt" sz="half" idx="10"/>
          </p:nvPr>
        </p:nvSpPr>
        <p:spPr/>
        <p:txBody>
          <a:bodyPr/>
          <a:lstStyle/>
          <a:p>
            <a:fld id="{7538B1F6-64EB-493D-BE17-489077781DB7}" type="datetimeFigureOut">
              <a:rPr lang="en-US" smtClean="0"/>
              <a:t>2/4/2026</a:t>
            </a:fld>
            <a:endParaRPr lang="en-US"/>
          </a:p>
        </p:txBody>
      </p:sp>
      <p:sp>
        <p:nvSpPr>
          <p:cNvPr id="5" name="Footer Placeholder 4">
            <a:extLst>
              <a:ext uri="{FF2B5EF4-FFF2-40B4-BE49-F238E27FC236}">
                <a16:creationId xmlns:a16="http://schemas.microsoft.com/office/drawing/2014/main" id="{B0C88102-2935-4C39-9794-3044A0DFB26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2751C24-ADEB-4C63-890B-CB25BF808FB9}"/>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9141939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6530A-4F45-48CC-91C3-7156CDAAF98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CD30251-EAC4-433D-B4C3-0B598C919A3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B46F5C9-969D-45FA-B652-FB51CAA8B39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34D78E5-DB6A-45C8-A984-B61E292D5289}"/>
              </a:ext>
            </a:extLst>
          </p:cNvPr>
          <p:cNvSpPr>
            <a:spLocks noGrp="1"/>
          </p:cNvSpPr>
          <p:nvPr>
            <p:ph type="dt" sz="half" idx="10"/>
          </p:nvPr>
        </p:nvSpPr>
        <p:spPr/>
        <p:txBody>
          <a:bodyPr/>
          <a:lstStyle/>
          <a:p>
            <a:fld id="{7538B1F6-64EB-493D-BE17-489077781DB7}" type="datetimeFigureOut">
              <a:rPr lang="en-US" smtClean="0"/>
              <a:t>2/4/2026</a:t>
            </a:fld>
            <a:endParaRPr lang="en-US"/>
          </a:p>
        </p:txBody>
      </p:sp>
      <p:sp>
        <p:nvSpPr>
          <p:cNvPr id="6" name="Footer Placeholder 5">
            <a:extLst>
              <a:ext uri="{FF2B5EF4-FFF2-40B4-BE49-F238E27FC236}">
                <a16:creationId xmlns:a16="http://schemas.microsoft.com/office/drawing/2014/main" id="{14163C2D-CE55-456E-B7B3-8BFCF784852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F8377CD-8986-41C0-B9DD-300A977F88E9}"/>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4095392936"/>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98D59A-E9A8-4C66-8A2D-7EB2EFCC074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5B506A6-F65A-437F-905D-A5D10274DDE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1EF50F0-252F-4FA9-9161-4AE5E1BCEE7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EFC1DB8-8823-4DED-A0B1-D6F71FAF95E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06723F3-CD02-4DB4-AC28-EE621DE9FFF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074597B-0AFB-48B1-A02E-8B96E903F366}"/>
              </a:ext>
            </a:extLst>
          </p:cNvPr>
          <p:cNvSpPr>
            <a:spLocks noGrp="1"/>
          </p:cNvSpPr>
          <p:nvPr>
            <p:ph type="dt" sz="half" idx="10"/>
          </p:nvPr>
        </p:nvSpPr>
        <p:spPr/>
        <p:txBody>
          <a:bodyPr/>
          <a:lstStyle/>
          <a:p>
            <a:fld id="{7538B1F6-64EB-493D-BE17-489077781DB7}" type="datetimeFigureOut">
              <a:rPr lang="en-US" smtClean="0"/>
              <a:t>2/4/2026</a:t>
            </a:fld>
            <a:endParaRPr lang="en-US"/>
          </a:p>
        </p:txBody>
      </p:sp>
      <p:sp>
        <p:nvSpPr>
          <p:cNvPr id="8" name="Footer Placeholder 7">
            <a:extLst>
              <a:ext uri="{FF2B5EF4-FFF2-40B4-BE49-F238E27FC236}">
                <a16:creationId xmlns:a16="http://schemas.microsoft.com/office/drawing/2014/main" id="{04D0A65A-6677-46BC-A501-4B1587015C4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A3C832E-1FF9-4FDA-85F0-202C668B6409}"/>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4199191000"/>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557E6A-564B-4BF2-B124-6D982A6B83A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AFB7E3A-6E1E-45DF-A728-2BB196EC6C09}"/>
              </a:ext>
            </a:extLst>
          </p:cNvPr>
          <p:cNvSpPr>
            <a:spLocks noGrp="1"/>
          </p:cNvSpPr>
          <p:nvPr>
            <p:ph type="dt" sz="half" idx="10"/>
          </p:nvPr>
        </p:nvSpPr>
        <p:spPr/>
        <p:txBody>
          <a:bodyPr/>
          <a:lstStyle/>
          <a:p>
            <a:fld id="{7538B1F6-64EB-493D-BE17-489077781DB7}" type="datetimeFigureOut">
              <a:rPr lang="en-US" smtClean="0"/>
              <a:t>2/4/2026</a:t>
            </a:fld>
            <a:endParaRPr lang="en-US"/>
          </a:p>
        </p:txBody>
      </p:sp>
      <p:sp>
        <p:nvSpPr>
          <p:cNvPr id="4" name="Footer Placeholder 3">
            <a:extLst>
              <a:ext uri="{FF2B5EF4-FFF2-40B4-BE49-F238E27FC236}">
                <a16:creationId xmlns:a16="http://schemas.microsoft.com/office/drawing/2014/main" id="{954E8F20-7589-4BB4-AB78-F7596625154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3C399CC-F158-4B78-8268-35FDACB2B66E}"/>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5044722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EF888DB-C832-4D48-AD8D-6F2964FAFBAF}"/>
              </a:ext>
            </a:extLst>
          </p:cNvPr>
          <p:cNvSpPr>
            <a:spLocks noGrp="1"/>
          </p:cNvSpPr>
          <p:nvPr>
            <p:ph type="dt" sz="half" idx="10"/>
          </p:nvPr>
        </p:nvSpPr>
        <p:spPr/>
        <p:txBody>
          <a:bodyPr/>
          <a:lstStyle/>
          <a:p>
            <a:fld id="{7538B1F6-64EB-493D-BE17-489077781DB7}" type="datetimeFigureOut">
              <a:rPr lang="en-US" smtClean="0"/>
              <a:t>2/4/2026</a:t>
            </a:fld>
            <a:endParaRPr lang="en-US"/>
          </a:p>
        </p:txBody>
      </p:sp>
      <p:sp>
        <p:nvSpPr>
          <p:cNvPr id="3" name="Footer Placeholder 2">
            <a:extLst>
              <a:ext uri="{FF2B5EF4-FFF2-40B4-BE49-F238E27FC236}">
                <a16:creationId xmlns:a16="http://schemas.microsoft.com/office/drawing/2014/main" id="{592AB3C8-DA64-40D4-96D0-DB47C596B3C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9BDA28B-977B-48BD-9B52-99259FA63FB4}"/>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1783629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599662-440B-4FC0-9699-5C945F0D998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DC83FE2-CED3-4FE1-AE95-76A43D201DC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7C86715-4118-46C6-A9FF-99AEF49AB2B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5BAC11F-2AAB-4DE6-B705-25FDDA55736E}"/>
              </a:ext>
            </a:extLst>
          </p:cNvPr>
          <p:cNvSpPr>
            <a:spLocks noGrp="1"/>
          </p:cNvSpPr>
          <p:nvPr>
            <p:ph type="dt" sz="half" idx="10"/>
          </p:nvPr>
        </p:nvSpPr>
        <p:spPr/>
        <p:txBody>
          <a:bodyPr/>
          <a:lstStyle/>
          <a:p>
            <a:fld id="{7538B1F6-64EB-493D-BE17-489077781DB7}" type="datetimeFigureOut">
              <a:rPr lang="en-US" smtClean="0"/>
              <a:t>2/4/2026</a:t>
            </a:fld>
            <a:endParaRPr lang="en-US"/>
          </a:p>
        </p:txBody>
      </p:sp>
      <p:sp>
        <p:nvSpPr>
          <p:cNvPr id="6" name="Footer Placeholder 5">
            <a:extLst>
              <a:ext uri="{FF2B5EF4-FFF2-40B4-BE49-F238E27FC236}">
                <a16:creationId xmlns:a16="http://schemas.microsoft.com/office/drawing/2014/main" id="{41218B69-992D-4A0D-819D-52732C3E942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1F1051-6A2A-469A-9864-3077AB62E003}"/>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6320887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2C2AA7-5B5C-4C92-81C9-65C7B5276C4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448E225-C3DB-4FD7-83AA-CBA23F0368C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A315D1E-775A-427F-ADBE-09579CD56D6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ADD4714-045B-4F59-B419-702366F41FF0}"/>
              </a:ext>
            </a:extLst>
          </p:cNvPr>
          <p:cNvSpPr>
            <a:spLocks noGrp="1"/>
          </p:cNvSpPr>
          <p:nvPr>
            <p:ph type="dt" sz="half" idx="10"/>
          </p:nvPr>
        </p:nvSpPr>
        <p:spPr/>
        <p:txBody>
          <a:bodyPr/>
          <a:lstStyle/>
          <a:p>
            <a:fld id="{7538B1F6-64EB-493D-BE17-489077781DB7}" type="datetimeFigureOut">
              <a:rPr lang="en-US" smtClean="0"/>
              <a:t>2/4/2026</a:t>
            </a:fld>
            <a:endParaRPr lang="en-US"/>
          </a:p>
        </p:txBody>
      </p:sp>
      <p:sp>
        <p:nvSpPr>
          <p:cNvPr id="6" name="Footer Placeholder 5">
            <a:extLst>
              <a:ext uri="{FF2B5EF4-FFF2-40B4-BE49-F238E27FC236}">
                <a16:creationId xmlns:a16="http://schemas.microsoft.com/office/drawing/2014/main" id="{CDABD9A6-D6AA-4782-8201-C9531E21B7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1C21780-7BDB-4A76-9C7D-85781DB87694}"/>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2102974628"/>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A52DBA3-0520-4EA6-B685-DE480F06FC8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28B0B84-AEA4-4B69-BE38-31B79FF9B78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B876173-25EB-421B-B331-52319857BEC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38B1F6-64EB-493D-BE17-489077781DB7}" type="datetimeFigureOut">
              <a:rPr lang="en-US" smtClean="0"/>
              <a:t>2/4/2026</a:t>
            </a:fld>
            <a:endParaRPr lang="en-US"/>
          </a:p>
        </p:txBody>
      </p:sp>
      <p:sp>
        <p:nvSpPr>
          <p:cNvPr id="5" name="Footer Placeholder 4">
            <a:extLst>
              <a:ext uri="{FF2B5EF4-FFF2-40B4-BE49-F238E27FC236}">
                <a16:creationId xmlns:a16="http://schemas.microsoft.com/office/drawing/2014/main" id="{298961FF-E770-4EF4-BEE1-3A6116BE7B0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4C315BB-88D6-485B-993E-253963D80C8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3642556739"/>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401336121"/>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2.xml"/><Relationship Id="rId5" Type="http://schemas.openxmlformats.org/officeDocument/2006/relationships/image" Target="../media/image11.png"/><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sym typeface="Aria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659821"/>
            <a:ext cx="9144000"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lnSpc>
                <a:spcPct val="100000"/>
              </a:lnSpc>
              <a:spcBef>
                <a:spcPts val="0"/>
              </a:spcBef>
              <a:buClr>
                <a:srgbClr val="000000"/>
              </a:buClr>
              <a:buSzPts val="6000"/>
            </a:pPr>
            <a:r>
              <a:rPr lang="en-US" sz="5400" dirty="0">
                <a:solidFill>
                  <a:srgbClr val="000000"/>
                </a:solidFill>
                <a:latin typeface="Century Gothic"/>
                <a:ea typeface="Century Gothic"/>
                <a:cs typeface="Century Gothic"/>
                <a:sym typeface="Century Gothic"/>
              </a:rPr>
              <a:t>The Building Blocks of Neoclassical Analysis</a:t>
            </a:r>
            <a:endParaRPr lang="en-US" sz="5400" dirty="0">
              <a:latin typeface="Century Gothic" panose="020B0502020202020204" pitchFamily="34" charset="0"/>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7" y="49825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Arial"/>
                <a:sym typeface="Arial"/>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Arial"/>
                <a:sym typeface="Arial"/>
              </a:rPr>
              <a:t> LEARNING</a:t>
            </a:r>
          </a:p>
        </p:txBody>
      </p:sp>
    </p:spTree>
    <p:extLst>
      <p:ext uri="{BB962C8B-B14F-4D97-AF65-F5344CB8AC3E}">
        <p14:creationId xmlns:p14="http://schemas.microsoft.com/office/powerpoint/2010/main" val="38610113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973978" y="1433251"/>
            <a:ext cx="8244044" cy="4480560"/>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r>
              <a:rPr lang="en-US" sz="2000" dirty="0">
                <a:solidFill>
                  <a:schemeClr val="bg1"/>
                </a:solidFill>
                <a:latin typeface="Calibri" panose="020F0502020204030204" pitchFamily="34" charset="0"/>
                <a:ea typeface="Calibri" panose="020F0502020204030204" pitchFamily="34" charset="0"/>
                <a:cs typeface="Times New Roman" panose="02020603050405020304" pitchFamily="18" charset="0"/>
              </a:rPr>
              <a:t>The neoclassical viewpoint argues that the economy will adjust back to its potential GDP level of output through flexible price levels.</a:t>
            </a:r>
          </a:p>
          <a:p>
            <a:endParaRPr lang="en-US" sz="20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a:p>
            <a:pPr marL="342900" indent="-342900">
              <a:buFont typeface="Arial" panose="020B0604020202020204" pitchFamily="34" charset="0"/>
              <a:buChar char="•"/>
            </a:pPr>
            <a:r>
              <a:rPr lang="en-US" sz="2000" dirty="0">
                <a:solidFill>
                  <a:schemeClr val="bg1"/>
                </a:solidFill>
                <a:latin typeface="Calibri" panose="020F0502020204030204" pitchFamily="34" charset="0"/>
                <a:ea typeface="Calibri" panose="020F0502020204030204" pitchFamily="34" charset="0"/>
                <a:cs typeface="Times New Roman" panose="02020603050405020304" pitchFamily="18" charset="0"/>
              </a:rPr>
              <a:t>The neoclassical perspective views the </a:t>
            </a:r>
            <a:r>
              <a:rPr lang="en-US" sz="2000" i="1" dirty="0">
                <a:solidFill>
                  <a:schemeClr val="bg1"/>
                </a:solidFill>
                <a:latin typeface="Calibri" panose="020F0502020204030204" pitchFamily="34" charset="0"/>
                <a:ea typeface="Calibri" panose="020F0502020204030204" pitchFamily="34" charset="0"/>
                <a:cs typeface="Times New Roman" panose="02020603050405020304" pitchFamily="18" charset="0"/>
              </a:rPr>
              <a:t>LRAS</a:t>
            </a:r>
            <a:r>
              <a:rPr lang="en-US" sz="2000" dirty="0">
                <a:solidFill>
                  <a:schemeClr val="bg1"/>
                </a:solidFill>
                <a:latin typeface="Calibri" panose="020F0502020204030204" pitchFamily="34" charset="0"/>
                <a:ea typeface="Calibri" panose="020F0502020204030204" pitchFamily="34" charset="0"/>
                <a:cs typeface="Times New Roman" panose="02020603050405020304" pitchFamily="18" charset="0"/>
              </a:rPr>
              <a:t> curve as vertical and that, in the long run, the economy will fluctuate around this level of potential GDP.</a:t>
            </a:r>
          </a:p>
          <a:p>
            <a:endParaRPr lang="en-US" sz="20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a:p>
            <a:pPr marL="342900" indent="-3429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rational expectations perspective argues that people have all the information they need about economic events, and as a result, economic adjustments will happen very quickly.</a:t>
            </a:r>
          </a:p>
          <a:p>
            <a:endParaRPr lang="en-US" sz="2000" dirty="0">
              <a:solidFill>
                <a:schemeClr val="bg1"/>
              </a:solidFill>
              <a:latin typeface="Calibri" panose="020F0502020204030204" pitchFamily="34" charset="0"/>
              <a:cs typeface="Times New Roman" panose="02020603050405020304" pitchFamily="18" charset="0"/>
            </a:endParaRPr>
          </a:p>
          <a:p>
            <a:pPr marL="342900" indent="-3429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In the adaptive expectations theory, people have limited economic information, making economic adjustments happen slowly.</a:t>
            </a:r>
            <a:endParaRPr lang="en-US" sz="2000" b="0" dirty="0">
              <a:ea typeface="Cambria Math" panose="02040503050406030204" pitchFamily="18" charset="0"/>
            </a:endParaRPr>
          </a:p>
        </p:txBody>
      </p:sp>
    </p:spTree>
    <p:extLst>
      <p:ext uri="{BB962C8B-B14F-4D97-AF65-F5344CB8AC3E}">
        <p14:creationId xmlns:p14="http://schemas.microsoft.com/office/powerpoint/2010/main" val="17449790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BD8DF4-B5C0-7EBF-FCF5-8899C5C1A6CA}"/>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68E24ACD-D333-0C16-1417-F5FFD0CED8F3}"/>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sym typeface="Arial"/>
            </a:endParaRPr>
          </a:p>
        </p:txBody>
      </p:sp>
      <p:cxnSp>
        <p:nvCxnSpPr>
          <p:cNvPr id="11" name="Straight Connector 10">
            <a:extLst>
              <a:ext uri="{FF2B5EF4-FFF2-40B4-BE49-F238E27FC236}">
                <a16:creationId xmlns:a16="http://schemas.microsoft.com/office/drawing/2014/main" id="{DF326B8E-76F3-81FE-23DC-B203FF07AA33}"/>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D49013E7-B21F-3813-4913-FB23056B5E87}"/>
              </a:ext>
            </a:extLst>
          </p:cNvPr>
          <p:cNvSpPr txBox="1">
            <a:spLocks noGrp="1"/>
          </p:cNvSpPr>
          <p:nvPr>
            <p:ph type="title" idx="4294967295"/>
          </p:nvPr>
        </p:nvSpPr>
        <p:spPr>
          <a:xfrm>
            <a:off x="1524000" y="2244322"/>
            <a:ext cx="9144000"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lnSpc>
                <a:spcPct val="100000"/>
              </a:lnSpc>
              <a:spcBef>
                <a:spcPts val="0"/>
              </a:spcBef>
              <a:buClr>
                <a:srgbClr val="000000"/>
              </a:buClr>
              <a:buSzPts val="6000"/>
            </a:pPr>
            <a:r>
              <a:rPr lang="en-US" sz="5400" dirty="0">
                <a:solidFill>
                  <a:srgbClr val="000000"/>
                </a:solidFill>
                <a:latin typeface="Century Gothic"/>
                <a:ea typeface="Century Gothic"/>
                <a:cs typeface="Century Gothic"/>
                <a:sym typeface="Century Gothic"/>
              </a:rPr>
              <a:t>The Policy Implications of the Neoclassical Perspective</a:t>
            </a:r>
            <a:endParaRPr lang="en-US" sz="5400" dirty="0"/>
          </a:p>
        </p:txBody>
      </p:sp>
      <p:cxnSp>
        <p:nvCxnSpPr>
          <p:cNvPr id="14" name="Straight Connector 13">
            <a:extLst>
              <a:ext uri="{FF2B5EF4-FFF2-40B4-BE49-F238E27FC236}">
                <a16:creationId xmlns:a16="http://schemas.microsoft.com/office/drawing/2014/main" id="{6DAC5DDB-0B54-9FDF-81AD-450A7450EA2C}"/>
              </a:ext>
              <a:ext uri="{C183D7F6-B498-43B3-948B-1728B52AA6E4}">
                <adec:decorative xmlns:adec="http://schemas.microsoft.com/office/drawing/2017/decorative" val="1"/>
              </a:ext>
            </a:extLst>
          </p:cNvPr>
          <p:cNvCxnSpPr/>
          <p:nvPr/>
        </p:nvCxnSpPr>
        <p:spPr>
          <a:xfrm>
            <a:off x="3071447" y="49825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71A41B5B-D4EC-238F-155C-AADD59940FF5}"/>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Arial"/>
                <a:sym typeface="Arial"/>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Arial"/>
                <a:sym typeface="Arial"/>
              </a:rPr>
              <a:t> LEARNING</a:t>
            </a:r>
          </a:p>
        </p:txBody>
      </p:sp>
    </p:spTree>
    <p:extLst>
      <p:ext uri="{BB962C8B-B14F-4D97-AF65-F5344CB8AC3E}">
        <p14:creationId xmlns:p14="http://schemas.microsoft.com/office/powerpoint/2010/main" val="31217331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Neoclassical Viewpoints and Policy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Neoclassical economists do not believe government stimulation of AD will have a good outcome."/>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Neoclassical economists do not believe government stimulation of AD will have a good outcome.</a:t>
              </a:r>
            </a:p>
          </p:txBody>
        </p:sp>
      </p:grpSp>
      <p:grpSp>
        <p:nvGrpSpPr>
          <p:cNvPr id="20" name="Group 19" descr="The neoclassical viewpoint holds the economy will correct itself and that a Keynesian stabilization policy will only accelerate the process."/>
          <p:cNvGrpSpPr/>
          <p:nvPr/>
        </p:nvGrpSpPr>
        <p:grpSpPr>
          <a:xfrm>
            <a:off x="2066922" y="2456766"/>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neoclassical viewpoint holds the economy will correct itself and that a Keynesian stabilization policy will only accelerate the process.</a:t>
              </a:r>
            </a:p>
          </p:txBody>
        </p:sp>
      </p:grpSp>
      <p:grpSp>
        <p:nvGrpSpPr>
          <p:cNvPr id="23" name="Group 22" descr="However, neoclassical economists believe it takes the government months or years to properly adjust to AD changes."/>
          <p:cNvGrpSpPr/>
          <p:nvPr/>
        </p:nvGrpSpPr>
        <p:grpSpPr>
          <a:xfrm>
            <a:off x="2066922" y="334593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neoclassical economists believe it takes the government months or years to properly adjust to AD changes.</a:t>
              </a:r>
            </a:p>
          </p:txBody>
        </p:sp>
      </p:grpSp>
      <p:grpSp>
        <p:nvGrpSpPr>
          <p:cNvPr id="15" name="Group 14" descr="Some neoclassical economists even think that the business cycles we observe are due in large part to flawed government policy.">
            <a:extLst>
              <a:ext uri="{FF2B5EF4-FFF2-40B4-BE49-F238E27FC236}">
                <a16:creationId xmlns:a16="http://schemas.microsoft.com/office/drawing/2014/main" id="{ED8D22F9-2E1C-496D-B3E7-F01441966AA3}"/>
              </a:ext>
            </a:extLst>
          </p:cNvPr>
          <p:cNvGrpSpPr/>
          <p:nvPr/>
        </p:nvGrpSpPr>
        <p:grpSpPr>
          <a:xfrm>
            <a:off x="2066922" y="422518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42923" y="177300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neoclassical economists even think that the business cycles we observe are due in large part to flawed government policy.</a:t>
              </a:r>
            </a:p>
          </p:txBody>
        </p:sp>
      </p:grpSp>
    </p:spTree>
    <p:extLst>
      <p:ext uri="{BB962C8B-B14F-4D97-AF65-F5344CB8AC3E}">
        <p14:creationId xmlns:p14="http://schemas.microsoft.com/office/powerpoint/2010/main" val="7249734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The Neoclassical Phillips Curve Tradeoff</a:t>
            </a:r>
            <a:r>
              <a:rPr kumimoji="0" lang="en-US" sz="3000" b="0" i="0" u="none" strike="noStrike" kern="1200" cap="none" spc="0" normalizeH="0" baseline="-25000" noProof="0" dirty="0">
                <a:ln>
                  <a:noFill/>
                </a:ln>
                <a:solidFill>
                  <a:srgbClr val="000000"/>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upward-sloping short-run aggregate supply (SRAS) curve implies a downward-sloping Phillips curve; thus, there is a tradeoff between inflation and unemployment in the short run."/>
          <p:cNvGrpSpPr/>
          <p:nvPr/>
        </p:nvGrpSpPr>
        <p:grpSpPr>
          <a:xfrm>
            <a:off x="2066922" y="1580912"/>
            <a:ext cx="8058154" cy="1081887"/>
            <a:chOff x="542923" y="1736761"/>
            <a:chExt cx="8058154" cy="1081887"/>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upward-sloping short-run aggregate supply (</a:t>
              </a:r>
              <a:r>
                <a:rPr lang="en-US" sz="2000" i="1" dirty="0">
                  <a:solidFill>
                    <a:schemeClr val="bg1"/>
                  </a:solidFill>
                </a:rPr>
                <a:t>SRAS</a:t>
              </a:r>
              <a:r>
                <a:rPr lang="en-US" sz="2000" dirty="0">
                  <a:solidFill>
                    <a:schemeClr val="bg1"/>
                  </a:solidFill>
                </a:rPr>
                <a:t>) curve implies a downward-sloping Phillips curve; thus, there is a tradeoff between inflation and unemployment in the short run.</a:t>
              </a:r>
            </a:p>
          </p:txBody>
        </p:sp>
      </p:grpSp>
      <p:grpSp>
        <p:nvGrpSpPr>
          <p:cNvPr id="20" name="Group 19" descr="By contrast, a neoclassical long-run aggregate supply (LRAS) curve will imply a vertical shape for the Phillips curve, indicating no long-run tradeoff between inflation and unemployment."/>
          <p:cNvGrpSpPr/>
          <p:nvPr/>
        </p:nvGrpSpPr>
        <p:grpSpPr>
          <a:xfrm>
            <a:off x="2066922" y="2735739"/>
            <a:ext cx="8058154" cy="1074490"/>
            <a:chOff x="542923" y="1736761"/>
            <a:chExt cx="8058154" cy="1074490"/>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42923" y="1795588"/>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By contrast, a neoclassical long-run aggregate supply (</a:t>
              </a:r>
              <a:r>
                <a:rPr lang="en-US" sz="2000" i="1" dirty="0">
                  <a:solidFill>
                    <a:schemeClr val="bg1"/>
                  </a:solidFill>
                </a:rPr>
                <a:t>LRAS</a:t>
              </a:r>
              <a:r>
                <a:rPr lang="en-US" sz="2000" dirty="0">
                  <a:solidFill>
                    <a:schemeClr val="bg1"/>
                  </a:solidFill>
                </a:rPr>
                <a:t>) curve will imply a vertical shape for the Phillips curve, indicating no long-run tradeoff between inflation and unemployment.</a:t>
              </a:r>
            </a:p>
          </p:txBody>
        </p:sp>
      </p:grpSp>
    </p:spTree>
    <p:extLst>
      <p:ext uri="{BB962C8B-B14F-4D97-AF65-F5344CB8AC3E}">
        <p14:creationId xmlns:p14="http://schemas.microsoft.com/office/powerpoint/2010/main" val="31119393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12" name="Title 11">
            <a:extLst>
              <a:ext uri="{FF2B5EF4-FFF2-40B4-BE49-F238E27FC236}">
                <a16:creationId xmlns:a16="http://schemas.microsoft.com/office/drawing/2014/main" id="{EF0E5129-EA24-4E7A-A890-D4AA8C072013}"/>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The Neoclassical Phillips Curve Tradeoff</a:t>
            </a:r>
            <a:r>
              <a:rPr kumimoji="0" lang="en-US" sz="3000" b="0" i="0" u="none" strike="noStrike" kern="1200" cap="none" spc="0" normalizeH="0" baseline="-25000" noProof="0" dirty="0">
                <a:ln>
                  <a:noFill/>
                </a:ln>
                <a:solidFill>
                  <a:srgbClr val="000000"/>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2" name="Straight Connector 1">
            <a:extLst>
              <a:ext uri="{FF2B5EF4-FFF2-40B4-BE49-F238E27FC236}">
                <a16:creationId xmlns:a16="http://schemas.microsoft.com/office/drawing/2014/main" id="{98D9D3F9-19C1-3EA9-4812-4F4C2D047140}"/>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With a vertical LRAS curve, shifts in AD do not alter output but do lead to changes in price. Because output is unchanged, all unemployment will be due to the natural rate of unemployment.">
            <a:extLst>
              <a:ext uri="{FF2B5EF4-FFF2-40B4-BE49-F238E27FC236}">
                <a16:creationId xmlns:a16="http://schemas.microsoft.com/office/drawing/2014/main" id="{22C2934C-A913-4ABF-AD4F-EB6347D88B42}"/>
              </a:ext>
            </a:extLst>
          </p:cNvPr>
          <p:cNvGrpSpPr/>
          <p:nvPr/>
        </p:nvGrpSpPr>
        <p:grpSpPr>
          <a:xfrm>
            <a:off x="2066923" y="1338868"/>
            <a:ext cx="8058154" cy="1050891"/>
            <a:chOff x="542923" y="1736761"/>
            <a:chExt cx="8058154" cy="1050891"/>
          </a:xfrm>
          <a:solidFill>
            <a:srgbClr val="627981"/>
          </a:solidFill>
        </p:grpSpPr>
        <p:sp>
          <p:nvSpPr>
            <p:cNvPr id="10" name="Rectangle 9">
              <a:extLst>
                <a:ext uri="{FF2B5EF4-FFF2-40B4-BE49-F238E27FC236}">
                  <a16:creationId xmlns:a16="http://schemas.microsoft.com/office/drawing/2014/main" id="{5CFFFEFC-74EF-4B75-B439-E594FAA2956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74D9C153-8B15-436F-9576-77AD0994AA94}"/>
                </a:ext>
              </a:extLst>
            </p:cNvPr>
            <p:cNvSpPr txBox="1"/>
            <p:nvPr/>
          </p:nvSpPr>
          <p:spPr>
            <a:xfrm>
              <a:off x="542923" y="1771989"/>
              <a:ext cx="8058154" cy="1015663"/>
            </a:xfrm>
            <a:prstGeom prst="rect">
              <a:avLst/>
            </a:prstGeom>
            <a:grpFill/>
          </p:spPr>
          <p:txBody>
            <a:bodyPr wrap="square" rtlCol="0">
              <a:spAutoFit/>
            </a:bodyPr>
            <a:lstStyle/>
            <a:p>
              <a:pPr algn="ctr"/>
              <a:r>
                <a:rPr lang="en-US" sz="2000" dirty="0">
                  <a:solidFill>
                    <a:schemeClr val="bg1"/>
                  </a:solidFill>
                </a:rPr>
                <a:t>With a vertical </a:t>
              </a:r>
              <a:r>
                <a:rPr lang="en-US" sz="2000" i="1" dirty="0">
                  <a:solidFill>
                    <a:schemeClr val="bg1"/>
                  </a:solidFill>
                </a:rPr>
                <a:t>LRAS</a:t>
              </a:r>
              <a:r>
                <a:rPr lang="en-US" sz="2000" dirty="0">
                  <a:solidFill>
                    <a:schemeClr val="bg1"/>
                  </a:solidFill>
                </a:rPr>
                <a:t> curve, shifts in </a:t>
              </a:r>
              <a:r>
                <a:rPr lang="en-US" sz="2000" i="1" dirty="0">
                  <a:solidFill>
                    <a:schemeClr val="bg1"/>
                  </a:solidFill>
                </a:rPr>
                <a:t>AD</a:t>
              </a:r>
              <a:r>
                <a:rPr lang="en-US" sz="2000" dirty="0">
                  <a:solidFill>
                    <a:schemeClr val="bg1"/>
                  </a:solidFill>
                </a:rPr>
                <a:t> do not alter output but do lead to changes in price. Because output is unchanged, all unemployment will be due to the natural rate of unemployment.</a:t>
              </a:r>
            </a:p>
          </p:txBody>
        </p:sp>
      </p:grpSp>
      <p:pic>
        <p:nvPicPr>
          <p:cNvPr id="4" name="Picture 3" descr="Two side-by-side graphs, one with a vertical LRAS curve and three AD curves and one with a vertical Phillips curve.">
            <a:extLst>
              <a:ext uri="{FF2B5EF4-FFF2-40B4-BE49-F238E27FC236}">
                <a16:creationId xmlns:a16="http://schemas.microsoft.com/office/drawing/2014/main" id="{3DEB98A5-865B-4DD7-A3E1-95E5954234F1}"/>
              </a:ext>
            </a:extLst>
          </p:cNvPr>
          <p:cNvPicPr>
            <a:picLocks noChangeAspect="1"/>
          </p:cNvPicPr>
          <p:nvPr/>
        </p:nvPicPr>
        <p:blipFill>
          <a:blip r:embed="rId3"/>
          <a:stretch>
            <a:fillRect/>
          </a:stretch>
        </p:blipFill>
        <p:spPr>
          <a:xfrm>
            <a:off x="2529234" y="2570191"/>
            <a:ext cx="7133531" cy="4118196"/>
          </a:xfrm>
          <a:prstGeom prst="rect">
            <a:avLst/>
          </a:prstGeom>
        </p:spPr>
      </p:pic>
    </p:spTree>
    <p:extLst>
      <p:ext uri="{BB962C8B-B14F-4D97-AF65-F5344CB8AC3E}">
        <p14:creationId xmlns:p14="http://schemas.microsoft.com/office/powerpoint/2010/main" val="21623549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Long-Run Phillips Curve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unemployment rate on the long-run Phillips curve will be the natural rate of unemployment."/>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unemployment rate on the long-run Phillips curve will be the natural rate of unemployment.</a:t>
              </a:r>
            </a:p>
          </p:txBody>
        </p:sp>
      </p:grpSp>
      <p:grpSp>
        <p:nvGrpSpPr>
          <p:cNvPr id="20" name="Group 19" descr="Since the long-run Phillips curve is vertical, the natural rate of unemployment is consistent with all different rates of inflation."/>
          <p:cNvGrpSpPr/>
          <p:nvPr/>
        </p:nvGrpSpPr>
        <p:grpSpPr>
          <a:xfrm>
            <a:off x="2066922" y="2456766"/>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the long-run Phillips curve is vertical, the natural rate of unemployment is consistent with all different rates of inflation.</a:t>
              </a:r>
            </a:p>
          </p:txBody>
        </p:sp>
      </p:grpSp>
      <p:grpSp>
        <p:nvGrpSpPr>
          <p:cNvPr id="23" name="Group 22" descr="Milton Friedman said, &quot;There is always a temporary tradeoff between inflation and unemployment; there is no permanent tradeoff.&quot;"/>
          <p:cNvGrpSpPr/>
          <p:nvPr/>
        </p:nvGrpSpPr>
        <p:grpSpPr>
          <a:xfrm>
            <a:off x="2066922" y="334593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Milton Friedman said, "There is always a temporary tradeoff between inflation and unemployment; there is no permanent tradeoff."</a:t>
              </a:r>
            </a:p>
          </p:txBody>
        </p:sp>
      </p:grpSp>
    </p:spTree>
    <p:extLst>
      <p:ext uri="{BB962C8B-B14F-4D97-AF65-F5344CB8AC3E}">
        <p14:creationId xmlns:p14="http://schemas.microsoft.com/office/powerpoint/2010/main" val="2427168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Fighting Unemployment or Inflation?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Economists divide unemployment into both cyclical unemployment and the natural rate of unemployment."/>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divide unemployment into both cyclical unemployment and the natural rate of unemployment.</a:t>
              </a:r>
            </a:p>
          </p:txBody>
        </p:sp>
      </p:grpSp>
      <p:grpSp>
        <p:nvGrpSpPr>
          <p:cNvPr id="20" name="Group 19" descr="Cyclical unemployment results from the business cycle, while the natural rate of unemployment is always present."/>
          <p:cNvGrpSpPr/>
          <p:nvPr/>
        </p:nvGrpSpPr>
        <p:grpSpPr>
          <a:xfrm>
            <a:off x="2066922" y="2456766"/>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Cyclical unemployment results from the business cycle, while the natural rate of unemployment is always present.</a:t>
              </a:r>
            </a:p>
          </p:txBody>
        </p:sp>
      </p:grpSp>
      <p:grpSp>
        <p:nvGrpSpPr>
          <p:cNvPr id="23" name="Group 22" descr="The neoclassical view minimizes the concern surrounding cyclical unemployment, a short-run occurrence."/>
          <p:cNvGrpSpPr/>
          <p:nvPr/>
        </p:nvGrpSpPr>
        <p:grpSpPr>
          <a:xfrm>
            <a:off x="2066922" y="334593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neoclassical view minimizes the concern surrounding cyclical unemployment, a short-run occurrence.</a:t>
              </a:r>
            </a:p>
          </p:txBody>
        </p:sp>
      </p:grpSp>
      <p:grpSp>
        <p:nvGrpSpPr>
          <p:cNvPr id="15" name="Group 14" descr="The neoclassical view of unemployment tends to focus on how the government can adjust public policy to reduce the natural rate of unemployment.">
            <a:extLst>
              <a:ext uri="{FF2B5EF4-FFF2-40B4-BE49-F238E27FC236}">
                <a16:creationId xmlns:a16="http://schemas.microsoft.com/office/drawing/2014/main" id="{12043823-1538-4FA6-AA8E-C3C61946095A}"/>
              </a:ext>
            </a:extLst>
          </p:cNvPr>
          <p:cNvGrpSpPr/>
          <p:nvPr/>
        </p:nvGrpSpPr>
        <p:grpSpPr>
          <a:xfrm>
            <a:off x="2066922" y="4235094"/>
            <a:ext cx="8058154" cy="1046322"/>
            <a:chOff x="542923" y="1736761"/>
            <a:chExt cx="8058154" cy="1046322"/>
          </a:xfrm>
          <a:solidFill>
            <a:srgbClr val="627981"/>
          </a:solidFill>
        </p:grpSpPr>
        <p:sp>
          <p:nvSpPr>
            <p:cNvPr id="16" name="Rectangle 15">
              <a:extLst>
                <a:ext uri="{FF2B5EF4-FFF2-40B4-BE49-F238E27FC236}">
                  <a16:creationId xmlns:a16="http://schemas.microsoft.com/office/drawing/2014/main" id="{F785A156-5E7F-4340-9AFF-D24BBFAC751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E768619B-8678-43B3-BCCC-06DA9106F2DA}"/>
                </a:ext>
              </a:extLst>
            </p:cNvPr>
            <p:cNvSpPr txBox="1"/>
            <p:nvPr/>
          </p:nvSpPr>
          <p:spPr>
            <a:xfrm>
              <a:off x="542923" y="1767420"/>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neoclassical view of unemployment tends to focus on how the government can adjust public policy to reduce the natural rate of unemployment.</a:t>
              </a:r>
            </a:p>
          </p:txBody>
        </p:sp>
      </p:grpSp>
    </p:spTree>
    <p:extLst>
      <p:ext uri="{BB962C8B-B14F-4D97-AF65-F5344CB8AC3E}">
        <p14:creationId xmlns:p14="http://schemas.microsoft.com/office/powerpoint/2010/main" val="38282484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2" y="158147"/>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Fighting Recession or Encouraging Long-Term Growth?</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economy will rebound out of a recession or eventually contract during an expansion because prices and wage rates are flexible."/>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economy will rebound out of a recession or eventually contract during an expansion because prices and wage rates are flexible.</a:t>
              </a:r>
            </a:p>
          </p:txBody>
        </p:sp>
      </p:grpSp>
      <p:grpSp>
        <p:nvGrpSpPr>
          <p:cNvPr id="20" name="Group 19" descr="The key policy question for neoclassicals is how to promote growth of potential GDP."/>
          <p:cNvGrpSpPr/>
          <p:nvPr/>
        </p:nvGrpSpPr>
        <p:grpSpPr>
          <a:xfrm>
            <a:off x="2066922" y="2456766"/>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key policy question for neoclassicals is how to promote growth of potential GDP.</a:t>
              </a:r>
            </a:p>
          </p:txBody>
        </p:sp>
      </p:grpSp>
      <p:grpSp>
        <p:nvGrpSpPr>
          <p:cNvPr id="23" name="Group 22" descr="Neoclassicals view human capital, physical capital, and technology as the keys to long-run productivity growth."/>
          <p:cNvGrpSpPr/>
          <p:nvPr/>
        </p:nvGrpSpPr>
        <p:grpSpPr>
          <a:xfrm>
            <a:off x="2066922" y="334593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Neoclassicals view human capital, physical capital, and technology as the keys to long-run productivity growth.</a:t>
              </a:r>
            </a:p>
          </p:txBody>
        </p:sp>
      </p:grpSp>
      <p:grpSp>
        <p:nvGrpSpPr>
          <p:cNvPr id="15" name="Group 14" descr="Neoclassicals believe a stable economic environment fosters economic growth, while &quot;fine-tuning&quot; the economy is not as effective.">
            <a:extLst>
              <a:ext uri="{FF2B5EF4-FFF2-40B4-BE49-F238E27FC236}">
                <a16:creationId xmlns:a16="http://schemas.microsoft.com/office/drawing/2014/main" id="{12043823-1538-4FA6-AA8E-C3C61946095A}"/>
              </a:ext>
            </a:extLst>
          </p:cNvPr>
          <p:cNvGrpSpPr/>
          <p:nvPr/>
        </p:nvGrpSpPr>
        <p:grpSpPr>
          <a:xfrm>
            <a:off x="2066922" y="423509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F785A156-5E7F-4340-9AFF-D24BBFAC751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E768619B-8678-43B3-BCCC-06DA9106F2DA}"/>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Neoclassicals believe a stable economic environment fosters economic growth, while "fine-tuning" the economy is not as effective.</a:t>
              </a:r>
            </a:p>
          </p:txBody>
        </p:sp>
      </p:grpSp>
    </p:spTree>
    <p:extLst>
      <p:ext uri="{BB962C8B-B14F-4D97-AF65-F5344CB8AC3E}">
        <p14:creationId xmlns:p14="http://schemas.microsoft.com/office/powerpoint/2010/main" val="6807253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2" y="375119"/>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Neoclassical economists believe that it is more important to put an economy’s interest on long-term growth rather than on fighting recessions. Since economic growth depends on the growth rate of long-term productivity, explain specific ways in which you would promote long-run economic growth in today’s economy."/>
          <p:cNvGrpSpPr/>
          <p:nvPr/>
        </p:nvGrpSpPr>
        <p:grpSpPr>
          <a:xfrm>
            <a:off x="2066923" y="1346700"/>
            <a:ext cx="8058154" cy="1735724"/>
            <a:chOff x="542923" y="1736761"/>
            <a:chExt cx="8058154" cy="2005215"/>
          </a:xfrm>
          <a:solidFill>
            <a:srgbClr val="627981"/>
          </a:solidFill>
        </p:grpSpPr>
        <p:sp>
          <p:nvSpPr>
            <p:cNvPr id="9" name="Rectangle 8"/>
            <p:cNvSpPr/>
            <p:nvPr/>
          </p:nvSpPr>
          <p:spPr>
            <a:xfrm>
              <a:off x="542923" y="1736761"/>
              <a:ext cx="8058154" cy="20052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0" name="TextBox 9"/>
            <p:cNvSpPr txBox="1"/>
            <p:nvPr/>
          </p:nvSpPr>
          <p:spPr>
            <a:xfrm>
              <a:off x="542923" y="1802985"/>
              <a:ext cx="7807571" cy="1884481"/>
            </a:xfrm>
            <a:prstGeom prst="rect">
              <a:avLst/>
            </a:prstGeom>
            <a:grpFill/>
          </p:spPr>
          <p:txBody>
            <a:bodyPr wrap="square" rtlCol="0">
              <a:spAutoFit/>
            </a:bodyPr>
            <a:lstStyle/>
            <a:p>
              <a:pPr algn="ctr"/>
              <a:r>
                <a:rPr lang="en-US" sz="2000" dirty="0">
                  <a:solidFill>
                    <a:schemeClr val="bg1"/>
                  </a:solidFill>
                </a:rPr>
                <a:t>Neoclassical economists believe that it is more important to put an economy’s interest on long-term growth rather than on fighting recessions. Since economic growth depends on the growth rate of long-term productivity, explain specific ways in which you would promote long-run economic growth in today’s economy.</a:t>
              </a:r>
            </a:p>
          </p:txBody>
        </p:sp>
      </p:grpSp>
      <p:pic>
        <p:nvPicPr>
          <p:cNvPr id="5" name="Picture 4" descr="A crane over a building">
            <a:extLst>
              <a:ext uri="{FF2B5EF4-FFF2-40B4-BE49-F238E27FC236}">
                <a16:creationId xmlns:a16="http://schemas.microsoft.com/office/drawing/2014/main" id="{9F4BC812-72F9-4CD7-B273-2EFD02D01B43}"/>
              </a:ext>
            </a:extLst>
          </p:cNvPr>
          <p:cNvPicPr>
            <a:picLocks noChangeAspect="1"/>
          </p:cNvPicPr>
          <p:nvPr/>
        </p:nvPicPr>
        <p:blipFill>
          <a:blip r:embed="rId3"/>
          <a:stretch>
            <a:fillRect/>
          </a:stretch>
        </p:blipFill>
        <p:spPr>
          <a:xfrm>
            <a:off x="4135053" y="3203572"/>
            <a:ext cx="3921893" cy="3547213"/>
          </a:xfrm>
          <a:prstGeom prst="rect">
            <a:avLst/>
          </a:prstGeom>
        </p:spPr>
      </p:pic>
    </p:spTree>
    <p:extLst>
      <p:ext uri="{BB962C8B-B14F-4D97-AF65-F5344CB8AC3E}">
        <p14:creationId xmlns:p14="http://schemas.microsoft.com/office/powerpoint/2010/main" val="24091780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3" name="Title 25">
            <a:extLst>
              <a:ext uri="{FF2B5EF4-FFF2-40B4-BE49-F238E27FC236}">
                <a16:creationId xmlns:a16="http://schemas.microsoft.com/office/drawing/2014/main" id="{EFEDD543-843A-375C-6DBF-20D5BC2DAD6F}"/>
              </a:ext>
            </a:extLst>
          </p:cNvPr>
          <p:cNvSpPr txBox="1">
            <a:spLocks noGrp="1"/>
          </p:cNvSpPr>
          <p:nvPr>
            <p:ph type="title" idx="4294967295"/>
          </p:nvPr>
        </p:nvSpPr>
        <p:spPr>
          <a:xfrm>
            <a:off x="1524002" y="375119"/>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4" name="Straight Connector 3">
            <a:extLst>
              <a:ext uri="{FF2B5EF4-FFF2-40B4-BE49-F238E27FC236}">
                <a16:creationId xmlns:a16="http://schemas.microsoft.com/office/drawing/2014/main" id="{94546778-B834-F581-1097-0AA6CFD6B870}"/>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B6214DB0-7CA8-48B4-9FF9-8CF20E0EE4C7}"/>
              </a:ext>
            </a:extLst>
          </p:cNvPr>
          <p:cNvSpPr/>
          <p:nvPr/>
        </p:nvSpPr>
        <p:spPr>
          <a:xfrm>
            <a:off x="1881125" y="1851378"/>
            <a:ext cx="8429627" cy="422959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sz="2000" dirty="0">
                <a:solidFill>
                  <a:schemeClr val="bg1"/>
                </a:solidFill>
                <a:ea typeface="Calibri" panose="020F0502020204030204" pitchFamily="34" charset="0"/>
                <a:cs typeface="Times New Roman" panose="02020603050405020304" pitchFamily="18" charset="0"/>
              </a:rPr>
              <a:t>Recessions will fade in a few years, and long-term growth will ultimately determine the standard of living.</a:t>
            </a:r>
          </a:p>
          <a:p>
            <a:endParaRPr lang="en-US" sz="2000" dirty="0">
              <a:solidFill>
                <a:schemeClr val="bg1"/>
              </a:solidFill>
              <a:ea typeface="Calibri" panose="020F0502020204030204" pitchFamily="34" charset="0"/>
              <a:cs typeface="Times New Roman" panose="02020603050405020304" pitchFamily="18" charset="0"/>
            </a:endParaRPr>
          </a:p>
          <a:p>
            <a:pPr marL="342900" indent="-342900">
              <a:buFont typeface="Arial" panose="020B0604020202020204" pitchFamily="34" charset="0"/>
              <a:buChar char="•"/>
            </a:pPr>
            <a:r>
              <a:rPr lang="en-US" sz="2000" dirty="0">
                <a:solidFill>
                  <a:schemeClr val="bg1"/>
                </a:solidFill>
                <a:cs typeface="Times New Roman" panose="02020603050405020304" pitchFamily="18" charset="0"/>
              </a:rPr>
              <a:t>The natural rate of unemployment holds more importance than cyclical unemployment.</a:t>
            </a:r>
          </a:p>
          <a:p>
            <a:endParaRPr lang="en-US" sz="2000" dirty="0"/>
          </a:p>
          <a:p>
            <a:pPr marL="342900" indent="-342900">
              <a:buFont typeface="Arial" panose="020B0604020202020204" pitchFamily="34" charset="0"/>
              <a:buChar char="•"/>
            </a:pPr>
            <a:r>
              <a:rPr lang="en-US" sz="2000" dirty="0">
                <a:solidFill>
                  <a:schemeClr val="bg1"/>
                </a:solidFill>
                <a:cs typeface="Times New Roman" panose="02020603050405020304" pitchFamily="18" charset="0"/>
              </a:rPr>
              <a:t>There is no social benefit to inflation, as it will not increase real GDP.</a:t>
            </a:r>
          </a:p>
          <a:p>
            <a:endParaRPr lang="en-US" sz="2000" dirty="0">
              <a:solidFill>
                <a:schemeClr val="bg1"/>
              </a:solidFill>
              <a:cs typeface="Times New Roman" panose="02020603050405020304" pitchFamily="18" charset="0"/>
            </a:endParaRPr>
          </a:p>
          <a:p>
            <a:pPr marL="342900" indent="-342900">
              <a:buFont typeface="Arial" panose="020B0604020202020204" pitchFamily="34" charset="0"/>
              <a:buChar char="•"/>
            </a:pPr>
            <a:r>
              <a:rPr lang="en-US" sz="2000" dirty="0">
                <a:solidFill>
                  <a:schemeClr val="bg1"/>
                </a:solidFill>
                <a:cs typeface="Times New Roman" panose="02020603050405020304" pitchFamily="18" charset="0"/>
              </a:rPr>
              <a:t>A vertical </a:t>
            </a:r>
            <a:r>
              <a:rPr lang="en-US" sz="2000" i="1" dirty="0">
                <a:solidFill>
                  <a:schemeClr val="bg1"/>
                </a:solidFill>
                <a:cs typeface="Times New Roman" panose="02020603050405020304" pitchFamily="18" charset="0"/>
              </a:rPr>
              <a:t>AS</a:t>
            </a:r>
            <a:r>
              <a:rPr lang="en-US" sz="2000" dirty="0">
                <a:solidFill>
                  <a:schemeClr val="bg1"/>
                </a:solidFill>
                <a:cs typeface="Times New Roman" panose="02020603050405020304" pitchFamily="18" charset="0"/>
              </a:rPr>
              <a:t> curve, where the quantity of output is consistent with many different price levels, implies a vertical Phillips curve.</a:t>
            </a:r>
            <a:endParaRPr lang="en-US" sz="2000" dirty="0">
              <a:solidFill>
                <a:schemeClr val="bg1"/>
              </a:solidFill>
              <a:cs typeface="Times New Roman" panose="02020603050405020304" pitchFamily="18" charset="0"/>
              <a:sym typeface="Calibri"/>
            </a:endParaRPr>
          </a:p>
        </p:txBody>
      </p:sp>
    </p:spTree>
    <p:extLst>
      <p:ext uri="{BB962C8B-B14F-4D97-AF65-F5344CB8AC3E}">
        <p14:creationId xmlns:p14="http://schemas.microsoft.com/office/powerpoint/2010/main" val="24874376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Argument for Long-Term Analysis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Extreme situations, such as the 1930s Great Depression, the 2008 to 2009 Great Recession, or the COVID-19 recession are often subjects of wide economic discussion."/>
          <p:cNvGrpSpPr/>
          <p:nvPr/>
        </p:nvGrpSpPr>
        <p:grpSpPr>
          <a:xfrm>
            <a:off x="2066922" y="1580912"/>
            <a:ext cx="8058154" cy="1112546"/>
            <a:chOff x="542923" y="1736761"/>
            <a:chExt cx="8058154" cy="1112546"/>
          </a:xfrm>
          <a:solidFill>
            <a:srgbClr val="627981"/>
          </a:solidFill>
        </p:grpSpPr>
        <p:sp>
          <p:nvSpPr>
            <p:cNvPr id="9" name="Rectangle 8"/>
            <p:cNvSpPr/>
            <p:nvPr/>
          </p:nvSpPr>
          <p:spPr>
            <a:xfrm>
              <a:off x="542923" y="1736761"/>
              <a:ext cx="8058154" cy="11125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542923" y="1802985"/>
              <a:ext cx="8042656"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Extreme situations, such as the 1930s Great Depression, the 2008 to 2009 Great Recession, or the COVID-19 recession are often subjects of wide economic discussion.</a:t>
              </a:r>
            </a:p>
          </p:txBody>
        </p:sp>
      </p:grpSp>
      <p:grpSp>
        <p:nvGrpSpPr>
          <p:cNvPr id="20" name="Group 19" descr="To understand the historical economy, the long term needs to be analyzed."/>
          <p:cNvGrpSpPr/>
          <p:nvPr/>
        </p:nvGrpSpPr>
        <p:grpSpPr>
          <a:xfrm>
            <a:off x="2066922" y="2779966"/>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 understand the historical economy, the long term needs to be analyzed.</a:t>
              </a:r>
            </a:p>
          </p:txBody>
        </p:sp>
      </p:grpSp>
      <p:grpSp>
        <p:nvGrpSpPr>
          <p:cNvPr id="23" name="Group 22" descr="The unemployment rate has fluctuated from around 3% to 11% historically but typically returns to around 5% to 5.5%."/>
          <p:cNvGrpSpPr/>
          <p:nvPr/>
        </p:nvGrpSpPr>
        <p:grpSpPr>
          <a:xfrm>
            <a:off x="2066922" y="366913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unemployment rate has fluctuated from around 3% to 11% historically but typically returns to around 5% to 5.5%.</a:t>
              </a:r>
            </a:p>
          </p:txBody>
        </p:sp>
      </p:grpSp>
      <p:grpSp>
        <p:nvGrpSpPr>
          <p:cNvPr id="15" name="Group 14" descr="From a long-run perspective, the economy always adjusts back to a specific range of unemployment, decreasing the significance of short-run situations like recessions.">
            <a:extLst>
              <a:ext uri="{FF2B5EF4-FFF2-40B4-BE49-F238E27FC236}">
                <a16:creationId xmlns:a16="http://schemas.microsoft.com/office/drawing/2014/main" id="{ED8D22F9-2E1C-496D-B3E7-F01441966AA3}"/>
              </a:ext>
            </a:extLst>
          </p:cNvPr>
          <p:cNvGrpSpPr/>
          <p:nvPr/>
        </p:nvGrpSpPr>
        <p:grpSpPr>
          <a:xfrm>
            <a:off x="2066922" y="4548382"/>
            <a:ext cx="8058154" cy="1051906"/>
            <a:chOff x="542923" y="1736761"/>
            <a:chExt cx="8058154" cy="1051906"/>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42923" y="1773004"/>
              <a:ext cx="8058154"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From a long-run perspective, the economy always adjusts back to a specific range of unemployment, decreasing the significance of short-run situations like recessions.</a:t>
              </a:r>
            </a:p>
          </p:txBody>
        </p:sp>
      </p:grpSp>
    </p:spTree>
    <p:extLst>
      <p:ext uri="{BB962C8B-B14F-4D97-AF65-F5344CB8AC3E}">
        <p14:creationId xmlns:p14="http://schemas.microsoft.com/office/powerpoint/2010/main" val="5249780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5C9023-7D09-1F55-2837-F153C45B61AE}"/>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F41465BA-765B-72F5-0D91-3CDC22AB0D3A}"/>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sym typeface="Arial"/>
            </a:endParaRPr>
          </a:p>
        </p:txBody>
      </p:sp>
      <p:cxnSp>
        <p:nvCxnSpPr>
          <p:cNvPr id="11" name="Straight Connector 10">
            <a:extLst>
              <a:ext uri="{FF2B5EF4-FFF2-40B4-BE49-F238E27FC236}">
                <a16:creationId xmlns:a16="http://schemas.microsoft.com/office/drawing/2014/main" id="{996C05E6-152C-6431-D606-6B502EE04CAF}"/>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07D1D6B7-6623-AC52-61B9-200429D1AF84}"/>
              </a:ext>
            </a:extLst>
          </p:cNvPr>
          <p:cNvSpPr txBox="1">
            <a:spLocks noGrp="1"/>
          </p:cNvSpPr>
          <p:nvPr>
            <p:ph type="title" idx="4294967295"/>
          </p:nvPr>
        </p:nvSpPr>
        <p:spPr>
          <a:xfrm>
            <a:off x="2048933" y="2244322"/>
            <a:ext cx="8094133"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lnSpc>
                <a:spcPct val="100000"/>
              </a:lnSpc>
              <a:spcBef>
                <a:spcPts val="0"/>
              </a:spcBef>
              <a:buClr>
                <a:srgbClr val="000000"/>
              </a:buClr>
              <a:buSzPts val="6000"/>
            </a:pPr>
            <a:r>
              <a:rPr lang="en-US" sz="5400" dirty="0">
                <a:solidFill>
                  <a:srgbClr val="000000"/>
                </a:solidFill>
                <a:latin typeface="Century Gothic"/>
                <a:ea typeface="Century Gothic"/>
                <a:cs typeface="Century Gothic"/>
                <a:sym typeface="Century Gothic"/>
              </a:rPr>
              <a:t>Balancing Keynesian and Neoclassical Models</a:t>
            </a:r>
            <a:endParaRPr lang="en-US" sz="5400" dirty="0"/>
          </a:p>
        </p:txBody>
      </p:sp>
      <p:cxnSp>
        <p:nvCxnSpPr>
          <p:cNvPr id="14" name="Straight Connector 13">
            <a:extLst>
              <a:ext uri="{FF2B5EF4-FFF2-40B4-BE49-F238E27FC236}">
                <a16:creationId xmlns:a16="http://schemas.microsoft.com/office/drawing/2014/main" id="{D55315F6-6597-6B5A-E182-CCFE6B30FDE7}"/>
              </a:ext>
              <a:ext uri="{C183D7F6-B498-43B3-948B-1728B52AA6E4}">
                <adec:decorative xmlns:adec="http://schemas.microsoft.com/office/drawing/2017/decorative" val="1"/>
              </a:ext>
            </a:extLst>
          </p:cNvPr>
          <p:cNvCxnSpPr/>
          <p:nvPr/>
        </p:nvCxnSpPr>
        <p:spPr>
          <a:xfrm>
            <a:off x="3071447" y="49825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22612B78-A5F4-B8A4-71EE-CD1EAA0A5EF1}"/>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Arial"/>
                <a:sym typeface="Arial"/>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Arial"/>
                <a:sym typeface="Arial"/>
              </a:rPr>
              <a:t> LEARNING</a:t>
            </a:r>
          </a:p>
        </p:txBody>
      </p:sp>
    </p:spTree>
    <p:extLst>
      <p:ext uri="{BB962C8B-B14F-4D97-AF65-F5344CB8AC3E}">
        <p14:creationId xmlns:p14="http://schemas.microsoft.com/office/powerpoint/2010/main" val="31312906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Finding the balance between Keynesian and neoclassical models can prove difficult."/>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Finding the balance between Keynesian and neoclassical models can prove difficult.</a:t>
              </a:r>
            </a:p>
          </p:txBody>
        </p:sp>
      </p:grpSp>
      <p:grpSp>
        <p:nvGrpSpPr>
          <p:cNvPr id="20" name="Group 19" descr="Both approaches have their own strengths and weaknesses."/>
          <p:cNvGrpSpPr/>
          <p:nvPr/>
        </p:nvGrpSpPr>
        <p:grpSpPr>
          <a:xfrm>
            <a:off x="2066922" y="2456766"/>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42923" y="1910790"/>
              <a:ext cx="7776575"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Both approaches have their own strengths and weaknesses.</a:t>
              </a:r>
            </a:p>
          </p:txBody>
        </p:sp>
      </p:grpSp>
      <p:pic>
        <p:nvPicPr>
          <p:cNvPr id="5" name="Picture 4" descr="A silver scale on a table">
            <a:extLst>
              <a:ext uri="{FF2B5EF4-FFF2-40B4-BE49-F238E27FC236}">
                <a16:creationId xmlns:a16="http://schemas.microsoft.com/office/drawing/2014/main" id="{D1E9D9DE-96E0-4D65-B0A8-8244FA9C1457}"/>
              </a:ext>
            </a:extLst>
          </p:cNvPr>
          <p:cNvPicPr>
            <a:picLocks noChangeAspect="1"/>
          </p:cNvPicPr>
          <p:nvPr/>
        </p:nvPicPr>
        <p:blipFill rotWithShape="1">
          <a:blip r:embed="rId3"/>
          <a:srcRect t="43340" r="4500"/>
          <a:stretch/>
        </p:blipFill>
        <p:spPr>
          <a:xfrm>
            <a:off x="4379189" y="3484913"/>
            <a:ext cx="3433622" cy="3056022"/>
          </a:xfrm>
          <a:prstGeom prst="rect">
            <a:avLst/>
          </a:prstGeom>
        </p:spPr>
      </p:pic>
    </p:spTree>
    <p:extLst>
      <p:ext uri="{BB962C8B-B14F-4D97-AF65-F5344CB8AC3E}">
        <p14:creationId xmlns:p14="http://schemas.microsoft.com/office/powerpoint/2010/main" val="7413328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5" name="Title 25">
            <a:extLst>
              <a:ext uri="{FF2B5EF4-FFF2-40B4-BE49-F238E27FC236}">
                <a16:creationId xmlns:a16="http://schemas.microsoft.com/office/drawing/2014/main" id="{6BE053F7-FAB3-12A2-4EA9-ABC26A2A2329}"/>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Balancing the Models</a:t>
            </a:r>
            <a:r>
              <a:rPr kumimoji="0" lang="en-US" sz="3000" b="0" i="0" u="none" strike="noStrike" kern="1200" cap="none" spc="0" normalizeH="0" baseline="-25000" noProof="0" dirty="0">
                <a:ln>
                  <a:noFill/>
                </a:ln>
                <a:solidFill>
                  <a:srgbClr val="000000"/>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6" name="Straight Connector 5">
            <a:extLst>
              <a:ext uri="{FF2B5EF4-FFF2-40B4-BE49-F238E27FC236}">
                <a16:creationId xmlns:a16="http://schemas.microsoft.com/office/drawing/2014/main" id="{AEE83B6E-85BA-5D25-7EE5-7DB6EC614726}"/>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This table compares neoclassical and Keynesian economics across several areas. The focus for neoclassical is long-term and for Keynesian is short-term. The prices and wages for neoclassical are flexible and for Keynesian sticky. The economic output for neoclassical is primarily determined by AS and for Keynesian is primarily determined by AD. In neoclassical economics, the AS curve is vertical, and for Keynesian, it is upward-sloping. In neoclassical economics, the Phillips curve is vertical, and for Keynesian, it is downward-sloping. AD is used to control inflation for both neoclassical and Keynesian. In neoclassical AD is used to end recessions by reforming the labor market institutions to reduce the natural rate of unemployment. In Keynesian, the AD is increased to eliminate cyclical unemployment. The primary emphasis to reduce unemployment in neoclassical economics, is at best, only in the short-run, but may increase inflation instead. In Keynesian, the primary emphasis of this model is to reduce unemployment.">
            <a:extLst>
              <a:ext uri="{FF2B5EF4-FFF2-40B4-BE49-F238E27FC236}">
                <a16:creationId xmlns:a16="http://schemas.microsoft.com/office/drawing/2014/main" id="{AA142274-41B6-9412-9170-12C481FC4A39}"/>
              </a:ext>
            </a:extLst>
          </p:cNvPr>
          <p:cNvPicPr>
            <a:picLocks noChangeAspect="1"/>
          </p:cNvPicPr>
          <p:nvPr/>
        </p:nvPicPr>
        <p:blipFill>
          <a:blip r:embed="rId3"/>
          <a:stretch>
            <a:fillRect/>
          </a:stretch>
        </p:blipFill>
        <p:spPr>
          <a:xfrm>
            <a:off x="1528058" y="1228219"/>
            <a:ext cx="9144000" cy="5537264"/>
          </a:xfrm>
          <a:prstGeom prst="rect">
            <a:avLst/>
          </a:prstGeom>
        </p:spPr>
      </p:pic>
    </p:spTree>
    <p:extLst>
      <p:ext uri="{BB962C8B-B14F-4D97-AF65-F5344CB8AC3E}">
        <p14:creationId xmlns:p14="http://schemas.microsoft.com/office/powerpoint/2010/main" val="40963327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Group Activity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Discuss the implications of the term neoclassical Keynesian. Is this possible? Why or why not?"/>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algn="ctr"/>
              <a:r>
                <a:rPr lang="en-US" sz="2000" dirty="0">
                  <a:solidFill>
                    <a:schemeClr val="bg1"/>
                  </a:solidFill>
                </a:rPr>
                <a:t>Discuss the implications of the term </a:t>
              </a:r>
              <a:r>
                <a:rPr lang="en-US" sz="2000" i="1" dirty="0">
                  <a:solidFill>
                    <a:schemeClr val="bg1"/>
                  </a:solidFill>
                </a:rPr>
                <a:t>neoclassical Keynesian</a:t>
              </a:r>
              <a:r>
                <a:rPr lang="en-US" sz="2000" dirty="0">
                  <a:solidFill>
                    <a:schemeClr val="bg1"/>
                  </a:solidFill>
                </a:rPr>
                <a:t>. Is this possible? Why or why not?</a:t>
              </a:r>
            </a:p>
          </p:txBody>
        </p:sp>
      </p:grpSp>
      <p:pic>
        <p:nvPicPr>
          <p:cNvPr id="6" name="Picture 5" descr="A picture of a question mark drawn on a chalkboard">
            <a:extLst>
              <a:ext uri="{FF2B5EF4-FFF2-40B4-BE49-F238E27FC236}">
                <a16:creationId xmlns:a16="http://schemas.microsoft.com/office/drawing/2014/main" id="{AEC19672-5884-418A-A96C-72DC417E02F1}"/>
              </a:ext>
            </a:extLst>
          </p:cNvPr>
          <p:cNvPicPr>
            <a:picLocks noChangeAspect="1"/>
          </p:cNvPicPr>
          <p:nvPr/>
        </p:nvPicPr>
        <p:blipFill>
          <a:blip r:embed="rId3"/>
          <a:stretch>
            <a:fillRect/>
          </a:stretch>
        </p:blipFill>
        <p:spPr>
          <a:xfrm>
            <a:off x="3263688" y="2755654"/>
            <a:ext cx="5664621" cy="3429000"/>
          </a:xfrm>
          <a:prstGeom prst="rect">
            <a:avLst/>
          </a:prstGeom>
        </p:spPr>
      </p:pic>
    </p:spTree>
    <p:extLst>
      <p:ext uri="{BB962C8B-B14F-4D97-AF65-F5344CB8AC3E}">
        <p14:creationId xmlns:p14="http://schemas.microsoft.com/office/powerpoint/2010/main" val="34391982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5">
            <a:extLst>
              <a:ext uri="{FF2B5EF4-FFF2-40B4-BE49-F238E27FC236}">
                <a16:creationId xmlns:a16="http://schemas.microsoft.com/office/drawing/2014/main" id="{2323F6A1-E0AC-FBDA-0337-3551F7C50AEC}"/>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Balancing the Models</a:t>
            </a:r>
            <a:r>
              <a:rPr kumimoji="0" lang="en-US" sz="3000" b="0" i="0" u="none" strike="noStrike" kern="1200" cap="none" spc="0" normalizeH="0" baseline="-25000" noProof="0" dirty="0">
                <a:ln>
                  <a:noFill/>
                </a:ln>
                <a:solidFill>
                  <a:srgbClr val="000000"/>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10" name="Straight Connector 9">
            <a:extLst>
              <a:ext uri="{FF2B5EF4-FFF2-40B4-BE49-F238E27FC236}">
                <a16:creationId xmlns:a16="http://schemas.microsoft.com/office/drawing/2014/main" id="{EA76A0D4-83C4-ECE0-F9BD-669569F4DEDC}"/>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C183D7F6-B498-43B3-948B-1728B52AA6E4}">
                <adec:decorative xmlns:adec="http://schemas.microsoft.com/office/drawing/2017/decorative" val="1"/>
              </a:ext>
            </a:extLst>
          </p:cNvPr>
          <p:cNvSpPr/>
          <p:nvPr/>
        </p:nvSpPr>
        <p:spPr>
          <a:xfrm>
            <a:off x="2291769" y="1612190"/>
            <a:ext cx="3763002" cy="355614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a:extLst>
              <a:ext uri="{C183D7F6-B498-43B3-948B-1728B52AA6E4}">
                <adec:decorative xmlns:adec="http://schemas.microsoft.com/office/drawing/2017/decorative" val="1"/>
              </a:ext>
            </a:extLst>
          </p:cNvPr>
          <p:cNvSpPr/>
          <p:nvPr/>
        </p:nvSpPr>
        <p:spPr>
          <a:xfrm>
            <a:off x="6137229" y="1612190"/>
            <a:ext cx="3763002" cy="355614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072C68A0-5B72-455B-946E-159FB8922019}"/>
              </a:ext>
            </a:extLst>
          </p:cNvPr>
          <p:cNvSpPr txBox="1"/>
          <p:nvPr/>
        </p:nvSpPr>
        <p:spPr>
          <a:xfrm>
            <a:off x="2822771" y="1773906"/>
            <a:ext cx="2700997" cy="523220"/>
          </a:xfrm>
          <a:prstGeom prst="rect">
            <a:avLst/>
          </a:prstGeom>
          <a:noFill/>
        </p:spPr>
        <p:txBody>
          <a:bodyPr wrap="square" rtlCol="0">
            <a:spAutoFit/>
          </a:bodyPr>
          <a:lstStyle/>
          <a:p>
            <a:pPr algn="ctr"/>
            <a:r>
              <a:rPr lang="en-US" sz="2800" u="sng" dirty="0">
                <a:solidFill>
                  <a:schemeClr val="bg1"/>
                </a:solidFill>
                <a:latin typeface="Calibri" panose="020F0502020204030204" pitchFamily="34" charset="0"/>
                <a:cs typeface="Times New Roman" panose="02020603050405020304" pitchFamily="18" charset="0"/>
              </a:rPr>
              <a:t>Keynesian Model</a:t>
            </a:r>
          </a:p>
        </p:txBody>
      </p:sp>
      <p:sp>
        <p:nvSpPr>
          <p:cNvPr id="6" name="TextBox 5">
            <a:extLst>
              <a:ext uri="{FF2B5EF4-FFF2-40B4-BE49-F238E27FC236}">
                <a16:creationId xmlns:a16="http://schemas.microsoft.com/office/drawing/2014/main" id="{DCCBA12C-9BC5-4EF4-A8E8-6ED1179F25F1}"/>
              </a:ext>
            </a:extLst>
          </p:cNvPr>
          <p:cNvSpPr txBox="1"/>
          <p:nvPr/>
        </p:nvSpPr>
        <p:spPr>
          <a:xfrm>
            <a:off x="2589032" y="2416381"/>
            <a:ext cx="3309566" cy="2246769"/>
          </a:xfrm>
          <a:prstGeom prst="rect">
            <a:avLst/>
          </a:prstGeom>
          <a:noFill/>
        </p:spPr>
        <p:txBody>
          <a:bodyPr wrap="square" rtlCol="0">
            <a:spAutoFit/>
          </a:bodyPr>
          <a:lstStyle/>
          <a:p>
            <a:pPr marL="444500" indent="-342900">
              <a:buClr>
                <a:schemeClr val="lt1"/>
              </a:buClr>
              <a:buSzPts val="2000"/>
              <a:buFont typeface="Arial" panose="020B0604020202020204" pitchFamily="34" charset="0"/>
              <a:buChar char="•"/>
            </a:pPr>
            <a:r>
              <a:rPr lang="en-US" sz="2000" dirty="0">
                <a:solidFill>
                  <a:schemeClr val="lt1"/>
                </a:solidFill>
                <a:latin typeface="Calibri"/>
                <a:cs typeface="Calibri"/>
              </a:rPr>
              <a:t>AD is the cause of business cycles and rigid wages/prices</a:t>
            </a:r>
          </a:p>
          <a:p>
            <a:pPr marL="444500" indent="-342900">
              <a:buClr>
                <a:schemeClr val="lt1"/>
              </a:buClr>
              <a:buSzPts val="2000"/>
              <a:buFont typeface="Arial" panose="020B0604020202020204" pitchFamily="34" charset="0"/>
              <a:buChar char="•"/>
            </a:pPr>
            <a:r>
              <a:rPr lang="en-US" sz="2000" dirty="0">
                <a:solidFill>
                  <a:schemeClr val="lt1"/>
                </a:solidFill>
                <a:latin typeface="Calibri"/>
                <a:cs typeface="Calibri"/>
              </a:rPr>
              <a:t>Risks overlooking long-term economic growth and natural unemployment</a:t>
            </a:r>
          </a:p>
        </p:txBody>
      </p:sp>
      <p:sp>
        <p:nvSpPr>
          <p:cNvPr id="22" name="Oval 21"/>
          <p:cNvSpPr/>
          <p:nvPr/>
        </p:nvSpPr>
        <p:spPr>
          <a:xfrm>
            <a:off x="5753098" y="2922025"/>
            <a:ext cx="677616" cy="797994"/>
          </a:xfrm>
          <a:prstGeom prst="ellipse">
            <a:avLst/>
          </a:prstGeom>
          <a:solidFill>
            <a:srgbClr val="62798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Calibri" panose="020F0502020204030204"/>
                <a:ea typeface="+mn-ea"/>
                <a:cs typeface="+mn-cs"/>
              </a:rPr>
              <a:t>&amp;</a:t>
            </a:r>
            <a:endParaRPr kumimoji="0" lang="en-US" sz="4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788C5F01-D6B8-4C36-8542-715273EDD54F}"/>
              </a:ext>
            </a:extLst>
          </p:cNvPr>
          <p:cNvSpPr txBox="1"/>
          <p:nvPr/>
        </p:nvSpPr>
        <p:spPr>
          <a:xfrm>
            <a:off x="6587731" y="1735830"/>
            <a:ext cx="2995532" cy="523220"/>
          </a:xfrm>
          <a:prstGeom prst="rect">
            <a:avLst/>
          </a:prstGeom>
          <a:noFill/>
        </p:spPr>
        <p:txBody>
          <a:bodyPr wrap="square" rtlCol="0">
            <a:spAutoFit/>
          </a:bodyPr>
          <a:lstStyle/>
          <a:p>
            <a:pPr algn="ctr"/>
            <a:r>
              <a:rPr lang="en-US" sz="2800" u="sng" dirty="0">
                <a:solidFill>
                  <a:schemeClr val="bg1"/>
                </a:solidFill>
                <a:latin typeface="Calibri" panose="020F0502020204030204" pitchFamily="34" charset="0"/>
                <a:cs typeface="Times New Roman" panose="02020603050405020304" pitchFamily="18" charset="0"/>
              </a:rPr>
              <a:t>Neoclassical Model</a:t>
            </a:r>
          </a:p>
        </p:txBody>
      </p:sp>
      <p:sp>
        <p:nvSpPr>
          <p:cNvPr id="7" name="TextBox 6">
            <a:extLst>
              <a:ext uri="{FF2B5EF4-FFF2-40B4-BE49-F238E27FC236}">
                <a16:creationId xmlns:a16="http://schemas.microsoft.com/office/drawing/2014/main" id="{2D3A0BF0-9F1C-489D-A22E-9C02FE046C9B}"/>
              </a:ext>
            </a:extLst>
          </p:cNvPr>
          <p:cNvSpPr txBox="1"/>
          <p:nvPr/>
        </p:nvSpPr>
        <p:spPr>
          <a:xfrm>
            <a:off x="6430714" y="2416381"/>
            <a:ext cx="3309566" cy="2246769"/>
          </a:xfrm>
          <a:prstGeom prst="rect">
            <a:avLst/>
          </a:prstGeom>
          <a:noFill/>
        </p:spPr>
        <p:txBody>
          <a:bodyPr wrap="square" rtlCol="0">
            <a:spAutoFit/>
          </a:bodyPr>
          <a:lstStyle/>
          <a:p>
            <a:pPr marL="444500" indent="-342900">
              <a:buClr>
                <a:schemeClr val="lt1"/>
              </a:buClr>
              <a:buSzPts val="2000"/>
              <a:buFont typeface="Arial" panose="020B0604020202020204" pitchFamily="34" charset="0"/>
              <a:buChar char="•"/>
            </a:pPr>
            <a:r>
              <a:rPr lang="en-US" sz="2000" dirty="0">
                <a:solidFill>
                  <a:schemeClr val="lt1"/>
                </a:solidFill>
                <a:latin typeface="Calibri"/>
                <a:cs typeface="Calibri"/>
              </a:rPr>
              <a:t>AS focused: analyzes the determinants of output and employment</a:t>
            </a:r>
          </a:p>
          <a:p>
            <a:pPr marL="444500" indent="-342900">
              <a:buClr>
                <a:schemeClr val="lt1"/>
              </a:buClr>
              <a:buSzPts val="2000"/>
              <a:buFont typeface="Arial" panose="020B0604020202020204" pitchFamily="34" charset="0"/>
              <a:buChar char="•"/>
            </a:pPr>
            <a:r>
              <a:rPr lang="en-US" sz="2000" dirty="0">
                <a:solidFill>
                  <a:schemeClr val="lt1"/>
                </a:solidFill>
                <a:latin typeface="Calibri"/>
                <a:cs typeface="Calibri"/>
              </a:rPr>
              <a:t>Not effective at explaining short-term fluctuations and recessions</a:t>
            </a:r>
          </a:p>
        </p:txBody>
      </p:sp>
    </p:spTree>
    <p:extLst>
      <p:ext uri="{BB962C8B-B14F-4D97-AF65-F5344CB8AC3E}">
        <p14:creationId xmlns:p14="http://schemas.microsoft.com/office/powerpoint/2010/main" val="26997794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Title 25">
            <a:extLst>
              <a:ext uri="{FF2B5EF4-FFF2-40B4-BE49-F238E27FC236}">
                <a16:creationId xmlns:a16="http://schemas.microsoft.com/office/drawing/2014/main" id="{33FCFA60-429A-C548-9E08-F5EABD147369}"/>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chemeClr val="tx1"/>
                </a:solidFill>
                <a:effectLst/>
                <a:uLnTx/>
                <a:uFillTx/>
                <a:latin typeface="Century Gothic"/>
                <a:ea typeface="+mj-ea"/>
                <a:cs typeface="+mj-cs"/>
                <a:sym typeface="Century Gothic"/>
              </a:rPr>
              <a:t>Dual Approach</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0BA2AE78-FC23-A558-2EF2-60844CA3160B}"/>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quot;At short-time scales, I think, something sort of ‘Keynesian’ is a good approximation, and surely better than anything straight ‘neoclassical.’ At very long-time scales, the interesting questions are best studied in a neoclassical framework, and attention to the Keynesian side of things would be a minor distraction. At the five- to ten-year time scale, we have to piece things together as best we can and look for a hybrid model that will do the job.&quot; —Robert Solow, Economics Nobel laureate">
            <a:extLst>
              <a:ext uri="{FF2B5EF4-FFF2-40B4-BE49-F238E27FC236}">
                <a16:creationId xmlns:a16="http://schemas.microsoft.com/office/drawing/2014/main" id="{162F5B59-3A07-E535-8743-1058AFB30D9D}"/>
              </a:ext>
            </a:extLst>
          </p:cNvPr>
          <p:cNvGrpSpPr/>
          <p:nvPr/>
        </p:nvGrpSpPr>
        <p:grpSpPr>
          <a:xfrm>
            <a:off x="2066923" y="2167700"/>
            <a:ext cx="8058154" cy="2522600"/>
            <a:chOff x="542923" y="1736761"/>
            <a:chExt cx="8058154" cy="2522600"/>
          </a:xfrm>
          <a:solidFill>
            <a:srgbClr val="627981"/>
          </a:solidFill>
        </p:grpSpPr>
        <p:sp>
          <p:nvSpPr>
            <p:cNvPr id="5" name="Rectangle 4">
              <a:extLst>
                <a:ext uri="{FF2B5EF4-FFF2-40B4-BE49-F238E27FC236}">
                  <a16:creationId xmlns:a16="http://schemas.microsoft.com/office/drawing/2014/main" id="{8B6B1409-4C69-B06A-0A44-E0CBF7F78328}"/>
                </a:ext>
              </a:extLst>
            </p:cNvPr>
            <p:cNvSpPr/>
            <p:nvPr/>
          </p:nvSpPr>
          <p:spPr>
            <a:xfrm>
              <a:off x="542923" y="1736761"/>
              <a:ext cx="8058154" cy="2522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6" name="TextBox 5">
              <a:extLst>
                <a:ext uri="{FF2B5EF4-FFF2-40B4-BE49-F238E27FC236}">
                  <a16:creationId xmlns:a16="http://schemas.microsoft.com/office/drawing/2014/main" id="{70E71459-2A32-5964-DE59-0F9BA4DCEEEC}"/>
                </a:ext>
              </a:extLst>
            </p:cNvPr>
            <p:cNvSpPr txBox="1"/>
            <p:nvPr/>
          </p:nvSpPr>
          <p:spPr>
            <a:xfrm>
              <a:off x="668214" y="1845668"/>
              <a:ext cx="7807571" cy="2246769"/>
            </a:xfrm>
            <a:prstGeom prst="rect">
              <a:avLst/>
            </a:prstGeom>
            <a:grpFill/>
          </p:spPr>
          <p:txBody>
            <a:bodyPr wrap="square" rtlCol="0">
              <a:spAutoFit/>
            </a:bodyPr>
            <a:lstStyle/>
            <a:p>
              <a:pPr marL="101600" lvl="0" algn="ctr">
                <a:buClr>
                  <a:schemeClr val="lt1"/>
                </a:buClr>
                <a:buSzPts val="2000"/>
              </a:pPr>
              <a:r>
                <a:rPr lang="en-US" sz="2000" dirty="0">
                  <a:solidFill>
                    <a:schemeClr val="lt1"/>
                  </a:solidFill>
                  <a:cs typeface="Calibri"/>
                </a:rPr>
                <a:t>"At short-time scales, I think, something sort of ‘Keynesian’ is a good approximation, and surely better than anything straight ‘neoclassical.’ At very long-time scales, the interesting questions are best studied in a neoclassical framework, and attention to the Keynesian side of things would be a minor distraction. At the five- to ten-year time scale, we have to piece things together as best we can and look for a hybrid model that will do the job." —Robert Solow, Economics Nobel laureate</a:t>
              </a:r>
            </a:p>
          </p:txBody>
        </p:sp>
      </p:grpSp>
    </p:spTree>
    <p:extLst>
      <p:ext uri="{BB962C8B-B14F-4D97-AF65-F5344CB8AC3E}">
        <p14:creationId xmlns:p14="http://schemas.microsoft.com/office/powerpoint/2010/main" val="31212849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4" name="Title 25">
            <a:extLst>
              <a:ext uri="{FF2B5EF4-FFF2-40B4-BE49-F238E27FC236}">
                <a16:creationId xmlns:a16="http://schemas.microsoft.com/office/drawing/2014/main" id="{566EDC22-8504-CCCC-D3C2-BE7681A0A8E2}"/>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Summary</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3</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5" name="Straight Connector 4">
            <a:extLst>
              <a:ext uri="{FF2B5EF4-FFF2-40B4-BE49-F238E27FC236}">
                <a16:creationId xmlns:a16="http://schemas.microsoft.com/office/drawing/2014/main" id="{C8D4E8D5-C278-324C-3394-05B0A6BCAE9B}"/>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250B5BED-2E38-406A-AB86-667877C470BC}"/>
              </a:ext>
            </a:extLst>
          </p:cNvPr>
          <p:cNvSpPr/>
          <p:nvPr/>
        </p:nvSpPr>
        <p:spPr>
          <a:xfrm>
            <a:off x="1881188" y="1439056"/>
            <a:ext cx="8429625" cy="392807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lvl="0" indent="-368300" rtl="0">
              <a:spcBef>
                <a:spcPts val="0"/>
              </a:spcBef>
              <a:spcAft>
                <a:spcPts val="0"/>
              </a:spcAft>
              <a:buClr>
                <a:schemeClr val="lt1"/>
              </a:buClr>
              <a:buSzPts val="2200"/>
              <a:buFont typeface="Arial" panose="020B0604020202020204" pitchFamily="34" charset="0"/>
              <a:buChar char="•"/>
            </a:pPr>
            <a:r>
              <a:rPr lang="en-US" sz="2000" dirty="0">
                <a:latin typeface="Calibri"/>
                <a:cs typeface="Calibri"/>
                <a:sym typeface="Calibri"/>
              </a:rPr>
              <a:t>The Keynesian perspective sees changes in AD as the cause of business cycle fluctuations.</a:t>
            </a:r>
          </a:p>
          <a:p>
            <a:pPr marL="88900" lvl="0" rtl="0">
              <a:spcBef>
                <a:spcPts val="0"/>
              </a:spcBef>
              <a:spcAft>
                <a:spcPts val="0"/>
              </a:spcAft>
              <a:buClr>
                <a:schemeClr val="lt1"/>
              </a:buClr>
              <a:buSzPts val="2200"/>
            </a:pPr>
            <a:endParaRPr lang="en-US" sz="2000" dirty="0">
              <a:latin typeface="Calibri"/>
              <a:cs typeface="Calibri"/>
              <a:sym typeface="Calibri"/>
            </a:endParaRPr>
          </a:p>
          <a:p>
            <a:pPr marL="457200" lvl="0" indent="-368300" rtl="0">
              <a:spcBef>
                <a:spcPts val="0"/>
              </a:spcBef>
              <a:spcAft>
                <a:spcPts val="0"/>
              </a:spcAft>
              <a:buClr>
                <a:schemeClr val="lt1"/>
              </a:buClr>
              <a:buSzPts val="2200"/>
              <a:buFont typeface="Arial" panose="020B0604020202020204" pitchFamily="34" charset="0"/>
              <a:buChar char="•"/>
            </a:pPr>
            <a:r>
              <a:rPr lang="en-US" sz="2000" dirty="0">
                <a:latin typeface="Calibri"/>
                <a:cs typeface="Calibri"/>
                <a:sym typeface="Calibri"/>
              </a:rPr>
              <a:t>Neoclassical economists believe that long-term productivity growth determines the potential GDP level and that the economy typically will return to full employment after a change in AD. </a:t>
            </a:r>
          </a:p>
          <a:p>
            <a:pPr marL="88900" lvl="0" rtl="0">
              <a:spcBef>
                <a:spcPts val="0"/>
              </a:spcBef>
              <a:spcAft>
                <a:spcPts val="0"/>
              </a:spcAft>
              <a:buClr>
                <a:schemeClr val="lt1"/>
              </a:buClr>
              <a:buSzPts val="2200"/>
            </a:pPr>
            <a:endParaRPr lang="en-US" sz="2000" dirty="0">
              <a:latin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latin typeface="Calibri"/>
                <a:cs typeface="Calibri"/>
                <a:sym typeface="Calibri"/>
              </a:rPr>
              <a:t>While Keynesians tend to advocate an acceptable tradeoff between inflation and unemployment when counteracting a recession, neoclassical economists argue that no such tradeoff exists</a:t>
            </a:r>
            <a:r>
              <a:rPr lang="en-US" sz="1400" dirty="0">
                <a:solidFill>
                  <a:schemeClr val="lt1"/>
                </a:solidFill>
                <a:latin typeface="Calibri"/>
                <a:ea typeface="Calibri"/>
                <a:cs typeface="Calibri"/>
                <a:sym typeface="Calibri"/>
              </a:rPr>
              <a:t>.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0534370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Neoclassical Introduction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name neoclassical implies a &quot;new&quot; version of the &quot;old&quot; classical model of the economy."/>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name </a:t>
              </a:r>
              <a:r>
                <a:rPr lang="en-US" sz="2000" i="1" dirty="0">
                  <a:solidFill>
                    <a:schemeClr val="bg1"/>
                  </a:solidFill>
                </a:rPr>
                <a:t>neoclassical</a:t>
              </a:r>
              <a:r>
                <a:rPr lang="en-US" sz="2000" dirty="0">
                  <a:solidFill>
                    <a:schemeClr val="bg1"/>
                  </a:solidFill>
                </a:rPr>
                <a:t> implies a "new" version of the "old" classical model of the economy.</a:t>
              </a:r>
            </a:p>
          </p:txBody>
        </p:sp>
      </p:grpSp>
      <p:grpSp>
        <p:nvGrpSpPr>
          <p:cNvPr id="20" name="Group 19" descr="The classical view holds that short-term fluctuations in economic activity will quickly adjust back to full employment and will not need the help of government intervention."/>
          <p:cNvGrpSpPr/>
          <p:nvPr/>
        </p:nvGrpSpPr>
        <p:grpSpPr>
          <a:xfrm>
            <a:off x="2066922" y="2456766"/>
            <a:ext cx="8058154" cy="1041832"/>
            <a:chOff x="542923" y="1736761"/>
            <a:chExt cx="8058154" cy="1041832"/>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42923" y="1762930"/>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classical view holds that short-term fluctuations in economic activity will quickly adjust back to full employment and will not need the help of government intervention.</a:t>
              </a:r>
            </a:p>
          </p:txBody>
        </p:sp>
      </p:grpSp>
      <p:grpSp>
        <p:nvGrpSpPr>
          <p:cNvPr id="23" name="Group 22" descr="The neoclassical stance is a very &quot;hands-off&quot; approach to economics."/>
          <p:cNvGrpSpPr/>
          <p:nvPr/>
        </p:nvGrpSpPr>
        <p:grpSpPr>
          <a:xfrm>
            <a:off x="2066922" y="356095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42923" y="1899372"/>
              <a:ext cx="8027158"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neoclassical stance is a very "hands-off" approach to economics.</a:t>
              </a:r>
            </a:p>
          </p:txBody>
        </p:sp>
      </p:grpSp>
      <p:grpSp>
        <p:nvGrpSpPr>
          <p:cNvPr id="15" name="Group 14" descr="The severe impact of the Great Depression changed a lot of this thinking, increasing the popularity of Keynesian analysis.">
            <a:extLst>
              <a:ext uri="{FF2B5EF4-FFF2-40B4-BE49-F238E27FC236}">
                <a16:creationId xmlns:a16="http://schemas.microsoft.com/office/drawing/2014/main" id="{ED8D22F9-2E1C-496D-B3E7-F01441966AA3}"/>
              </a:ext>
            </a:extLst>
          </p:cNvPr>
          <p:cNvGrpSpPr/>
          <p:nvPr/>
        </p:nvGrpSpPr>
        <p:grpSpPr>
          <a:xfrm>
            <a:off x="2066922" y="442497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42923" y="177300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severe impact of the Great Depression changed a lot of this thinking, increasing the popularity of Keynesian analysis.</a:t>
              </a:r>
            </a:p>
          </p:txBody>
        </p:sp>
      </p:grpSp>
    </p:spTree>
    <p:extLst>
      <p:ext uri="{BB962C8B-B14F-4D97-AF65-F5344CB8AC3E}">
        <p14:creationId xmlns:p14="http://schemas.microsoft.com/office/powerpoint/2010/main" val="42928152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Components of Neoclassical Analysis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Neoclassical perspective: in the long run, the economy will fluctuate around its potential GDP and natural rate of unemployment."/>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Neoclassical perspective</a:t>
              </a:r>
              <a:r>
                <a:rPr lang="en-US" sz="2000" dirty="0">
                  <a:solidFill>
                    <a:schemeClr val="bg1"/>
                  </a:solidFill>
                </a:rPr>
                <a:t>: in the long run, the economy will fluctuate around its potential GDP and natural rate of unemployment.</a:t>
              </a:r>
            </a:p>
          </p:txBody>
        </p:sp>
      </p:grpSp>
      <p:grpSp>
        <p:nvGrpSpPr>
          <p:cNvPr id="20" name="Group 19" descr="Potential GDP determines the economy's size."/>
          <p:cNvGrpSpPr/>
          <p:nvPr/>
        </p:nvGrpSpPr>
        <p:grpSpPr>
          <a:xfrm>
            <a:off x="2066922" y="2456766"/>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42923" y="1940173"/>
              <a:ext cx="8058154"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Potential GDP determines the economy's size. </a:t>
              </a:r>
            </a:p>
          </p:txBody>
        </p:sp>
      </p:grpSp>
      <p:grpSp>
        <p:nvGrpSpPr>
          <p:cNvPr id="23" name="Group 22" descr="Wages and prices will adjust in a flexible manner, so the economy will adjust back to its potential-GDP level of output."/>
          <p:cNvGrpSpPr/>
          <p:nvPr/>
        </p:nvGrpSpPr>
        <p:grpSpPr>
          <a:xfrm>
            <a:off x="2066922" y="332602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42923" y="1785069"/>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Wages and prices will adjust in a flexible manner, so the economy will adjust back to its potential-GDP level of output.</a:t>
              </a:r>
            </a:p>
          </p:txBody>
        </p:sp>
      </p:grpSp>
      <p:grpSp>
        <p:nvGrpSpPr>
          <p:cNvPr id="15" name="Group 14" descr="The government should focus more on long-term growth and controlling inflation than on worrying about recessions and cyclical unemployment.">
            <a:extLst>
              <a:ext uri="{FF2B5EF4-FFF2-40B4-BE49-F238E27FC236}">
                <a16:creationId xmlns:a16="http://schemas.microsoft.com/office/drawing/2014/main" id="{ED8D22F9-2E1C-496D-B3E7-F01441966AA3}"/>
              </a:ext>
            </a:extLst>
          </p:cNvPr>
          <p:cNvGrpSpPr/>
          <p:nvPr/>
        </p:nvGrpSpPr>
        <p:grpSpPr>
          <a:xfrm>
            <a:off x="2066922" y="419469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42923" y="177300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government should focus more on long-term growth and controlling inflation than on worrying about recessions and cyclical unemployment.</a:t>
              </a:r>
            </a:p>
          </p:txBody>
        </p:sp>
      </p:grpSp>
    </p:spTree>
    <p:extLst>
      <p:ext uri="{BB962C8B-B14F-4D97-AF65-F5344CB8AC3E}">
        <p14:creationId xmlns:p14="http://schemas.microsoft.com/office/powerpoint/2010/main" val="6952939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371599" y="373622"/>
            <a:ext cx="944879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The Importance of Potential GDP in the Long Run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Over the long run, the level of potential GDP determines the size of real GDP."/>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Over the long run, the level of potential GDP determines the size of real GDP.</a:t>
              </a:r>
            </a:p>
          </p:txBody>
        </p:sp>
      </p:grpSp>
      <p:grpSp>
        <p:nvGrpSpPr>
          <p:cNvPr id="20" name="Group 19" descr="When economists talk about potential GDP, they are referring to the level of output achievable when all resources are fully employed."/>
          <p:cNvGrpSpPr/>
          <p:nvPr/>
        </p:nvGrpSpPr>
        <p:grpSpPr>
          <a:xfrm>
            <a:off x="2066091" y="2456766"/>
            <a:ext cx="8058985" cy="806935"/>
            <a:chOff x="542092" y="1736761"/>
            <a:chExt cx="8058985"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42092" y="1762819"/>
              <a:ext cx="8011660"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economists talk about potential GDP, they are referring to the level of output achievable when all resources are fully employed. </a:t>
              </a:r>
            </a:p>
          </p:txBody>
        </p:sp>
      </p:grpSp>
      <p:grpSp>
        <p:nvGrpSpPr>
          <p:cNvPr id="23" name="Group 22" descr="While the unemployment rate in labor markets will never be zero, full employment in the labor market refers to zero cyclical unemployment."/>
          <p:cNvGrpSpPr/>
          <p:nvPr/>
        </p:nvGrpSpPr>
        <p:grpSpPr>
          <a:xfrm>
            <a:off x="2066922" y="332602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42923" y="1785069"/>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the unemployment rate in labor markets will never be zero, full employment in the labor market refers to zero cyclical unemployment.</a:t>
              </a:r>
            </a:p>
          </p:txBody>
        </p:sp>
      </p:grpSp>
      <p:grpSp>
        <p:nvGrpSpPr>
          <p:cNvPr id="15" name="Group 14" descr="When the economy is operating with zero cyclical unemployment, economists say that the economy is at the natural rate of unemployment or at full employment.">
            <a:extLst>
              <a:ext uri="{FF2B5EF4-FFF2-40B4-BE49-F238E27FC236}">
                <a16:creationId xmlns:a16="http://schemas.microsoft.com/office/drawing/2014/main" id="{ED8D22F9-2E1C-496D-B3E7-F01441966AA3}"/>
              </a:ext>
            </a:extLst>
          </p:cNvPr>
          <p:cNvGrpSpPr/>
          <p:nvPr/>
        </p:nvGrpSpPr>
        <p:grpSpPr>
          <a:xfrm>
            <a:off x="2066922" y="4212041"/>
            <a:ext cx="8058154" cy="1051906"/>
            <a:chOff x="542923" y="1736761"/>
            <a:chExt cx="8058154" cy="1051906"/>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42923" y="1773004"/>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the economy is operating with zero cyclical unemployment, economists say that the economy is at the natural rate of unemployment or at full employment.</a:t>
              </a:r>
            </a:p>
          </p:txBody>
        </p:sp>
      </p:grpSp>
    </p:spTree>
    <p:extLst>
      <p:ext uri="{BB962C8B-B14F-4D97-AF65-F5344CB8AC3E}">
        <p14:creationId xmlns:p14="http://schemas.microsoft.com/office/powerpoint/2010/main" val="7828730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371599" y="373622"/>
            <a:ext cx="944879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GDP Growth</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Economists compare actual or real GDP against potential GDP to determine how well the economy is performing."/>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compare actual or real GDP against potential GDP to determine how well the economy is performing.</a:t>
              </a:r>
            </a:p>
          </p:txBody>
        </p:sp>
      </p:grpSp>
      <p:grpSp>
        <p:nvGrpSpPr>
          <p:cNvPr id="20" name="Group 19" descr="GDP growth includes increases and investment in physical capital per person, human capital per person, and advances in technology."/>
          <p:cNvGrpSpPr/>
          <p:nvPr/>
        </p:nvGrpSpPr>
        <p:grpSpPr>
          <a:xfrm>
            <a:off x="2066091" y="2456766"/>
            <a:ext cx="8058985" cy="806935"/>
            <a:chOff x="542092" y="1736761"/>
            <a:chExt cx="8058985"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42092" y="1762819"/>
              <a:ext cx="8011660"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GDP growth includes increases and investment in physical capital per person, human capital per person, and advances in technology.</a:t>
              </a:r>
            </a:p>
          </p:txBody>
        </p:sp>
      </p:grpSp>
      <p:grpSp>
        <p:nvGrpSpPr>
          <p:cNvPr id="23" name="Group 22" descr="Physical capital per person refers to the amount and type of machinery and equipment available to help people get work done."/>
          <p:cNvGrpSpPr/>
          <p:nvPr/>
        </p:nvGrpSpPr>
        <p:grpSpPr>
          <a:xfrm>
            <a:off x="2066922" y="332602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42923" y="1785069"/>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Physical capital per person refers to the amount and type of machinery and equipment available to help people get work done.</a:t>
              </a:r>
            </a:p>
          </p:txBody>
        </p:sp>
      </p:grpSp>
      <p:grpSp>
        <p:nvGrpSpPr>
          <p:cNvPr id="15" name="Group 14" descr="Human capital per person refers to the accumulated skills and education of each worker.">
            <a:extLst>
              <a:ext uri="{FF2B5EF4-FFF2-40B4-BE49-F238E27FC236}">
                <a16:creationId xmlns:a16="http://schemas.microsoft.com/office/drawing/2014/main" id="{ED8D22F9-2E1C-496D-B3E7-F01441966AA3}"/>
              </a:ext>
            </a:extLst>
          </p:cNvPr>
          <p:cNvGrpSpPr/>
          <p:nvPr/>
        </p:nvGrpSpPr>
        <p:grpSpPr>
          <a:xfrm>
            <a:off x="2066922" y="421204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42923" y="177300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Human capital per person refers to the accumulated skills and education of each worker.</a:t>
              </a:r>
            </a:p>
          </p:txBody>
        </p:sp>
      </p:grpSp>
    </p:spTree>
    <p:extLst>
      <p:ext uri="{BB962C8B-B14F-4D97-AF65-F5344CB8AC3E}">
        <p14:creationId xmlns:p14="http://schemas.microsoft.com/office/powerpoint/2010/main" val="38248698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371599" y="373622"/>
            <a:ext cx="944879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Human Capital</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n 1900, only about one-eighth of the U.S. population had completed high school, and just one person in forty had completed a four-year college degree. By 2019, more than 90% of Americans had a high school degree, and over 36% also had a four-year college degree. Human capital per person has increased dramatically in the U.S."/>
          <p:cNvGrpSpPr/>
          <p:nvPr/>
        </p:nvGrpSpPr>
        <p:grpSpPr>
          <a:xfrm>
            <a:off x="2066921" y="1434734"/>
            <a:ext cx="8058154" cy="1697440"/>
            <a:chOff x="542923" y="1736761"/>
            <a:chExt cx="8058154" cy="1697440"/>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8058154" cy="1631216"/>
            </a:xfrm>
            <a:prstGeom prst="rect">
              <a:avLst/>
            </a:prstGeom>
            <a:grpFill/>
          </p:spPr>
          <p:txBody>
            <a:bodyPr wrap="square" rtlCol="0">
              <a:spAutoFit/>
            </a:bodyPr>
            <a:lstStyle/>
            <a:p>
              <a:pPr algn="ctr"/>
              <a:r>
                <a:rPr lang="en-US" sz="2000" dirty="0">
                  <a:solidFill>
                    <a:schemeClr val="bg1"/>
                  </a:solidFill>
                </a:rPr>
                <a:t>In 1900, only about one-eighth of the U.S. population had completed high school, and just one person in forty had completed a four-year college degree. By 2019, more than 90% of Americans had a high school degree, and over 36% also had a four-year college degree. Human capital per person has increased dramatically in the U.S.</a:t>
              </a:r>
            </a:p>
          </p:txBody>
        </p:sp>
      </p:grpSp>
      <p:pic>
        <p:nvPicPr>
          <p:cNvPr id="5" name="Picture 4" descr="The interior of a large library">
            <a:extLst>
              <a:ext uri="{FF2B5EF4-FFF2-40B4-BE49-F238E27FC236}">
                <a16:creationId xmlns:a16="http://schemas.microsoft.com/office/drawing/2014/main" id="{3A708463-130D-4F99-BC87-E9DCFDD533E2}"/>
              </a:ext>
            </a:extLst>
          </p:cNvPr>
          <p:cNvPicPr>
            <a:picLocks noChangeAspect="1"/>
          </p:cNvPicPr>
          <p:nvPr/>
        </p:nvPicPr>
        <p:blipFill>
          <a:blip r:embed="rId3"/>
          <a:stretch>
            <a:fillRect/>
          </a:stretch>
        </p:blipFill>
        <p:spPr>
          <a:xfrm>
            <a:off x="2053449" y="3429000"/>
            <a:ext cx="8044681" cy="2929378"/>
          </a:xfrm>
          <a:prstGeom prst="rect">
            <a:avLst/>
          </a:prstGeom>
        </p:spPr>
      </p:pic>
    </p:spTree>
    <p:extLst>
      <p:ext uri="{BB962C8B-B14F-4D97-AF65-F5344CB8AC3E}">
        <p14:creationId xmlns:p14="http://schemas.microsoft.com/office/powerpoint/2010/main" val="31734615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Title 25">
            <a:extLst>
              <a:ext uri="{FF2B5EF4-FFF2-40B4-BE49-F238E27FC236}">
                <a16:creationId xmlns:a16="http://schemas.microsoft.com/office/drawing/2014/main" id="{9B7ADA6E-4F39-E443-567B-90955BF5FEE8}"/>
              </a:ext>
            </a:extLst>
          </p:cNvPr>
          <p:cNvSpPr txBox="1">
            <a:spLocks noGrp="1"/>
          </p:cNvSpPr>
          <p:nvPr>
            <p:ph type="title" idx="4294967295"/>
          </p:nvPr>
        </p:nvSpPr>
        <p:spPr>
          <a:xfrm>
            <a:off x="1371599" y="373622"/>
            <a:ext cx="944879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Role of Flexible Prices</a:t>
            </a:r>
            <a:endPar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AAF0E177-45BC-558E-15D6-DB70B20E4611}"/>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E13C59C3-88D4-4D8B-B927-4B4BE1412456}"/>
              </a:ext>
              <a:ext uri="{C183D7F6-B498-43B3-948B-1728B52AA6E4}">
                <adec:decorative xmlns:adec="http://schemas.microsoft.com/office/drawing/2017/decorative" val="1"/>
              </a:ext>
            </a:extLst>
          </p:cNvPr>
          <p:cNvSpPr/>
          <p:nvPr/>
        </p:nvSpPr>
        <p:spPr>
          <a:xfrm>
            <a:off x="7181514" y="1496790"/>
            <a:ext cx="3727132" cy="434659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n AD/AS diagram with two short run aggregate supply curves and two aggregate demand curves.">
            <a:extLst>
              <a:ext uri="{FF2B5EF4-FFF2-40B4-BE49-F238E27FC236}">
                <a16:creationId xmlns:a16="http://schemas.microsoft.com/office/drawing/2014/main" id="{C2DA9894-8E71-43B3-838E-32F6C19F8090}"/>
              </a:ext>
            </a:extLst>
          </p:cNvPr>
          <p:cNvPicPr>
            <a:picLocks noChangeAspect="1"/>
          </p:cNvPicPr>
          <p:nvPr/>
        </p:nvPicPr>
        <p:blipFill>
          <a:blip r:embed="rId3"/>
          <a:stretch>
            <a:fillRect/>
          </a:stretch>
        </p:blipFill>
        <p:spPr>
          <a:xfrm>
            <a:off x="1328531" y="1496790"/>
            <a:ext cx="5613236" cy="4789525"/>
          </a:xfrm>
          <a:prstGeom prst="rect">
            <a:avLst/>
          </a:prstGeom>
        </p:spPr>
      </p:pic>
      <p:sp>
        <p:nvSpPr>
          <p:cNvPr id="8" name="TextBox 7">
            <a:extLst>
              <a:ext uri="{FF2B5EF4-FFF2-40B4-BE49-F238E27FC236}">
                <a16:creationId xmlns:a16="http://schemas.microsoft.com/office/drawing/2014/main" id="{3A5A22DE-1D2D-483B-A7C2-A66EA77C9FB2}"/>
              </a:ext>
            </a:extLst>
          </p:cNvPr>
          <p:cNvSpPr txBox="1"/>
          <p:nvPr/>
        </p:nvSpPr>
        <p:spPr>
          <a:xfrm>
            <a:off x="7181510" y="1749956"/>
            <a:ext cx="3575523" cy="4093428"/>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Wages are flexible over time.</a:t>
            </a:r>
          </a:p>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In the long-run, the economy will fluctuate around </a:t>
            </a:r>
            <a:r>
              <a:rPr lang="en-US" sz="2000" i="1" dirty="0">
                <a:solidFill>
                  <a:schemeClr val="bg1"/>
                </a:solidFill>
                <a:latin typeface="Calibri" panose="020F0502020204030204" pitchFamily="34" charset="0"/>
                <a:cs typeface="Times New Roman" panose="02020603050405020304" pitchFamily="18" charset="0"/>
              </a:rPr>
              <a:t>LRAS</a:t>
            </a:r>
            <a:r>
              <a:rPr lang="en-US" sz="2000" dirty="0">
                <a:solidFill>
                  <a:schemeClr val="bg1"/>
                </a:solidFill>
                <a:latin typeface="Calibri" panose="020F0502020204030204" pitchFamily="34" charset="0"/>
                <a:cs typeface="Times New Roman" panose="02020603050405020304" pitchFamily="18" charset="0"/>
              </a:rPr>
              <a:t>, or potential GDP.</a:t>
            </a:r>
          </a:p>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When economic output rises above potential GDP, the level of unemployment falls, there is a labor shortage, the increased demand for labor will drive up wages, and the equilibrium will return to the </a:t>
            </a:r>
            <a:r>
              <a:rPr lang="en-US" sz="2000" i="1" dirty="0">
                <a:solidFill>
                  <a:schemeClr val="bg1"/>
                </a:solidFill>
                <a:latin typeface="Calibri" panose="020F0502020204030204" pitchFamily="34" charset="0"/>
                <a:cs typeface="Times New Roman" panose="02020603050405020304" pitchFamily="18" charset="0"/>
              </a:rPr>
              <a:t>LRAS</a:t>
            </a:r>
            <a:r>
              <a:rPr lang="en-US" sz="2000" dirty="0">
                <a:solidFill>
                  <a:schemeClr val="bg1"/>
                </a:solidFill>
                <a:latin typeface="Calibri" panose="020F0502020204030204" pitchFamily="34" charset="0"/>
                <a:cs typeface="Times New Roman" panose="02020603050405020304" pitchFamily="18" charset="0"/>
              </a:rPr>
              <a:t>.</a:t>
            </a:r>
          </a:p>
          <a:p>
            <a:pPr marL="342900" indent="-342900">
              <a:buClr>
                <a:schemeClr val="bg1"/>
              </a:buClr>
              <a:buFont typeface="Calibri" panose="020F050202020403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371599" y="373622"/>
            <a:ext cx="944879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Speed of Economic Adjustment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Neoclassical analysis argues that wage and price adjustments are quite rapid."/>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Neoclassical analysis argues that wage and price adjustments are quite rapid.</a:t>
              </a:r>
            </a:p>
          </p:txBody>
        </p:sp>
      </p:grpSp>
      <p:grpSp>
        <p:nvGrpSpPr>
          <p:cNvPr id="20" name="Group 19" descr="Rational expectations: people form the most accurate possible expectations about the future that they can."/>
          <p:cNvGrpSpPr/>
          <p:nvPr/>
        </p:nvGrpSpPr>
        <p:grpSpPr>
          <a:xfrm>
            <a:off x="2066091" y="2456766"/>
            <a:ext cx="8058985" cy="806935"/>
            <a:chOff x="542092" y="1736761"/>
            <a:chExt cx="8058985"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42092" y="1762819"/>
              <a:ext cx="8011660"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Rational expectations</a:t>
              </a:r>
              <a:r>
                <a:rPr lang="en-US" sz="2000" dirty="0">
                  <a:solidFill>
                    <a:schemeClr val="bg1"/>
                  </a:solidFill>
                </a:rPr>
                <a:t>: people form the most accurate possible expectations about the future that they can.</a:t>
              </a:r>
            </a:p>
          </p:txBody>
        </p:sp>
      </p:grpSp>
      <p:grpSp>
        <p:nvGrpSpPr>
          <p:cNvPr id="23" name="Group 22" descr="Adaptive expectations: people look at past experiences and gradually adapt their beliefs and behaviors as circumstances change."/>
          <p:cNvGrpSpPr/>
          <p:nvPr/>
        </p:nvGrpSpPr>
        <p:grpSpPr>
          <a:xfrm>
            <a:off x="2066922" y="332602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42923" y="1785069"/>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Adaptive expectations</a:t>
              </a:r>
              <a:r>
                <a:rPr lang="en-US" sz="2000" dirty="0">
                  <a:solidFill>
                    <a:schemeClr val="bg1"/>
                  </a:solidFill>
                </a:rPr>
                <a:t>: people look at past experiences and gradually adapt their beliefs and behaviors as circumstances change.</a:t>
              </a:r>
            </a:p>
          </p:txBody>
        </p:sp>
      </p:grpSp>
      <p:grpSp>
        <p:nvGrpSpPr>
          <p:cNvPr id="15" name="Group 14" descr="Rational expectations fit neoclassical analysis more; adaptive expectations fit Keynesian analysis more.">
            <a:extLst>
              <a:ext uri="{FF2B5EF4-FFF2-40B4-BE49-F238E27FC236}">
                <a16:creationId xmlns:a16="http://schemas.microsoft.com/office/drawing/2014/main" id="{ED8D22F9-2E1C-496D-B3E7-F01441966AA3}"/>
              </a:ext>
            </a:extLst>
          </p:cNvPr>
          <p:cNvGrpSpPr/>
          <p:nvPr/>
        </p:nvGrpSpPr>
        <p:grpSpPr>
          <a:xfrm>
            <a:off x="2066922" y="421204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42923" y="177300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Rational expectations fit neoclassical analysis more; adaptive expectations fit Keynesian analysis more.</a:t>
              </a:r>
            </a:p>
          </p:txBody>
        </p:sp>
      </p:grpSp>
    </p:spTree>
    <p:extLst>
      <p:ext uri="{BB962C8B-B14F-4D97-AF65-F5344CB8AC3E}">
        <p14:creationId xmlns:p14="http://schemas.microsoft.com/office/powerpoint/2010/main" val="153478439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9A82D18-EB77-4BE8-8541-8581436A1BA2}">
  <ds:schemaRefs>
    <ds:schemaRef ds:uri="http://schemas.microsoft.com/sharepoint/v3/contenttype/forms"/>
  </ds:schemaRefs>
</ds:datastoreItem>
</file>

<file path=customXml/itemProps2.xml><?xml version="1.0" encoding="utf-8"?>
<ds:datastoreItem xmlns:ds="http://schemas.openxmlformats.org/officeDocument/2006/customXml" ds:itemID="{0D35EA87-2240-4323-9D99-9CE235751FF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FA27CA9-DB65-4E19-94D4-4C6D028066A5}">
  <ds:schemaRefs>
    <ds:schemaRef ds:uri="http://purl.org/dc/terms/"/>
    <ds:schemaRef ds:uri="http://schemas.openxmlformats.org/package/2006/metadata/core-properties"/>
    <ds:schemaRef ds:uri="http://purl.org/dc/elements/1.1/"/>
    <ds:schemaRef ds:uri="http://www.w3.org/XML/1998/namespace"/>
    <ds:schemaRef ds:uri="http://schemas.microsoft.com/office/infopath/2007/PartnerControls"/>
    <ds:schemaRef ds:uri="http://purl.org/dc/dcmitype/"/>
    <ds:schemaRef ds:uri="http://schemas.microsoft.com/office/2006/documentManagement/types"/>
    <ds:schemaRef ds:uri="fdab59f7-c3a7-48e5-acd8-618ce834776e"/>
    <ds:schemaRef ds:uri="06d9c582-05c2-476b-83d2-72ab8b1380b2"/>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1204</TotalTime>
  <Words>2699</Words>
  <Application>Microsoft Office PowerPoint</Application>
  <PresentationFormat>Widescreen</PresentationFormat>
  <Paragraphs>395</Paragraphs>
  <Slides>27</Slides>
  <Notes>25</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27</vt:i4>
      </vt:variant>
    </vt:vector>
  </HeadingPairs>
  <TitlesOfParts>
    <vt:vector size="35" baseType="lpstr">
      <vt:lpstr>Times New Roman</vt:lpstr>
      <vt:lpstr>Cambria Math</vt:lpstr>
      <vt:lpstr>Calibri Light</vt:lpstr>
      <vt:lpstr>Century Gothic</vt:lpstr>
      <vt:lpstr>Arial</vt:lpstr>
      <vt:lpstr>Calibri</vt:lpstr>
      <vt:lpstr>Office Theme</vt:lpstr>
      <vt:lpstr>2_Office Theme</vt:lpstr>
      <vt:lpstr>The Building Blocks of Neoclassical Analysis</vt:lpstr>
      <vt:lpstr>Argument for Long-Term Analysis</vt:lpstr>
      <vt:lpstr>Neoclassical Introduction</vt:lpstr>
      <vt:lpstr>Components of Neoclassical Analysis</vt:lpstr>
      <vt:lpstr>The Importance of Potential GDP in the Long Run</vt:lpstr>
      <vt:lpstr>GDP Growth</vt:lpstr>
      <vt:lpstr>Human Capital</vt:lpstr>
      <vt:lpstr>Role of Flexible Prices</vt:lpstr>
      <vt:lpstr>Speed of Economic Adjustment</vt:lpstr>
      <vt:lpstr>Summary1</vt:lpstr>
      <vt:lpstr>The Policy Implications of the Neoclassical Perspective</vt:lpstr>
      <vt:lpstr>Neoclassical Viewpoints and Policy</vt:lpstr>
      <vt:lpstr>The Neoclassical Phillips Curve Tradeoff1</vt:lpstr>
      <vt:lpstr>The Neoclassical Phillips Curve Tradeoff2</vt:lpstr>
      <vt:lpstr>Long-Run Phillips Curve</vt:lpstr>
      <vt:lpstr>Fighting Unemployment or Inflation?</vt:lpstr>
      <vt:lpstr>Fighting Recession or Encouraging Long-Term Growth?</vt:lpstr>
      <vt:lpstr>On Your Own</vt:lpstr>
      <vt:lpstr>Summary2</vt:lpstr>
      <vt:lpstr>Balancing Keynesian and Neoclassical Models</vt:lpstr>
      <vt:lpstr>Introduction</vt:lpstr>
      <vt:lpstr>Balancing the Models1</vt:lpstr>
      <vt:lpstr>Group Activity</vt:lpstr>
      <vt:lpstr>Balancing the Models2</vt:lpstr>
      <vt:lpstr>Dual Approach</vt:lpstr>
      <vt:lpstr>Summary3</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59</cp:revision>
  <dcterms:modified xsi:type="dcterms:W3CDTF">2026-02-04T13:15:57Z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