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 id="2147483658" r:id="rId5"/>
  </p:sldMasterIdLst>
  <p:notesMasterIdLst>
    <p:notesMasterId r:id="rId19"/>
  </p:notesMasterIdLst>
  <p:sldIdLst>
    <p:sldId id="430" r:id="rId6"/>
    <p:sldId id="431" r:id="rId7"/>
    <p:sldId id="432" r:id="rId8"/>
    <p:sldId id="433" r:id="rId9"/>
    <p:sldId id="434" r:id="rId10"/>
    <p:sldId id="435" r:id="rId11"/>
    <p:sldId id="436" r:id="rId12"/>
    <p:sldId id="437" r:id="rId13"/>
    <p:sldId id="438" r:id="rId14"/>
    <p:sldId id="439" r:id="rId15"/>
    <p:sldId id="440" r:id="rId16"/>
    <p:sldId id="441" r:id="rId17"/>
    <p:sldId id="405" r:id="rId18"/>
  </p:sldIdLst>
  <p:sldSz cx="12192000" cy="6858000"/>
  <p:notesSz cx="6858000" cy="9144000"/>
  <p:embeddedFontLst>
    <p:embeddedFont>
      <p:font typeface="Century Gothic" panose="020B0502020202020204" pitchFamily="34"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gpqKudZmLSWKrr7AFFTErfzhMQc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itlin Edahl" initials="CE" lastIdx="15" clrIdx="0">
    <p:extLst>
      <p:ext uri="{19B8F6BF-5375-455C-9EA6-DF929625EA0E}">
        <p15:presenceInfo xmlns:p15="http://schemas.microsoft.com/office/powerpoint/2012/main" userId="S::cedahl@hawkeslearning.com::f9c8dab7-bc9e-4aed-a3a5-891b49192fba" providerId="AD"/>
      </p:ext>
    </p:extLst>
  </p:cmAuthor>
  <p:cmAuthor id="2" name="Nathan Mirmow" initials="NM" lastIdx="6" clrIdx="1">
    <p:extLst>
      <p:ext uri="{19B8F6BF-5375-455C-9EA6-DF929625EA0E}">
        <p15:presenceInfo xmlns:p15="http://schemas.microsoft.com/office/powerpoint/2012/main" userId="Nathan Mirmow" providerId="None"/>
      </p:ext>
    </p:extLst>
  </p:cmAuthor>
  <p:cmAuthor id="3" name="Caitlin Coleman" initials="CC" lastIdx="1" clrIdx="2">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3DB832-159A-4A4D-B107-F208D932D4E9}" v="3" dt="2026-02-04T12:54:12.4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941" autoAdjust="0"/>
  </p:normalViewPr>
  <p:slideViewPr>
    <p:cSldViewPr snapToGrid="0">
      <p:cViewPr varScale="1">
        <p:scale>
          <a:sx n="93" d="100"/>
          <a:sy n="93" d="100"/>
        </p:scale>
        <p:origin x="115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font" Target="fonts/font2.fntdata"/><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font" Target="fonts/font1.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font" Target="fonts/font4.fntdata"/><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notesMaster" Target="notesMasters/notesMaster1.xml"/><Relationship Id="rId31" Type="http://customschemas.google.com/relationships/presentationmetadata" Target="meta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3.fntdata"/><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addSld delSld modSld">
      <pc:chgData name="Caitlin Coleman" userId="96f87ca1-0e64-4ae8-8d77-98757b85df0b" providerId="ADAL" clId="{DDA6BCD5-DC0D-434C-93A0-51E2BCD25B34}" dt="2026-01-26T14:37:38.276" v="3" actId="6549"/>
      <pc:docMkLst>
        <pc:docMk/>
      </pc:docMkLst>
      <pc:sldChg chg="add">
        <pc:chgData name="Caitlin Coleman" userId="96f87ca1-0e64-4ae8-8d77-98757b85df0b" providerId="ADAL" clId="{DDA6BCD5-DC0D-434C-93A0-51E2BCD25B34}" dt="2026-01-26T14:37:18.951" v="1"/>
        <pc:sldMkLst>
          <pc:docMk/>
          <pc:sldMk cId="1053437038" sldId="405"/>
        </pc:sldMkLst>
      </pc:sldChg>
      <pc:sldChg chg="add">
        <pc:chgData name="Caitlin Coleman" userId="96f87ca1-0e64-4ae8-8d77-98757b85df0b" providerId="ADAL" clId="{DDA6BCD5-DC0D-434C-93A0-51E2BCD25B34}" dt="2026-01-26T14:37:07.666" v="0"/>
        <pc:sldMkLst>
          <pc:docMk/>
          <pc:sldMk cId="3861011314" sldId="430"/>
        </pc:sldMkLst>
      </pc:sldChg>
      <pc:sldChg chg="add">
        <pc:chgData name="Caitlin Coleman" userId="96f87ca1-0e64-4ae8-8d77-98757b85df0b" providerId="ADAL" clId="{DDA6BCD5-DC0D-434C-93A0-51E2BCD25B34}" dt="2026-01-26T14:37:07.666" v="0"/>
        <pc:sldMkLst>
          <pc:docMk/>
          <pc:sldMk cId="3651874340" sldId="431"/>
        </pc:sldMkLst>
      </pc:sldChg>
      <pc:sldChg chg="add">
        <pc:chgData name="Caitlin Coleman" userId="96f87ca1-0e64-4ae8-8d77-98757b85df0b" providerId="ADAL" clId="{DDA6BCD5-DC0D-434C-93A0-51E2BCD25B34}" dt="2026-01-26T14:37:07.666" v="0"/>
        <pc:sldMkLst>
          <pc:docMk/>
          <pc:sldMk cId="0" sldId="432"/>
        </pc:sldMkLst>
      </pc:sldChg>
      <pc:sldChg chg="add">
        <pc:chgData name="Caitlin Coleman" userId="96f87ca1-0e64-4ae8-8d77-98757b85df0b" providerId="ADAL" clId="{DDA6BCD5-DC0D-434C-93A0-51E2BCD25B34}" dt="2026-01-26T14:37:07.666" v="0"/>
        <pc:sldMkLst>
          <pc:docMk/>
          <pc:sldMk cId="721716793" sldId="433"/>
        </pc:sldMkLst>
      </pc:sldChg>
      <pc:sldChg chg="add">
        <pc:chgData name="Caitlin Coleman" userId="96f87ca1-0e64-4ae8-8d77-98757b85df0b" providerId="ADAL" clId="{DDA6BCD5-DC0D-434C-93A0-51E2BCD25B34}" dt="2026-01-26T14:37:07.666" v="0"/>
        <pc:sldMkLst>
          <pc:docMk/>
          <pc:sldMk cId="2043000132" sldId="434"/>
        </pc:sldMkLst>
      </pc:sldChg>
      <pc:sldChg chg="add">
        <pc:chgData name="Caitlin Coleman" userId="96f87ca1-0e64-4ae8-8d77-98757b85df0b" providerId="ADAL" clId="{DDA6BCD5-DC0D-434C-93A0-51E2BCD25B34}" dt="2026-01-26T14:37:07.666" v="0"/>
        <pc:sldMkLst>
          <pc:docMk/>
          <pc:sldMk cId="1122873488" sldId="435"/>
        </pc:sldMkLst>
      </pc:sldChg>
      <pc:sldChg chg="add">
        <pc:chgData name="Caitlin Coleman" userId="96f87ca1-0e64-4ae8-8d77-98757b85df0b" providerId="ADAL" clId="{DDA6BCD5-DC0D-434C-93A0-51E2BCD25B34}" dt="2026-01-26T14:37:07.666" v="0"/>
        <pc:sldMkLst>
          <pc:docMk/>
          <pc:sldMk cId="4291193780" sldId="436"/>
        </pc:sldMkLst>
      </pc:sldChg>
      <pc:sldChg chg="add">
        <pc:chgData name="Caitlin Coleman" userId="96f87ca1-0e64-4ae8-8d77-98757b85df0b" providerId="ADAL" clId="{DDA6BCD5-DC0D-434C-93A0-51E2BCD25B34}" dt="2026-01-26T14:37:07.666" v="0"/>
        <pc:sldMkLst>
          <pc:docMk/>
          <pc:sldMk cId="1955620495" sldId="437"/>
        </pc:sldMkLst>
      </pc:sldChg>
      <pc:sldChg chg="add">
        <pc:chgData name="Caitlin Coleman" userId="96f87ca1-0e64-4ae8-8d77-98757b85df0b" providerId="ADAL" clId="{DDA6BCD5-DC0D-434C-93A0-51E2BCD25B34}" dt="2026-01-26T14:37:07.666" v="0"/>
        <pc:sldMkLst>
          <pc:docMk/>
          <pc:sldMk cId="2198374320" sldId="438"/>
        </pc:sldMkLst>
      </pc:sldChg>
      <pc:sldChg chg="add">
        <pc:chgData name="Caitlin Coleman" userId="96f87ca1-0e64-4ae8-8d77-98757b85df0b" providerId="ADAL" clId="{DDA6BCD5-DC0D-434C-93A0-51E2BCD25B34}" dt="2026-01-26T14:37:07.666" v="0"/>
        <pc:sldMkLst>
          <pc:docMk/>
          <pc:sldMk cId="1217825896" sldId="439"/>
        </pc:sldMkLst>
      </pc:sldChg>
      <pc:sldChg chg="add">
        <pc:chgData name="Caitlin Coleman" userId="96f87ca1-0e64-4ae8-8d77-98757b85df0b" providerId="ADAL" clId="{DDA6BCD5-DC0D-434C-93A0-51E2BCD25B34}" dt="2026-01-26T14:37:07.666" v="0"/>
        <pc:sldMkLst>
          <pc:docMk/>
          <pc:sldMk cId="2266187051" sldId="440"/>
        </pc:sldMkLst>
      </pc:sldChg>
      <pc:sldChg chg="modSp add mod">
        <pc:chgData name="Caitlin Coleman" userId="96f87ca1-0e64-4ae8-8d77-98757b85df0b" providerId="ADAL" clId="{DDA6BCD5-DC0D-434C-93A0-51E2BCD25B34}" dt="2026-01-26T14:37:38.276" v="3" actId="6549"/>
        <pc:sldMkLst>
          <pc:docMk/>
          <pc:sldMk cId="1769182354" sldId="441"/>
        </pc:sldMkLst>
        <pc:spChg chg="mod">
          <ac:chgData name="Caitlin Coleman" userId="96f87ca1-0e64-4ae8-8d77-98757b85df0b" providerId="ADAL" clId="{DDA6BCD5-DC0D-434C-93A0-51E2BCD25B34}" dt="2026-01-26T14:37:38.276" v="3" actId="6549"/>
          <ac:spMkLst>
            <pc:docMk/>
            <pc:sldMk cId="1769182354" sldId="441"/>
            <ac:spMk id="4" creationId="{C14E9FDF-AC15-3A4B-672C-8EBDE12387A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F6CF9D-C3AB-4E5F-87B7-3644743D88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5880405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The U.S. is predominantly a market economy, but the government still plays a very significant role. Keynes recognized that a large government budget could be a powerful tool in terms of its influence over aggregate demand. </a:t>
            </a:r>
            <a:r>
              <a:rPr lang="en-US" sz="1200" dirty="0">
                <a:solidFill>
                  <a:schemeClr val="lt1"/>
                </a:solidFill>
                <a:latin typeface="Calibri"/>
                <a:cs typeface="Calibri"/>
              </a:rPr>
              <a:t>Not only could increased government spending stimulate AD and decreased government spending reduce AD but also lowering or raising tax rates could influence consumption and investment spending</a:t>
            </a:r>
            <a:r>
              <a:rPr lang="en-US" dirty="0"/>
              <a:t>. Keynes stated that during extreme times, like deep recessions, only the government had the means to move aggregate demand.</a:t>
            </a:r>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011457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Export expenditures add to AD while import expenditures subtract from AD. The level of demand for a nation's exports is heavily affected by the economic climate of the importing countries. Relative prices of goods in domestic and international markets can also affect exports and imports.</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620076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485692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The Keynesian perspective holds that firms only produce output if they are expecting it to sell. Real GDP is determined by how much demand there is in an economy. </a:t>
            </a:r>
            <a:r>
              <a:rPr lang="en-US" sz="1200" dirty="0">
                <a:solidFill>
                  <a:schemeClr val="lt1"/>
                </a:solidFill>
                <a:latin typeface="Calibri"/>
                <a:ea typeface="Calibri"/>
                <a:cs typeface="Calibri"/>
                <a:sym typeface="Calibri"/>
              </a:rPr>
              <a:t>If </a:t>
            </a:r>
            <a:r>
              <a:rPr lang="en-US" sz="1200" i="1" dirty="0">
                <a:solidFill>
                  <a:schemeClr val="lt1"/>
                </a:solidFill>
                <a:latin typeface="Calibri"/>
                <a:ea typeface="Calibri"/>
                <a:cs typeface="Calibri"/>
                <a:sym typeface="Calibri"/>
              </a:rPr>
              <a:t>AD</a:t>
            </a:r>
            <a:r>
              <a:rPr lang="en-US" sz="1200" dirty="0">
                <a:solidFill>
                  <a:schemeClr val="lt1"/>
                </a:solidFill>
                <a:latin typeface="Calibri"/>
                <a:ea typeface="Calibri"/>
                <a:cs typeface="Calibri"/>
                <a:sym typeface="Calibri"/>
              </a:rPr>
              <a:t> suddenly decreases, there will be a </a:t>
            </a:r>
            <a:r>
              <a:rPr lang="en-US" sz="1200" b="1" dirty="0">
                <a:solidFill>
                  <a:schemeClr val="lt1"/>
                </a:solidFill>
                <a:latin typeface="Calibri"/>
                <a:ea typeface="Calibri"/>
                <a:cs typeface="Calibri"/>
                <a:sym typeface="Calibri"/>
              </a:rPr>
              <a:t>recessionary gap</a:t>
            </a:r>
            <a:r>
              <a:rPr lang="en-US" sz="1200" dirty="0">
                <a:solidFill>
                  <a:schemeClr val="lt1"/>
                </a:solidFill>
                <a:latin typeface="Calibri"/>
                <a:ea typeface="Calibri"/>
                <a:cs typeface="Calibri"/>
                <a:sym typeface="Calibri"/>
              </a:rPr>
              <a:t>, where the equilibrium is below potential GDP. Keynes believed the economy tends to stay in a recessionary gap for a long time. If </a:t>
            </a:r>
            <a:r>
              <a:rPr lang="en-US" sz="1200" i="1" dirty="0">
                <a:solidFill>
                  <a:schemeClr val="lt1"/>
                </a:solidFill>
                <a:latin typeface="Calibri"/>
                <a:ea typeface="Calibri"/>
                <a:cs typeface="Calibri"/>
                <a:sym typeface="Calibri"/>
              </a:rPr>
              <a:t>AD</a:t>
            </a:r>
            <a:r>
              <a:rPr lang="en-US" sz="1200" dirty="0">
                <a:solidFill>
                  <a:schemeClr val="lt1"/>
                </a:solidFill>
                <a:latin typeface="Calibri"/>
                <a:ea typeface="Calibri"/>
                <a:cs typeface="Calibri"/>
                <a:sym typeface="Calibri"/>
              </a:rPr>
              <a:t> suddenly increases, an </a:t>
            </a:r>
            <a:r>
              <a:rPr lang="en-US" sz="1200" b="1" dirty="0">
                <a:solidFill>
                  <a:schemeClr val="lt1"/>
                </a:solidFill>
                <a:latin typeface="Calibri"/>
                <a:ea typeface="Calibri"/>
                <a:cs typeface="Calibri"/>
                <a:sym typeface="Calibri"/>
              </a:rPr>
              <a:t>inflationary gap </a:t>
            </a:r>
            <a:r>
              <a:rPr lang="en-US" sz="1200" dirty="0">
                <a:solidFill>
                  <a:schemeClr val="lt1"/>
                </a:solidFill>
                <a:latin typeface="Calibri"/>
                <a:ea typeface="Calibri"/>
                <a:cs typeface="Calibri"/>
                <a:sym typeface="Calibri"/>
              </a:rPr>
              <a:t>could occur, where demand is attempting to push the economy past potential output. The economy experiences inflation as prices increase, but output does not.</a:t>
            </a: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98238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200" dirty="0">
                <a:solidFill>
                  <a:schemeClr val="lt1"/>
                </a:solidFill>
                <a:latin typeface="Calibri"/>
                <a:ea typeface="Calibri"/>
                <a:cs typeface="Calibri"/>
                <a:sym typeface="Calibri"/>
              </a:rPr>
              <a:t>Recall that aggregate demand is total economy-wide spending on domestic goods and services. </a:t>
            </a:r>
            <a:r>
              <a:rPr lang="en-US" dirty="0"/>
              <a:t>Aggregate demand is the sum of four components: consumption expenditure, investment expenditure, government spending, and spending on net exports (exports minus imports).</a:t>
            </a: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Consumer expenditure is spending by households and individuals on durable goods, nondurable goods, and services. Durable goods are goods that last and provide value over time. Nondurable goods are goods that are completely consumed in less than a year. Services are intangible things that consumers buy, like health care or entertainment. </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975671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A car is an example of a durable good, or a good that lasts and provides value over time, that would be an example of consumer expenditure.</a:t>
            </a:r>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35133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For most people, the single most powerful determinant of how much they consume is disposable income, or income after taxes. Consumer expectations about future income are also important in determining consumption. When households experience a rise in wealth, they may be willing to consume a higher share of their income and save less. When households experience a decrease in wealth, savings may increase, and consumption may decrease.</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955909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solidFill>
                  <a:schemeClr val="lt1"/>
                </a:solidFill>
                <a:latin typeface="Calibri"/>
                <a:ea typeface="Calibri"/>
                <a:cs typeface="Calibri"/>
                <a:sym typeface="Calibri"/>
              </a:rPr>
              <a:t>Investment expenditure is spending on four categories of new capital goods: producers’ durable equipment and software, nonresidential structures, changes in inventories, and residential structures. </a:t>
            </a:r>
            <a:r>
              <a:rPr lang="en-US" dirty="0"/>
              <a:t>The clearest driver of investment benefits is the expectation of future profits. Lower interest rates stimulate increased investment from firms, while higher interest rates reduce investment. Many factors affect expected profitability, making business investment the most variable of the four components of AD.</a:t>
            </a:r>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763411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Suppose that a newly elected president is pro-business and promises to reduce regulations and taxes on businesses. Explain how this will most likely affect business investment.</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065296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Suppose that a newly elected president is pro-business and promises to reduce regulations and taxes on businesses. Explain how this will most likely affect business investment.</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Lower taxes and fewer regulations will make businesses optimistic that future profits will increase. When business confidence increases, investment spending increases.</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648820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2"/>
          <p:cNvSpPr txBox="1">
            <a:spLocks noGrp="1"/>
          </p:cNvSpPr>
          <p:nvPr>
            <p:ph type="title"/>
          </p:nvPr>
        </p:nvSpPr>
        <p:spPr>
          <a:xfrm>
            <a:off x="1524000" y="1122362"/>
            <a:ext cx="9144000" cy="2387601"/>
          </a:xfrm>
          <a:prstGeom prst="rect">
            <a:avLst/>
          </a:prstGeom>
          <a:noFill/>
          <a:ln>
            <a:noFill/>
          </a:ln>
        </p:spPr>
        <p:txBody>
          <a:bodyPr spcFirstLastPara="1" wrap="square" lIns="45700" tIns="45700" rIns="45700" bIns="45700" anchor="b" anchorCtr="0">
            <a:normAutofit/>
          </a:bodyPr>
          <a:lstStyle>
            <a:lvl1pPr lvl="0" algn="ctr">
              <a:lnSpc>
                <a:spcPct val="90000"/>
              </a:lnSpc>
              <a:spcBef>
                <a:spcPts val="0"/>
              </a:spcBef>
              <a:spcAft>
                <a:spcPts val="0"/>
              </a:spcAft>
              <a:buClr>
                <a:srgbClr val="000000"/>
              </a:buClr>
              <a:buSzPts val="6000"/>
              <a:buFont typeface="Calibri"/>
              <a:buNone/>
              <a:defRPr sz="6000"/>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11" name="Google Shape;11;p22"/>
          <p:cNvSpPr txBox="1">
            <a:spLocks noGrp="1"/>
          </p:cNvSpPr>
          <p:nvPr>
            <p:ph type="body" idx="1"/>
          </p:nvPr>
        </p:nvSpPr>
        <p:spPr>
          <a:xfrm>
            <a:off x="1524000" y="3602037"/>
            <a:ext cx="9144000" cy="1655763"/>
          </a:xfrm>
          <a:prstGeom prst="rect">
            <a:avLst/>
          </a:prstGeom>
          <a:noFill/>
          <a:ln>
            <a:noFill/>
          </a:ln>
        </p:spPr>
        <p:txBody>
          <a:bodyPr spcFirstLastPara="1" wrap="square" lIns="45700" tIns="45700" rIns="45700" bIns="45700" anchor="t" anchorCtr="0">
            <a:normAutofit/>
          </a:bodyPr>
          <a:lstStyle>
            <a:lvl1pPr marL="457200" lvl="0" indent="-228600" algn="ctr">
              <a:lnSpc>
                <a:spcPct val="90000"/>
              </a:lnSpc>
              <a:spcBef>
                <a:spcPts val="1000"/>
              </a:spcBef>
              <a:spcAft>
                <a:spcPts val="0"/>
              </a:spcAft>
              <a:buClr>
                <a:srgbClr val="000000"/>
              </a:buClr>
              <a:buSzPts val="2400"/>
              <a:buFont typeface="Calibri"/>
              <a:buNone/>
              <a:defRPr sz="2400"/>
            </a:lvl1pPr>
            <a:lvl2pPr marL="914400" lvl="1" indent="-228600" algn="ctr">
              <a:lnSpc>
                <a:spcPct val="90000"/>
              </a:lnSpc>
              <a:spcBef>
                <a:spcPts val="1000"/>
              </a:spcBef>
              <a:spcAft>
                <a:spcPts val="0"/>
              </a:spcAft>
              <a:buClr>
                <a:srgbClr val="000000"/>
              </a:buClr>
              <a:buSzPts val="2400"/>
              <a:buFont typeface="Calibri"/>
              <a:buNone/>
              <a:defRPr sz="2400"/>
            </a:lvl2pPr>
            <a:lvl3pPr marL="1371600" lvl="2" indent="-228600" algn="ctr">
              <a:lnSpc>
                <a:spcPct val="90000"/>
              </a:lnSpc>
              <a:spcBef>
                <a:spcPts val="1000"/>
              </a:spcBef>
              <a:spcAft>
                <a:spcPts val="0"/>
              </a:spcAft>
              <a:buClr>
                <a:srgbClr val="000000"/>
              </a:buClr>
              <a:buSzPts val="2400"/>
              <a:buFont typeface="Calibri"/>
              <a:buNone/>
              <a:defRPr sz="2400"/>
            </a:lvl3pPr>
            <a:lvl4pPr marL="1828800" lvl="3" indent="-228600" algn="ctr">
              <a:lnSpc>
                <a:spcPct val="90000"/>
              </a:lnSpc>
              <a:spcBef>
                <a:spcPts val="1000"/>
              </a:spcBef>
              <a:spcAft>
                <a:spcPts val="0"/>
              </a:spcAft>
              <a:buClr>
                <a:srgbClr val="000000"/>
              </a:buClr>
              <a:buSzPts val="2400"/>
              <a:buFont typeface="Calibri"/>
              <a:buNone/>
              <a:defRPr sz="2400"/>
            </a:lvl4pPr>
            <a:lvl5pPr marL="2286000" lvl="4" indent="-228600" algn="ctr">
              <a:lnSpc>
                <a:spcPct val="90000"/>
              </a:lnSpc>
              <a:spcBef>
                <a:spcPts val="1000"/>
              </a:spcBef>
              <a:spcAft>
                <a:spcPts val="0"/>
              </a:spcAft>
              <a:buClr>
                <a:srgbClr val="000000"/>
              </a:buClr>
              <a:buSzPts val="2400"/>
              <a:buFont typeface="Calibri"/>
              <a:buNone/>
              <a:defRPr sz="2400"/>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12" name="Google Shape;12;p22"/>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069735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1095452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1400376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0112389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48323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669723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930925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83339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8178359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713264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tx">
  <p:cSld name="TITLE_AND_BODY">
    <p:spTree>
      <p:nvGrpSpPr>
        <p:cNvPr id="1" name="Shape 13"/>
        <p:cNvGrpSpPr/>
        <p:nvPr/>
      </p:nvGrpSpPr>
      <p:grpSpPr>
        <a:xfrm>
          <a:off x="0" y="0"/>
          <a:ext cx="0" cy="0"/>
          <a:chOff x="0" y="0"/>
          <a:chExt cx="0" cy="0"/>
        </a:xfrm>
      </p:grpSpPr>
      <p:sp>
        <p:nvSpPr>
          <p:cNvPr id="14" name="Google Shape;14;p23"/>
          <p:cNvSpPr txBox="1">
            <a:spLocks noGrp="1"/>
          </p:cNvSpPr>
          <p:nvPr>
            <p:ph type="title"/>
          </p:nvPr>
        </p:nvSpPr>
        <p:spPr>
          <a:xfrm>
            <a:off x="838200" y="365125"/>
            <a:ext cx="10515600" cy="1325563"/>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15" name="Google Shape;15;p23"/>
          <p:cNvSpPr txBox="1">
            <a:spLocks noGrp="1"/>
          </p:cNvSpPr>
          <p:nvPr>
            <p:ph type="body" idx="1"/>
          </p:nvPr>
        </p:nvSpPr>
        <p:spPr>
          <a:xfrm>
            <a:off x="838200" y="1825625"/>
            <a:ext cx="10515600" cy="4351338"/>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16" name="Google Shape;16;p23"/>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592243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17"/>
        <p:cNvGrpSpPr/>
        <p:nvPr/>
      </p:nvGrpSpPr>
      <p:grpSpPr>
        <a:xfrm>
          <a:off x="0" y="0"/>
          <a:ext cx="0" cy="0"/>
          <a:chOff x="0" y="0"/>
          <a:chExt cx="0" cy="0"/>
        </a:xfrm>
      </p:grpSpPr>
      <p:sp>
        <p:nvSpPr>
          <p:cNvPr id="18" name="Google Shape;18;p24"/>
          <p:cNvSpPr txBox="1">
            <a:spLocks noGrp="1"/>
          </p:cNvSpPr>
          <p:nvPr>
            <p:ph type="title"/>
          </p:nvPr>
        </p:nvSpPr>
        <p:spPr>
          <a:xfrm>
            <a:off x="831850" y="1709738"/>
            <a:ext cx="10515600" cy="2852737"/>
          </a:xfrm>
          <a:prstGeom prst="rect">
            <a:avLst/>
          </a:prstGeom>
          <a:noFill/>
          <a:ln>
            <a:noFill/>
          </a:ln>
        </p:spPr>
        <p:txBody>
          <a:bodyPr spcFirstLastPara="1" wrap="square" lIns="45700" tIns="45700" rIns="45700" bIns="45700" anchor="b" anchorCtr="0">
            <a:normAutofit/>
          </a:bodyPr>
          <a:lstStyle>
            <a:lvl1pPr lvl="0" algn="l">
              <a:lnSpc>
                <a:spcPct val="90000"/>
              </a:lnSpc>
              <a:spcBef>
                <a:spcPts val="0"/>
              </a:spcBef>
              <a:spcAft>
                <a:spcPts val="0"/>
              </a:spcAft>
              <a:buClr>
                <a:srgbClr val="000000"/>
              </a:buClr>
              <a:buSzPts val="6000"/>
              <a:buFont typeface="Calibri"/>
              <a:buNone/>
              <a:defRPr sz="6000"/>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19" name="Google Shape;19;p24"/>
          <p:cNvSpPr txBox="1">
            <a:spLocks noGrp="1"/>
          </p:cNvSpPr>
          <p:nvPr>
            <p:ph type="body" idx="1"/>
          </p:nvPr>
        </p:nvSpPr>
        <p:spPr>
          <a:xfrm>
            <a:off x="831850" y="4589462"/>
            <a:ext cx="10515600" cy="1500188"/>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888888"/>
              </a:buClr>
              <a:buSzPts val="2400"/>
              <a:buFont typeface="Calibri"/>
              <a:buNone/>
              <a:defRPr sz="2400">
                <a:solidFill>
                  <a:srgbClr val="888888"/>
                </a:solidFill>
              </a:defRPr>
            </a:lvl1pPr>
            <a:lvl2pPr marL="914400" lvl="1" indent="-228600" algn="l">
              <a:lnSpc>
                <a:spcPct val="90000"/>
              </a:lnSpc>
              <a:spcBef>
                <a:spcPts val="1000"/>
              </a:spcBef>
              <a:spcAft>
                <a:spcPts val="0"/>
              </a:spcAft>
              <a:buClr>
                <a:srgbClr val="888888"/>
              </a:buClr>
              <a:buSzPts val="2400"/>
              <a:buFont typeface="Calibri"/>
              <a:buNone/>
              <a:defRPr sz="2400">
                <a:solidFill>
                  <a:srgbClr val="888888"/>
                </a:solidFill>
              </a:defRPr>
            </a:lvl2pPr>
            <a:lvl3pPr marL="1371600" lvl="2" indent="-228600" algn="l">
              <a:lnSpc>
                <a:spcPct val="90000"/>
              </a:lnSpc>
              <a:spcBef>
                <a:spcPts val="1000"/>
              </a:spcBef>
              <a:spcAft>
                <a:spcPts val="0"/>
              </a:spcAft>
              <a:buClr>
                <a:srgbClr val="888888"/>
              </a:buClr>
              <a:buSzPts val="2400"/>
              <a:buFont typeface="Calibri"/>
              <a:buNone/>
              <a:defRPr sz="2400">
                <a:solidFill>
                  <a:srgbClr val="888888"/>
                </a:solidFill>
              </a:defRPr>
            </a:lvl3pPr>
            <a:lvl4pPr marL="1828800" lvl="3" indent="-228600" algn="l">
              <a:lnSpc>
                <a:spcPct val="90000"/>
              </a:lnSpc>
              <a:spcBef>
                <a:spcPts val="1000"/>
              </a:spcBef>
              <a:spcAft>
                <a:spcPts val="0"/>
              </a:spcAft>
              <a:buClr>
                <a:srgbClr val="888888"/>
              </a:buClr>
              <a:buSzPts val="2400"/>
              <a:buFont typeface="Calibri"/>
              <a:buNone/>
              <a:defRPr sz="2400">
                <a:solidFill>
                  <a:srgbClr val="888888"/>
                </a:solidFill>
              </a:defRPr>
            </a:lvl4pPr>
            <a:lvl5pPr marL="2286000" lvl="4" indent="-228600" algn="l">
              <a:lnSpc>
                <a:spcPct val="90000"/>
              </a:lnSpc>
              <a:spcBef>
                <a:spcPts val="1000"/>
              </a:spcBef>
              <a:spcAft>
                <a:spcPts val="0"/>
              </a:spcAft>
              <a:buClr>
                <a:srgbClr val="888888"/>
              </a:buClr>
              <a:buSzPts val="2400"/>
              <a:buFont typeface="Calibri"/>
              <a:buNone/>
              <a:defRPr sz="2400">
                <a:solidFill>
                  <a:srgbClr val="888888"/>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0" name="Google Shape;20;p24"/>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1"/>
        <p:cNvGrpSpPr/>
        <p:nvPr/>
      </p:nvGrpSpPr>
      <p:grpSpPr>
        <a:xfrm>
          <a:off x="0" y="0"/>
          <a:ext cx="0" cy="0"/>
          <a:chOff x="0" y="0"/>
          <a:chExt cx="0" cy="0"/>
        </a:xfrm>
      </p:grpSpPr>
      <p:sp>
        <p:nvSpPr>
          <p:cNvPr id="22" name="Google Shape;22;p25"/>
          <p:cNvSpPr txBox="1">
            <a:spLocks noGrp="1"/>
          </p:cNvSpPr>
          <p:nvPr>
            <p:ph type="title"/>
          </p:nvPr>
        </p:nvSpPr>
        <p:spPr>
          <a:xfrm>
            <a:off x="838200" y="365125"/>
            <a:ext cx="10515600" cy="1325563"/>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23" name="Google Shape;23;p25"/>
          <p:cNvSpPr txBox="1">
            <a:spLocks noGrp="1"/>
          </p:cNvSpPr>
          <p:nvPr>
            <p:ph type="body" idx="1"/>
          </p:nvPr>
        </p:nvSpPr>
        <p:spPr>
          <a:xfrm>
            <a:off x="838200" y="1825625"/>
            <a:ext cx="5181600" cy="4351338"/>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4" name="Google Shape;24;p25"/>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5"/>
        <p:cNvGrpSpPr/>
        <p:nvPr/>
      </p:nvGrpSpPr>
      <p:grpSpPr>
        <a:xfrm>
          <a:off x="0" y="0"/>
          <a:ext cx="0" cy="0"/>
          <a:chOff x="0" y="0"/>
          <a:chExt cx="0" cy="0"/>
        </a:xfrm>
      </p:grpSpPr>
      <p:sp>
        <p:nvSpPr>
          <p:cNvPr id="26" name="Google Shape;26;p26"/>
          <p:cNvSpPr txBox="1">
            <a:spLocks noGrp="1"/>
          </p:cNvSpPr>
          <p:nvPr>
            <p:ph type="title"/>
          </p:nvPr>
        </p:nvSpPr>
        <p:spPr>
          <a:xfrm>
            <a:off x="839787" y="365125"/>
            <a:ext cx="10515601" cy="1325563"/>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27" name="Google Shape;27;p26"/>
          <p:cNvSpPr txBox="1">
            <a:spLocks noGrp="1"/>
          </p:cNvSpPr>
          <p:nvPr>
            <p:ph type="body" idx="1"/>
          </p:nvPr>
        </p:nvSpPr>
        <p:spPr>
          <a:xfrm>
            <a:off x="839787" y="1681163"/>
            <a:ext cx="5157789" cy="823913"/>
          </a:xfrm>
          <a:prstGeom prst="rect">
            <a:avLst/>
          </a:prstGeom>
          <a:noFill/>
          <a:ln>
            <a:noFill/>
          </a:ln>
        </p:spPr>
        <p:txBody>
          <a:bodyPr spcFirstLastPara="1" wrap="square" lIns="45700" tIns="45700" rIns="45700" bIns="45700" anchor="b" anchorCtr="0">
            <a:normAutofit/>
          </a:bodyPr>
          <a:lstStyle>
            <a:lvl1pPr marL="457200" lvl="0" indent="-228600" algn="l">
              <a:lnSpc>
                <a:spcPct val="90000"/>
              </a:lnSpc>
              <a:spcBef>
                <a:spcPts val="1000"/>
              </a:spcBef>
              <a:spcAft>
                <a:spcPts val="0"/>
              </a:spcAft>
              <a:buClr>
                <a:srgbClr val="000000"/>
              </a:buClr>
              <a:buSzPts val="2400"/>
              <a:buFont typeface="Calibri"/>
              <a:buNone/>
              <a:defRPr sz="2400" b="1"/>
            </a:lvl1pPr>
            <a:lvl2pPr marL="914400" lvl="1" indent="-228600" algn="l">
              <a:lnSpc>
                <a:spcPct val="90000"/>
              </a:lnSpc>
              <a:spcBef>
                <a:spcPts val="1000"/>
              </a:spcBef>
              <a:spcAft>
                <a:spcPts val="0"/>
              </a:spcAft>
              <a:buClr>
                <a:srgbClr val="000000"/>
              </a:buClr>
              <a:buSzPts val="2400"/>
              <a:buFont typeface="Calibri"/>
              <a:buNone/>
              <a:defRPr sz="2400" b="1"/>
            </a:lvl2pPr>
            <a:lvl3pPr marL="1371600" lvl="2" indent="-228600" algn="l">
              <a:lnSpc>
                <a:spcPct val="90000"/>
              </a:lnSpc>
              <a:spcBef>
                <a:spcPts val="1000"/>
              </a:spcBef>
              <a:spcAft>
                <a:spcPts val="0"/>
              </a:spcAft>
              <a:buClr>
                <a:srgbClr val="000000"/>
              </a:buClr>
              <a:buSzPts val="2400"/>
              <a:buFont typeface="Calibri"/>
              <a:buNone/>
              <a:defRPr sz="2400" b="1"/>
            </a:lvl3pPr>
            <a:lvl4pPr marL="1828800" lvl="3" indent="-228600" algn="l">
              <a:lnSpc>
                <a:spcPct val="90000"/>
              </a:lnSpc>
              <a:spcBef>
                <a:spcPts val="1000"/>
              </a:spcBef>
              <a:spcAft>
                <a:spcPts val="0"/>
              </a:spcAft>
              <a:buClr>
                <a:srgbClr val="000000"/>
              </a:buClr>
              <a:buSzPts val="2400"/>
              <a:buFont typeface="Calibri"/>
              <a:buNone/>
              <a:defRPr sz="2400" b="1"/>
            </a:lvl4pPr>
            <a:lvl5pPr marL="2286000" lvl="4" indent="-228600" algn="l">
              <a:lnSpc>
                <a:spcPct val="90000"/>
              </a:lnSpc>
              <a:spcBef>
                <a:spcPts val="1000"/>
              </a:spcBef>
              <a:spcAft>
                <a:spcPts val="0"/>
              </a:spcAft>
              <a:buClr>
                <a:srgbClr val="000000"/>
              </a:buClr>
              <a:buSzPts val="2400"/>
              <a:buFont typeface="Calibri"/>
              <a:buNone/>
              <a:defRPr sz="2400" b="1"/>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8" name="Google Shape;28;p26"/>
          <p:cNvSpPr txBox="1">
            <a:spLocks noGrp="1"/>
          </p:cNvSpPr>
          <p:nvPr>
            <p:ph type="body" idx="2"/>
          </p:nvPr>
        </p:nvSpPr>
        <p:spPr>
          <a:xfrm>
            <a:off x="6172200" y="1681163"/>
            <a:ext cx="5183188" cy="823913"/>
          </a:xfrm>
          <a:prstGeom prst="rect">
            <a:avLst/>
          </a:prstGeom>
          <a:noFill/>
          <a:ln>
            <a:noFill/>
          </a:ln>
        </p:spPr>
        <p:txBody>
          <a:bodyPr spcFirstLastPara="1" wrap="square" lIns="45700" tIns="45700" rIns="45700" bIns="45700" anchor="b"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9" name="Google Shape;29;p26"/>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30"/>
        <p:cNvGrpSpPr/>
        <p:nvPr/>
      </p:nvGrpSpPr>
      <p:grpSpPr>
        <a:xfrm>
          <a:off x="0" y="0"/>
          <a:ext cx="0" cy="0"/>
          <a:chOff x="0" y="0"/>
          <a:chExt cx="0" cy="0"/>
        </a:xfrm>
      </p:grpSpPr>
      <p:sp>
        <p:nvSpPr>
          <p:cNvPr id="31" name="Google Shape;31;p27"/>
          <p:cNvSpPr txBox="1">
            <a:spLocks noGrp="1"/>
          </p:cNvSpPr>
          <p:nvPr>
            <p:ph type="title"/>
          </p:nvPr>
        </p:nvSpPr>
        <p:spPr>
          <a:xfrm>
            <a:off x="838200" y="365125"/>
            <a:ext cx="10515600" cy="1325563"/>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32" name="Google Shape;32;p27"/>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33"/>
        <p:cNvGrpSpPr/>
        <p:nvPr/>
      </p:nvGrpSpPr>
      <p:grpSpPr>
        <a:xfrm>
          <a:off x="0" y="0"/>
          <a:ext cx="0" cy="0"/>
          <a:chOff x="0" y="0"/>
          <a:chExt cx="0" cy="0"/>
        </a:xfrm>
      </p:grpSpPr>
      <p:sp>
        <p:nvSpPr>
          <p:cNvPr id="34" name="Google Shape;34;p28"/>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35"/>
        <p:cNvGrpSpPr/>
        <p:nvPr/>
      </p:nvGrpSpPr>
      <p:grpSpPr>
        <a:xfrm>
          <a:off x="0" y="0"/>
          <a:ext cx="0" cy="0"/>
          <a:chOff x="0" y="0"/>
          <a:chExt cx="0" cy="0"/>
        </a:xfrm>
      </p:grpSpPr>
      <p:sp>
        <p:nvSpPr>
          <p:cNvPr id="36" name="Google Shape;36;p29"/>
          <p:cNvSpPr txBox="1">
            <a:spLocks noGrp="1"/>
          </p:cNvSpPr>
          <p:nvPr>
            <p:ph type="title"/>
          </p:nvPr>
        </p:nvSpPr>
        <p:spPr>
          <a:xfrm>
            <a:off x="839787" y="457200"/>
            <a:ext cx="3932239" cy="1600200"/>
          </a:xfrm>
          <a:prstGeom prst="rect">
            <a:avLst/>
          </a:prstGeom>
          <a:noFill/>
          <a:ln>
            <a:noFill/>
          </a:ln>
        </p:spPr>
        <p:txBody>
          <a:bodyPr spcFirstLastPara="1" wrap="square" lIns="45700" tIns="45700" rIns="45700" bIns="45700" anchor="b" anchorCtr="0">
            <a:normAutofit/>
          </a:bodyPr>
          <a:lstStyle>
            <a:lvl1pPr lvl="0" algn="l">
              <a:lnSpc>
                <a:spcPct val="90000"/>
              </a:lnSpc>
              <a:spcBef>
                <a:spcPts val="0"/>
              </a:spcBef>
              <a:spcAft>
                <a:spcPts val="0"/>
              </a:spcAft>
              <a:buClr>
                <a:srgbClr val="000000"/>
              </a:buClr>
              <a:buSzPts val="3200"/>
              <a:buFont typeface="Calibri"/>
              <a:buNone/>
              <a:defRPr sz="3200"/>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37" name="Google Shape;37;p29"/>
          <p:cNvSpPr txBox="1">
            <a:spLocks noGrp="1"/>
          </p:cNvSpPr>
          <p:nvPr>
            <p:ph type="body" idx="1"/>
          </p:nvPr>
        </p:nvSpPr>
        <p:spPr>
          <a:xfrm>
            <a:off x="5183187" y="987425"/>
            <a:ext cx="6172201" cy="4873625"/>
          </a:xfrm>
          <a:prstGeom prst="rect">
            <a:avLst/>
          </a:prstGeom>
          <a:noFill/>
          <a:ln>
            <a:noFill/>
          </a:ln>
        </p:spPr>
        <p:txBody>
          <a:bodyPr spcFirstLastPara="1" wrap="square" lIns="45700" tIns="45700" rIns="45700" bIns="45700" anchor="t" anchorCtr="0">
            <a:normAutofit/>
          </a:bodyPr>
          <a:lstStyle>
            <a:lvl1pPr marL="457200" lvl="0" indent="-431800" algn="l">
              <a:lnSpc>
                <a:spcPct val="90000"/>
              </a:lnSpc>
              <a:spcBef>
                <a:spcPts val="1000"/>
              </a:spcBef>
              <a:spcAft>
                <a:spcPts val="0"/>
              </a:spcAft>
              <a:buClr>
                <a:srgbClr val="000000"/>
              </a:buClr>
              <a:buSzPts val="3200"/>
              <a:buChar char="•"/>
              <a:defRPr sz="3200"/>
            </a:lvl1pPr>
            <a:lvl2pPr marL="914400" lvl="1" indent="-431800" algn="l">
              <a:lnSpc>
                <a:spcPct val="90000"/>
              </a:lnSpc>
              <a:spcBef>
                <a:spcPts val="1000"/>
              </a:spcBef>
              <a:spcAft>
                <a:spcPts val="0"/>
              </a:spcAft>
              <a:buClr>
                <a:srgbClr val="000000"/>
              </a:buClr>
              <a:buSzPts val="3200"/>
              <a:buChar char="•"/>
              <a:defRPr sz="3200"/>
            </a:lvl2pPr>
            <a:lvl3pPr marL="1371600" lvl="2" indent="-431800" algn="l">
              <a:lnSpc>
                <a:spcPct val="90000"/>
              </a:lnSpc>
              <a:spcBef>
                <a:spcPts val="1000"/>
              </a:spcBef>
              <a:spcAft>
                <a:spcPts val="0"/>
              </a:spcAft>
              <a:buClr>
                <a:srgbClr val="000000"/>
              </a:buClr>
              <a:buSzPts val="3200"/>
              <a:buChar char="•"/>
              <a:defRPr sz="3200"/>
            </a:lvl3pPr>
            <a:lvl4pPr marL="1828800" lvl="3" indent="-431800" algn="l">
              <a:lnSpc>
                <a:spcPct val="90000"/>
              </a:lnSpc>
              <a:spcBef>
                <a:spcPts val="1000"/>
              </a:spcBef>
              <a:spcAft>
                <a:spcPts val="0"/>
              </a:spcAft>
              <a:buClr>
                <a:srgbClr val="000000"/>
              </a:buClr>
              <a:buSzPts val="3200"/>
              <a:buChar char="•"/>
              <a:defRPr sz="3200"/>
            </a:lvl4pPr>
            <a:lvl5pPr marL="2286000" lvl="4" indent="-431800" algn="l">
              <a:lnSpc>
                <a:spcPct val="90000"/>
              </a:lnSpc>
              <a:spcBef>
                <a:spcPts val="1000"/>
              </a:spcBef>
              <a:spcAft>
                <a:spcPts val="0"/>
              </a:spcAft>
              <a:buClr>
                <a:srgbClr val="000000"/>
              </a:buClr>
              <a:buSzPts val="3200"/>
              <a:buChar char="•"/>
              <a:defRPr sz="3200"/>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38" name="Google Shape;38;p29"/>
          <p:cNvSpPr txBox="1">
            <a:spLocks noGrp="1"/>
          </p:cNvSpPr>
          <p:nvPr>
            <p:ph type="body" idx="2"/>
          </p:nvPr>
        </p:nvSpPr>
        <p:spPr>
          <a:xfrm>
            <a:off x="839787" y="2057400"/>
            <a:ext cx="3932239" cy="3811588"/>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39" name="Google Shape;39;p29"/>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40"/>
        <p:cNvGrpSpPr/>
        <p:nvPr/>
      </p:nvGrpSpPr>
      <p:grpSpPr>
        <a:xfrm>
          <a:off x="0" y="0"/>
          <a:ext cx="0" cy="0"/>
          <a:chOff x="0" y="0"/>
          <a:chExt cx="0" cy="0"/>
        </a:xfrm>
      </p:grpSpPr>
      <p:sp>
        <p:nvSpPr>
          <p:cNvPr id="41" name="Google Shape;41;p30"/>
          <p:cNvSpPr txBox="1">
            <a:spLocks noGrp="1"/>
          </p:cNvSpPr>
          <p:nvPr>
            <p:ph type="title"/>
          </p:nvPr>
        </p:nvSpPr>
        <p:spPr>
          <a:xfrm>
            <a:off x="839787" y="457200"/>
            <a:ext cx="3932239" cy="1600200"/>
          </a:xfrm>
          <a:prstGeom prst="rect">
            <a:avLst/>
          </a:prstGeom>
          <a:noFill/>
          <a:ln>
            <a:noFill/>
          </a:ln>
        </p:spPr>
        <p:txBody>
          <a:bodyPr spcFirstLastPara="1" wrap="square" lIns="45700" tIns="45700" rIns="45700" bIns="45700" anchor="b" anchorCtr="0">
            <a:normAutofit/>
          </a:bodyPr>
          <a:lstStyle>
            <a:lvl1pPr lvl="0" algn="l">
              <a:lnSpc>
                <a:spcPct val="90000"/>
              </a:lnSpc>
              <a:spcBef>
                <a:spcPts val="0"/>
              </a:spcBef>
              <a:spcAft>
                <a:spcPts val="0"/>
              </a:spcAft>
              <a:buClr>
                <a:srgbClr val="000000"/>
              </a:buClr>
              <a:buSzPts val="3200"/>
              <a:buFont typeface="Calibri"/>
              <a:buNone/>
              <a:defRPr sz="3200"/>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42" name="Google Shape;42;p30"/>
          <p:cNvSpPr>
            <a:spLocks noGrp="1"/>
          </p:cNvSpPr>
          <p:nvPr>
            <p:ph type="pic" idx="2"/>
          </p:nvPr>
        </p:nvSpPr>
        <p:spPr>
          <a:xfrm>
            <a:off x="5183187" y="987425"/>
            <a:ext cx="6172201"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R="0" lvl="1"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2pPr>
            <a:lvl3pPr marR="0" lvl="2"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3pPr>
            <a:lvl4pPr marR="0" lvl="3"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4pPr>
            <a:lvl5pPr marR="0" lvl="4"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5pPr>
            <a:lvl6pPr marR="0" lvl="5"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6pPr>
            <a:lvl7pPr marR="0" lvl="6"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7pPr>
            <a:lvl8pPr marR="0" lvl="7"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8pPr>
            <a:lvl9pPr marR="0" lvl="8"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9pPr>
          </a:lstStyle>
          <a:p>
            <a:endParaRPr/>
          </a:p>
        </p:txBody>
      </p:sp>
      <p:sp>
        <p:nvSpPr>
          <p:cNvPr id="43" name="Google Shape;43;p30"/>
          <p:cNvSpPr txBox="1">
            <a:spLocks noGrp="1"/>
          </p:cNvSpPr>
          <p:nvPr>
            <p:ph type="body" idx="1"/>
          </p:nvPr>
        </p:nvSpPr>
        <p:spPr>
          <a:xfrm>
            <a:off x="839787" y="2057400"/>
            <a:ext cx="3932239" cy="3811588"/>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000000"/>
              </a:buClr>
              <a:buSzPts val="1600"/>
              <a:buFont typeface="Calibri"/>
              <a:buNone/>
              <a:defRPr sz="1600"/>
            </a:lvl1pPr>
            <a:lvl2pPr marL="914400" lvl="1" indent="-228600" algn="l">
              <a:lnSpc>
                <a:spcPct val="90000"/>
              </a:lnSpc>
              <a:spcBef>
                <a:spcPts val="1000"/>
              </a:spcBef>
              <a:spcAft>
                <a:spcPts val="0"/>
              </a:spcAft>
              <a:buClr>
                <a:srgbClr val="000000"/>
              </a:buClr>
              <a:buSzPts val="1600"/>
              <a:buFont typeface="Calibri"/>
              <a:buNone/>
              <a:defRPr sz="1600"/>
            </a:lvl2pPr>
            <a:lvl3pPr marL="1371600" lvl="2" indent="-228600" algn="l">
              <a:lnSpc>
                <a:spcPct val="90000"/>
              </a:lnSpc>
              <a:spcBef>
                <a:spcPts val="1000"/>
              </a:spcBef>
              <a:spcAft>
                <a:spcPts val="0"/>
              </a:spcAft>
              <a:buClr>
                <a:srgbClr val="000000"/>
              </a:buClr>
              <a:buSzPts val="1600"/>
              <a:buFont typeface="Calibri"/>
              <a:buNone/>
              <a:defRPr sz="1600"/>
            </a:lvl3pPr>
            <a:lvl4pPr marL="1828800" lvl="3" indent="-228600" algn="l">
              <a:lnSpc>
                <a:spcPct val="90000"/>
              </a:lnSpc>
              <a:spcBef>
                <a:spcPts val="1000"/>
              </a:spcBef>
              <a:spcAft>
                <a:spcPts val="0"/>
              </a:spcAft>
              <a:buClr>
                <a:srgbClr val="000000"/>
              </a:buClr>
              <a:buSzPts val="1600"/>
              <a:buFont typeface="Calibri"/>
              <a:buNone/>
              <a:defRPr sz="1600"/>
            </a:lvl4pPr>
            <a:lvl5pPr marL="2286000" lvl="4" indent="-228600" algn="l">
              <a:lnSpc>
                <a:spcPct val="90000"/>
              </a:lnSpc>
              <a:spcBef>
                <a:spcPts val="1000"/>
              </a:spcBef>
              <a:spcAft>
                <a:spcPts val="0"/>
              </a:spcAft>
              <a:buClr>
                <a:srgbClr val="000000"/>
              </a:buClr>
              <a:buSzPts val="1600"/>
              <a:buFont typeface="Calibri"/>
              <a:buNone/>
              <a:defRPr sz="1600"/>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44" name="Google Shape;44;p30"/>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21"/>
          <p:cNvSpPr txBox="1">
            <a:spLocks noGrp="1"/>
          </p:cNvSpPr>
          <p:nvPr>
            <p:ph type="title"/>
          </p:nvPr>
        </p:nvSpPr>
        <p:spPr>
          <a:xfrm>
            <a:off x="838200" y="365125"/>
            <a:ext cx="10515600" cy="1325563"/>
          </a:xfrm>
          <a:prstGeom prst="rect">
            <a:avLst/>
          </a:prstGeom>
          <a:noFill/>
          <a:ln>
            <a:noFill/>
          </a:ln>
        </p:spPr>
        <p:txBody>
          <a:bodyPr spcFirstLastPara="1" wrap="square" lIns="45700" tIns="45700" rIns="45700" bIns="45700" anchor="ctr" anchorCtr="0">
            <a:norm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marR="0" lvl="1"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2pPr>
            <a:lvl3pPr marR="0" lvl="2"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3pPr>
            <a:lvl4pPr marR="0" lvl="3"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4pPr>
            <a:lvl5pPr marR="0" lvl="4"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5pPr>
            <a:lvl6pPr marR="0" lvl="5"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6pPr>
            <a:lvl7pPr marR="0" lvl="6"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7pPr>
            <a:lvl8pPr marR="0" lvl="7"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8pPr>
            <a:lvl9pPr marR="0" lvl="8"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9pPr>
          </a:lstStyle>
          <a:p>
            <a:endParaRPr/>
          </a:p>
        </p:txBody>
      </p:sp>
      <p:sp>
        <p:nvSpPr>
          <p:cNvPr id="7" name="Google Shape;7;p21"/>
          <p:cNvSpPr txBox="1">
            <a:spLocks noGrp="1"/>
          </p:cNvSpPr>
          <p:nvPr>
            <p:ph type="body" idx="1"/>
          </p:nvPr>
        </p:nvSpPr>
        <p:spPr>
          <a:xfrm>
            <a:off x="838200" y="1825625"/>
            <a:ext cx="10515600" cy="4351338"/>
          </a:xfrm>
          <a:prstGeom prst="rect">
            <a:avLst/>
          </a:prstGeom>
          <a:noFill/>
          <a:ln>
            <a:noFill/>
          </a:ln>
        </p:spPr>
        <p:txBody>
          <a:bodyPr spcFirstLastPara="1" wrap="square" lIns="45700" tIns="45700" rIns="45700" bIns="45700" anchor="t" anchorCtr="0">
            <a:norm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2pPr>
            <a:lvl3pPr marL="1371600" marR="0" lvl="2"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3pPr>
            <a:lvl4pPr marL="1828800" marR="0" lvl="3"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4pPr>
            <a:lvl5pPr marL="2286000" marR="0" lvl="4"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5pPr>
            <a:lvl6pPr marL="2743200" marR="0" lvl="5"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6pPr>
            <a:lvl7pPr marL="3200400" marR="0" lvl="6"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7pPr>
            <a:lvl8pPr marL="3657600" marR="0" lvl="7"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8pPr>
            <a:lvl9pPr marL="4114800" marR="0" lvl="8"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9pPr>
          </a:lstStyle>
          <a:p>
            <a:endParaRPr/>
          </a:p>
        </p:txBody>
      </p:sp>
      <p:sp>
        <p:nvSpPr>
          <p:cNvPr id="8" name="Google Shape;8;p21"/>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903500535"/>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0.xml"/><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sym typeface="Arial"/>
            </a:endParaRPr>
          </a:p>
        </p:txBody>
      </p:sp>
      <p:cxnSp>
        <p:nvCxnSpPr>
          <p:cNvPr id="11" name="Straight Connector 10">
            <a:extLs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p:cNvSpPr txBox="1">
            <a:spLocks noGrp="1"/>
          </p:cNvSpPr>
          <p:nvPr>
            <p:ph type="title" idx="4294967295"/>
          </p:nvPr>
        </p:nvSpPr>
        <p:spPr>
          <a:xfrm>
            <a:off x="1524000" y="2659821"/>
            <a:ext cx="9144000"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lnSpc>
                <a:spcPct val="100000"/>
              </a:lnSpc>
              <a:spcBef>
                <a:spcPts val="0"/>
              </a:spcBef>
              <a:buClr>
                <a:srgbClr val="000000"/>
              </a:buClr>
              <a:buSzPts val="6000"/>
            </a:pPr>
            <a:r>
              <a:rPr lang="en-US" sz="5400" dirty="0">
                <a:latin typeface="Century Gothic" panose="020B0502020202020204" pitchFamily="34" charset="0"/>
                <a:ea typeface="Calibri" panose="020F0502020204030204" pitchFamily="34" charset="0"/>
                <a:cs typeface="Times New Roman" panose="02020603050405020304" pitchFamily="18" charset="0"/>
              </a:rPr>
              <a:t>Aggregate Demand in Keynesian Analysis</a:t>
            </a:r>
            <a:endParaRPr lang="en-US" sz="5400" dirty="0">
              <a:latin typeface="Century Gothic" panose="020B0502020202020204" pitchFamily="34" charset="0"/>
            </a:endParaRPr>
          </a:p>
        </p:txBody>
      </p:sp>
      <p:cxnSp>
        <p:nvCxnSpPr>
          <p:cNvPr id="14" name="Straight Connector 13">
            <a:extLst>
              <a:ext uri="{C183D7F6-B498-43B3-948B-1728B52AA6E4}">
                <adec:decorative xmlns:adec="http://schemas.microsoft.com/office/drawing/2017/decorative" val="1"/>
              </a:ext>
            </a:extLst>
          </p:cNvPr>
          <p:cNvCxnSpPr/>
          <p:nvPr/>
        </p:nvCxnSpPr>
        <p:spPr>
          <a:xfrm>
            <a:off x="3071447" y="4982537"/>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81648" y="320478"/>
            <a:ext cx="3565361" cy="553998"/>
          </a:xfrm>
          <a:prstGeom prst="rect">
            <a:avLst/>
          </a:prstGeom>
          <a:solidFill>
            <a:srgbClr val="5A7E8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a:sym typeface="Arial"/>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a:sym typeface="Arial"/>
              </a:rPr>
              <a:t> LEARNING</a:t>
            </a:r>
          </a:p>
        </p:txBody>
      </p:sp>
    </p:spTree>
    <p:extLst>
      <p:ext uri="{BB962C8B-B14F-4D97-AF65-F5344CB8AC3E}">
        <p14:creationId xmlns:p14="http://schemas.microsoft.com/office/powerpoint/2010/main" val="38610113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2" name="Title 4">
            <a:extLst>
              <a:ext uri="{FF2B5EF4-FFF2-40B4-BE49-F238E27FC236}">
                <a16:creationId xmlns:a16="http://schemas.microsoft.com/office/drawing/2014/main" id="{398EAB65-8F6C-4B62-A777-D577487793EB}"/>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RPr/>
            </a:defPPr>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marR="0" lvl="1"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2pPr>
            <a:lvl3pPr marR="0" lvl="2"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3pPr>
            <a:lvl4pPr marR="0" lvl="3"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4pPr>
            <a:lvl5pPr marR="0" lvl="4"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5pPr>
            <a:lvl6pPr marR="0" lvl="5"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6pPr>
            <a:lvl7pPr marR="0" lvl="6"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7pPr>
            <a:lvl8pPr marR="0" lvl="7"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8pPr>
            <a:lvl9pPr marR="0" lvl="8"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9pPr>
          </a:lstStyle>
          <a:p>
            <a:pPr marL="0" marR="0" lvl="0" indent="0" algn="ctr" defTabSz="914400" rtl="0" eaLnBrk="1" fontAlgn="auto" latinLnBrk="0" hangingPunct="1">
              <a:lnSpc>
                <a:spcPct val="100000"/>
              </a:lnSpc>
              <a:spcBef>
                <a:spcPts val="0"/>
              </a:spcBef>
              <a:spcAft>
                <a:spcPts val="0"/>
              </a:spcAft>
              <a:buClr>
                <a:srgbClr val="000000"/>
              </a:buClr>
              <a:buSzPts val="3000"/>
              <a:buFont typeface="Calibri"/>
              <a:buNone/>
              <a:tabLst/>
              <a:defRPr/>
            </a:pPr>
            <a:r>
              <a:rPr kumimoji="0" lang="en-US" sz="3000" b="0" i="0" u="none" strike="noStrike" kern="0" cap="none" spc="0" normalizeH="0" baseline="0" noProof="0" dirty="0">
                <a:ln>
                  <a:noFill/>
                </a:ln>
                <a:solidFill>
                  <a:srgbClr val="000000"/>
                </a:solidFill>
                <a:effectLst/>
                <a:uLnTx/>
                <a:uFillTx/>
                <a:latin typeface="Century Gothic"/>
                <a:ea typeface="Century Gothic"/>
                <a:cs typeface="Century Gothic"/>
                <a:sym typeface="Century Gothic"/>
              </a:rPr>
              <a:t>Government Spending</a:t>
            </a:r>
            <a:endParaRPr kumimoji="0" lang="en-US" sz="3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cxnSp>
        <p:nvCxnSpPr>
          <p:cNvPr id="3" name="Straight Connector 2">
            <a:extLst>
              <a:ext uri="{FF2B5EF4-FFF2-40B4-BE49-F238E27FC236}">
                <a16:creationId xmlns:a16="http://schemas.microsoft.com/office/drawing/2014/main" id="{FE034B40-BBC0-87B6-3012-F44483DE4145}"/>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4" name="Group 3" descr="The U.S. is predominantly a market economy, but the government still plays a very significant role.">
            <a:extLst>
              <a:ext uri="{FF2B5EF4-FFF2-40B4-BE49-F238E27FC236}">
                <a16:creationId xmlns:a16="http://schemas.microsoft.com/office/drawing/2014/main" id="{74877E3C-FF2A-5922-3287-A60DFB511D7A}"/>
              </a:ext>
            </a:extLst>
          </p:cNvPr>
          <p:cNvGrpSpPr/>
          <p:nvPr/>
        </p:nvGrpSpPr>
        <p:grpSpPr>
          <a:xfrm>
            <a:off x="2066079" y="1255939"/>
            <a:ext cx="8058154" cy="1209360"/>
            <a:chOff x="542923" y="1519215"/>
            <a:chExt cx="8058154" cy="1209360"/>
          </a:xfrm>
          <a:solidFill>
            <a:srgbClr val="627981"/>
          </a:solidFill>
        </p:grpSpPr>
        <p:sp>
          <p:nvSpPr>
            <p:cNvPr id="5" name="Rectangle 4">
              <a:extLst>
                <a:ext uri="{FF2B5EF4-FFF2-40B4-BE49-F238E27FC236}">
                  <a16:creationId xmlns:a16="http://schemas.microsoft.com/office/drawing/2014/main" id="{16575EB7-4BE3-29F7-BC38-653AB471A3BC}"/>
                </a:ext>
              </a:extLst>
            </p:cNvPr>
            <p:cNvSpPr/>
            <p:nvPr/>
          </p:nvSpPr>
          <p:spPr>
            <a:xfrm>
              <a:off x="542923" y="1519215"/>
              <a:ext cx="8058154" cy="12093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6" name="TextBox 5">
              <a:extLst>
                <a:ext uri="{FF2B5EF4-FFF2-40B4-BE49-F238E27FC236}">
                  <a16:creationId xmlns:a16="http://schemas.microsoft.com/office/drawing/2014/main" id="{E609FA97-EA70-5587-E87D-74D1F77D58A1}"/>
                </a:ext>
              </a:extLst>
            </p:cNvPr>
            <p:cNvSpPr txBox="1"/>
            <p:nvPr/>
          </p:nvSpPr>
          <p:spPr>
            <a:xfrm>
              <a:off x="542923" y="1781905"/>
              <a:ext cx="7807571" cy="707886"/>
            </a:xfrm>
            <a:prstGeom prst="rect">
              <a:avLst/>
            </a:prstGeom>
            <a:grpFill/>
          </p:spPr>
          <p:txBody>
            <a:bodyPr wrap="square" rtlCol="0" anchor="ctr">
              <a:spAutoFit/>
            </a:bodyPr>
            <a:lstStyle/>
            <a:p>
              <a:pPr marL="457200" marR="0" lvl="0" indent="-355600" algn="l" defTabSz="914400" rtl="0" eaLnBrk="1" fontAlgn="auto" latinLnBrk="0" hangingPunct="1">
                <a:lnSpc>
                  <a:spcPct val="100000"/>
                </a:lnSpc>
                <a:spcBef>
                  <a:spcPts val="0"/>
                </a:spcBef>
                <a:spcAft>
                  <a:spcPts val="0"/>
                </a:spcAft>
                <a:buClr>
                  <a:srgbClr val="FFFFFF"/>
                </a:buClr>
                <a:buSzPts val="2000"/>
                <a:buFont typeface="Arial" panose="020B0604020202020204" pitchFamily="34" charset="0"/>
                <a:buChar char="•"/>
                <a:tabLst/>
                <a:defRPr/>
              </a:pPr>
              <a:r>
                <a:rPr kumimoji="0" lang="en-US" sz="2000" b="0" i="0" u="none" strike="noStrike" kern="0" cap="none" spc="0" normalizeH="0" baseline="0" noProof="0" dirty="0">
                  <a:ln>
                    <a:noFill/>
                  </a:ln>
                  <a:solidFill>
                    <a:srgbClr val="FFFFFF"/>
                  </a:solidFill>
                  <a:effectLst/>
                  <a:uLnTx/>
                  <a:uFillTx/>
                  <a:latin typeface="Calibri"/>
                  <a:ea typeface="Calibri"/>
                  <a:cs typeface="Calibri"/>
                  <a:sym typeface="Calibri"/>
                </a:rPr>
                <a:t>The U.S. is predominantly a market economy, but the government still plays a very significant role.</a:t>
              </a:r>
              <a:endParaRPr kumimoji="0" lang="en-US" sz="2000" b="0" i="0" u="none" strike="noStrike" kern="0" cap="none" spc="0" normalizeH="0" baseline="0" noProof="0" dirty="0">
                <a:ln>
                  <a:noFill/>
                </a:ln>
                <a:solidFill>
                  <a:srgbClr val="000000"/>
                </a:solidFill>
                <a:effectLst/>
                <a:uLnTx/>
                <a:uFillTx/>
                <a:latin typeface="Arial"/>
                <a:cs typeface="Arial"/>
                <a:sym typeface="Arial"/>
              </a:endParaRPr>
            </a:p>
          </p:txBody>
        </p:sp>
      </p:grpSp>
      <p:grpSp>
        <p:nvGrpSpPr>
          <p:cNvPr id="7" name="Group 6" descr="Keynes recognized that a large government budget could be a powerful tool in terms of its influence over aggregate demand.">
            <a:extLst>
              <a:ext uri="{FF2B5EF4-FFF2-40B4-BE49-F238E27FC236}">
                <a16:creationId xmlns:a16="http://schemas.microsoft.com/office/drawing/2014/main" id="{BE9DDE99-FE14-F463-E789-9291D89365B8}"/>
              </a:ext>
            </a:extLst>
          </p:cNvPr>
          <p:cNvGrpSpPr/>
          <p:nvPr/>
        </p:nvGrpSpPr>
        <p:grpSpPr>
          <a:xfrm>
            <a:off x="2066079" y="2525314"/>
            <a:ext cx="8058154" cy="1209360"/>
            <a:chOff x="542923" y="1519215"/>
            <a:chExt cx="8058154" cy="1209360"/>
          </a:xfrm>
          <a:solidFill>
            <a:srgbClr val="627981"/>
          </a:solidFill>
        </p:grpSpPr>
        <p:sp>
          <p:nvSpPr>
            <p:cNvPr id="8" name="Rectangle 7">
              <a:extLst>
                <a:ext uri="{FF2B5EF4-FFF2-40B4-BE49-F238E27FC236}">
                  <a16:creationId xmlns:a16="http://schemas.microsoft.com/office/drawing/2014/main" id="{BF3EDE54-7508-F26B-F482-A128B520F3A4}"/>
                </a:ext>
              </a:extLst>
            </p:cNvPr>
            <p:cNvSpPr/>
            <p:nvPr/>
          </p:nvSpPr>
          <p:spPr>
            <a:xfrm>
              <a:off x="542923" y="1519215"/>
              <a:ext cx="8058154" cy="12093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9" name="TextBox 8">
              <a:extLst>
                <a:ext uri="{FF2B5EF4-FFF2-40B4-BE49-F238E27FC236}">
                  <a16:creationId xmlns:a16="http://schemas.microsoft.com/office/drawing/2014/main" id="{9FE800E9-8EBE-52FE-77C1-EF2DE0B7CF39}"/>
                </a:ext>
              </a:extLst>
            </p:cNvPr>
            <p:cNvSpPr txBox="1"/>
            <p:nvPr/>
          </p:nvSpPr>
          <p:spPr>
            <a:xfrm>
              <a:off x="542923" y="1781905"/>
              <a:ext cx="7807571" cy="707886"/>
            </a:xfrm>
            <a:prstGeom prst="rect">
              <a:avLst/>
            </a:prstGeom>
            <a:grpFill/>
          </p:spPr>
          <p:txBody>
            <a:bodyPr wrap="square" rtlCol="0" anchor="ctr">
              <a:spAutoFit/>
            </a:bodyPr>
            <a:lstStyle/>
            <a:p>
              <a:pPr marL="457200" marR="0" lvl="0" indent="-355600" algn="l" defTabSz="914400" rtl="0" eaLnBrk="1" fontAlgn="auto" latinLnBrk="0" hangingPunct="1">
                <a:lnSpc>
                  <a:spcPct val="100000"/>
                </a:lnSpc>
                <a:spcBef>
                  <a:spcPts val="0"/>
                </a:spcBef>
                <a:spcAft>
                  <a:spcPts val="0"/>
                </a:spcAft>
                <a:buClr>
                  <a:srgbClr val="FFFFFF"/>
                </a:buClr>
                <a:buSzPts val="2000"/>
                <a:buFont typeface="Arial" panose="020B0604020202020204" pitchFamily="34" charset="0"/>
                <a:buChar char="•"/>
                <a:tabLst/>
                <a:defRPr/>
              </a:pPr>
              <a:r>
                <a:rPr kumimoji="0" lang="en-US" sz="2000" b="0" i="0" u="none" strike="noStrike" kern="0" cap="none" spc="0" normalizeH="0" baseline="0" noProof="0" dirty="0">
                  <a:ln>
                    <a:noFill/>
                  </a:ln>
                  <a:solidFill>
                    <a:srgbClr val="FFFFFF"/>
                  </a:solidFill>
                  <a:effectLst/>
                  <a:uLnTx/>
                  <a:uFillTx/>
                  <a:latin typeface="Calibri"/>
                  <a:ea typeface="Calibri"/>
                  <a:cs typeface="Calibri"/>
                  <a:sym typeface="Calibri"/>
                </a:rPr>
                <a:t>Keynes recognized that a large government budget could be a powerful tool in terms of its influence over aggregate demand.</a:t>
              </a:r>
            </a:p>
          </p:txBody>
        </p:sp>
      </p:grpSp>
      <p:grpSp>
        <p:nvGrpSpPr>
          <p:cNvPr id="10" name="Group 9" descr="Not only could increased government spending stimulate AD and decreased government spending reduce AD but also lowering or raising tax rates could influence consumption and investment spending.">
            <a:extLst>
              <a:ext uri="{FF2B5EF4-FFF2-40B4-BE49-F238E27FC236}">
                <a16:creationId xmlns:a16="http://schemas.microsoft.com/office/drawing/2014/main" id="{6FBAC1CB-A1FB-D8D4-667C-46F9AFE1619A}"/>
              </a:ext>
            </a:extLst>
          </p:cNvPr>
          <p:cNvGrpSpPr/>
          <p:nvPr/>
        </p:nvGrpSpPr>
        <p:grpSpPr>
          <a:xfrm>
            <a:off x="2066079" y="3794689"/>
            <a:ext cx="8058154" cy="1323440"/>
            <a:chOff x="542923" y="1474128"/>
            <a:chExt cx="8058154" cy="1323440"/>
          </a:xfrm>
          <a:solidFill>
            <a:srgbClr val="627981"/>
          </a:solidFill>
        </p:grpSpPr>
        <p:sp>
          <p:nvSpPr>
            <p:cNvPr id="20" name="Rectangle 19">
              <a:extLst>
                <a:ext uri="{FF2B5EF4-FFF2-40B4-BE49-F238E27FC236}">
                  <a16:creationId xmlns:a16="http://schemas.microsoft.com/office/drawing/2014/main" id="{E071F8EB-8124-9B30-E52D-0752F8BCAE3E}"/>
                </a:ext>
              </a:extLst>
            </p:cNvPr>
            <p:cNvSpPr/>
            <p:nvPr/>
          </p:nvSpPr>
          <p:spPr>
            <a:xfrm>
              <a:off x="542923" y="1474128"/>
              <a:ext cx="8058154" cy="132343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1" name="TextBox 20">
              <a:extLst>
                <a:ext uri="{FF2B5EF4-FFF2-40B4-BE49-F238E27FC236}">
                  <a16:creationId xmlns:a16="http://schemas.microsoft.com/office/drawing/2014/main" id="{2F691B46-C0BE-2CEE-AF04-420AEF6C47E4}"/>
                </a:ext>
              </a:extLst>
            </p:cNvPr>
            <p:cNvSpPr txBox="1"/>
            <p:nvPr/>
          </p:nvSpPr>
          <p:spPr>
            <a:xfrm>
              <a:off x="542923" y="1474129"/>
              <a:ext cx="7807571" cy="1323439"/>
            </a:xfrm>
            <a:prstGeom prst="rect">
              <a:avLst/>
            </a:prstGeom>
            <a:grpFill/>
          </p:spPr>
          <p:txBody>
            <a:bodyPr wrap="square" rtlCol="0" anchor="ctr">
              <a:spAutoFit/>
            </a:bodyPr>
            <a:lstStyle/>
            <a:p>
              <a:pPr marL="457200" marR="0" lvl="0" indent="-355600" algn="l" defTabSz="914400" rtl="0" eaLnBrk="1" fontAlgn="auto" latinLnBrk="0" hangingPunct="1">
                <a:lnSpc>
                  <a:spcPct val="100000"/>
                </a:lnSpc>
                <a:spcBef>
                  <a:spcPts val="0"/>
                </a:spcBef>
                <a:spcAft>
                  <a:spcPts val="0"/>
                </a:spcAft>
                <a:buClr>
                  <a:srgbClr val="FFFFFF"/>
                </a:buClr>
                <a:buSzPts val="2000"/>
                <a:buFont typeface="Arial" panose="020B0604020202020204" pitchFamily="34" charset="0"/>
                <a:buChar char="•"/>
                <a:tabLst/>
                <a:defRPr/>
              </a:pPr>
              <a:r>
                <a:rPr kumimoji="0" lang="en-US" sz="2000" b="0" i="0" u="none" strike="noStrike" kern="0" cap="none" spc="0" normalizeH="0" baseline="0" noProof="0" dirty="0">
                  <a:ln>
                    <a:noFill/>
                  </a:ln>
                  <a:solidFill>
                    <a:srgbClr val="FFFFFF"/>
                  </a:solidFill>
                  <a:effectLst/>
                  <a:uLnTx/>
                  <a:uFillTx/>
                  <a:latin typeface="Calibri"/>
                  <a:cs typeface="Calibri"/>
                  <a:sym typeface="Arial"/>
                </a:rPr>
                <a:t>Not only could increased government spending stimulate AD and decreased government spending reduce AD but also lowering or raising tax rates could influence consumption and investment spending.</a:t>
              </a:r>
            </a:p>
          </p:txBody>
        </p:sp>
      </p:grpSp>
      <p:grpSp>
        <p:nvGrpSpPr>
          <p:cNvPr id="22" name="Group 21" descr="Keynes stated that during extreme times, like deep recessions, only the government had the means to move aggregate demand.">
            <a:extLst>
              <a:ext uri="{FF2B5EF4-FFF2-40B4-BE49-F238E27FC236}">
                <a16:creationId xmlns:a16="http://schemas.microsoft.com/office/drawing/2014/main" id="{64C8124B-8D3E-A17C-104E-1DD6A08F10D0}"/>
              </a:ext>
            </a:extLst>
          </p:cNvPr>
          <p:cNvGrpSpPr/>
          <p:nvPr/>
        </p:nvGrpSpPr>
        <p:grpSpPr>
          <a:xfrm>
            <a:off x="2066079" y="5178143"/>
            <a:ext cx="8058154" cy="1209360"/>
            <a:chOff x="542923" y="1519215"/>
            <a:chExt cx="8058154" cy="1209360"/>
          </a:xfrm>
          <a:solidFill>
            <a:srgbClr val="627981"/>
          </a:solidFill>
        </p:grpSpPr>
        <p:sp>
          <p:nvSpPr>
            <p:cNvPr id="23" name="Rectangle 22">
              <a:extLst>
                <a:ext uri="{FF2B5EF4-FFF2-40B4-BE49-F238E27FC236}">
                  <a16:creationId xmlns:a16="http://schemas.microsoft.com/office/drawing/2014/main" id="{92413C9C-97AA-2E5C-EEFD-86B90971EBDC}"/>
                </a:ext>
              </a:extLst>
            </p:cNvPr>
            <p:cNvSpPr/>
            <p:nvPr/>
          </p:nvSpPr>
          <p:spPr>
            <a:xfrm>
              <a:off x="542923" y="1519215"/>
              <a:ext cx="8058154" cy="12093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4" name="TextBox 23">
              <a:extLst>
                <a:ext uri="{FF2B5EF4-FFF2-40B4-BE49-F238E27FC236}">
                  <a16:creationId xmlns:a16="http://schemas.microsoft.com/office/drawing/2014/main" id="{0C2A35E6-41D0-FB88-5D59-2B53459CF20D}"/>
                </a:ext>
              </a:extLst>
            </p:cNvPr>
            <p:cNvSpPr txBox="1"/>
            <p:nvPr/>
          </p:nvSpPr>
          <p:spPr>
            <a:xfrm>
              <a:off x="542923" y="1781905"/>
              <a:ext cx="7807571" cy="707886"/>
            </a:xfrm>
            <a:prstGeom prst="rect">
              <a:avLst/>
            </a:prstGeom>
            <a:grpFill/>
          </p:spPr>
          <p:txBody>
            <a:bodyPr wrap="square" rtlCol="0" anchor="ctr">
              <a:spAutoFit/>
            </a:bodyPr>
            <a:lstStyle/>
            <a:p>
              <a:pPr marL="457200" marR="0" lvl="0" indent="-355600" algn="l" defTabSz="914400" rtl="0" eaLnBrk="1" fontAlgn="auto" latinLnBrk="0" hangingPunct="1">
                <a:lnSpc>
                  <a:spcPct val="100000"/>
                </a:lnSpc>
                <a:spcBef>
                  <a:spcPts val="0"/>
                </a:spcBef>
                <a:spcAft>
                  <a:spcPts val="0"/>
                </a:spcAft>
                <a:buClr>
                  <a:srgbClr val="FFFFFF"/>
                </a:buClr>
                <a:buSzPts val="2000"/>
                <a:buFont typeface="Arial" panose="020B0604020202020204" pitchFamily="34" charset="0"/>
                <a:buChar char="•"/>
                <a:tabLst/>
                <a:defRPr/>
              </a:pPr>
              <a:r>
                <a:rPr kumimoji="0" lang="en-US" sz="2000" b="0" i="0" u="none" strike="noStrike" kern="0" cap="none" spc="0" normalizeH="0" baseline="0" noProof="0" dirty="0">
                  <a:ln>
                    <a:noFill/>
                  </a:ln>
                  <a:solidFill>
                    <a:srgbClr val="FFFFFF"/>
                  </a:solidFill>
                  <a:effectLst/>
                  <a:uLnTx/>
                  <a:uFillTx/>
                  <a:latin typeface="Calibri"/>
                  <a:ea typeface="Calibri"/>
                  <a:cs typeface="Calibri"/>
                  <a:sym typeface="Calibri"/>
                </a:rPr>
                <a:t>Keynes stated that during extreme times, like deep recessions, only the government had the means to move aggregate demand.</a:t>
              </a:r>
            </a:p>
          </p:txBody>
        </p:sp>
      </p:grpSp>
    </p:spTree>
    <p:extLst>
      <p:ext uri="{BB962C8B-B14F-4D97-AF65-F5344CB8AC3E}">
        <p14:creationId xmlns:p14="http://schemas.microsoft.com/office/powerpoint/2010/main" val="12178258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2" name="Title 4">
            <a:extLst>
              <a:ext uri="{FF2B5EF4-FFF2-40B4-BE49-F238E27FC236}">
                <a16:creationId xmlns:a16="http://schemas.microsoft.com/office/drawing/2014/main" id="{A3C26943-BD1A-346F-4EA8-E753F39B3467}"/>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RPr/>
            </a:defPPr>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marR="0" lvl="1"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2pPr>
            <a:lvl3pPr marR="0" lvl="2"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3pPr>
            <a:lvl4pPr marR="0" lvl="3"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4pPr>
            <a:lvl5pPr marR="0" lvl="4"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5pPr>
            <a:lvl6pPr marR="0" lvl="5"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6pPr>
            <a:lvl7pPr marR="0" lvl="6"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7pPr>
            <a:lvl8pPr marR="0" lvl="7"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8pPr>
            <a:lvl9pPr marR="0" lvl="8"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9pPr>
          </a:lstStyle>
          <a:p>
            <a:pPr marL="0" marR="0" lvl="0" indent="0" algn="ctr" defTabSz="914400" rtl="0" eaLnBrk="1" fontAlgn="auto" latinLnBrk="0" hangingPunct="1">
              <a:lnSpc>
                <a:spcPct val="100000"/>
              </a:lnSpc>
              <a:spcBef>
                <a:spcPts val="0"/>
              </a:spcBef>
              <a:spcAft>
                <a:spcPts val="0"/>
              </a:spcAft>
              <a:buClr>
                <a:srgbClr val="000000"/>
              </a:buClr>
              <a:buSzPts val="3000"/>
              <a:buFont typeface="Calibri"/>
              <a:buNone/>
              <a:tabLst/>
              <a:defRPr/>
            </a:pPr>
            <a:r>
              <a:rPr kumimoji="0" lang="en-US" sz="3000" b="0" i="0" u="none" strike="noStrike" kern="0" cap="none" spc="0" normalizeH="0" baseline="0" noProof="0" dirty="0">
                <a:ln>
                  <a:noFill/>
                </a:ln>
                <a:solidFill>
                  <a:srgbClr val="000000"/>
                </a:solidFill>
                <a:effectLst/>
                <a:uLnTx/>
                <a:uFillTx/>
                <a:latin typeface="Century Gothic"/>
                <a:ea typeface="Century Gothic"/>
                <a:cs typeface="Century Gothic"/>
                <a:sym typeface="Century Gothic"/>
              </a:rPr>
              <a:t>Spending on Net Exports</a:t>
            </a:r>
            <a:endParaRPr kumimoji="0" lang="en-US" sz="3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cxnSp>
        <p:nvCxnSpPr>
          <p:cNvPr id="3" name="Straight Connector 2">
            <a:extLst>
              <a:ext uri="{FF2B5EF4-FFF2-40B4-BE49-F238E27FC236}">
                <a16:creationId xmlns:a16="http://schemas.microsoft.com/office/drawing/2014/main" id="{1426B1A2-2A0B-FA12-53F6-6153D7F53C93}"/>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4" name="Group 3" descr="Export expenditures add to AD while import expenditures subtract from AD.">
            <a:extLst>
              <a:ext uri="{FF2B5EF4-FFF2-40B4-BE49-F238E27FC236}">
                <a16:creationId xmlns:a16="http://schemas.microsoft.com/office/drawing/2014/main" id="{07CA57F6-4672-BED8-0F14-731EB01566D3}"/>
              </a:ext>
            </a:extLst>
          </p:cNvPr>
          <p:cNvGrpSpPr/>
          <p:nvPr/>
        </p:nvGrpSpPr>
        <p:grpSpPr>
          <a:xfrm>
            <a:off x="2066544" y="1600916"/>
            <a:ext cx="8058154" cy="806935"/>
            <a:chOff x="542923" y="1736761"/>
            <a:chExt cx="8058154" cy="806935"/>
          </a:xfrm>
          <a:solidFill>
            <a:srgbClr val="627981"/>
          </a:solidFill>
        </p:grpSpPr>
        <p:sp>
          <p:nvSpPr>
            <p:cNvPr id="5" name="Rectangle 4">
              <a:extLst>
                <a:ext uri="{FF2B5EF4-FFF2-40B4-BE49-F238E27FC236}">
                  <a16:creationId xmlns:a16="http://schemas.microsoft.com/office/drawing/2014/main" id="{234DBC56-6C4F-3A30-26B8-8788A3E73AB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6" name="TextBox 5">
              <a:extLst>
                <a:ext uri="{FF2B5EF4-FFF2-40B4-BE49-F238E27FC236}">
                  <a16:creationId xmlns:a16="http://schemas.microsoft.com/office/drawing/2014/main" id="{89BE5C26-2C3F-8BB7-D0F8-B7561541782E}"/>
                </a:ext>
              </a:extLst>
            </p:cNvPr>
            <p:cNvSpPr txBox="1"/>
            <p:nvPr/>
          </p:nvSpPr>
          <p:spPr>
            <a:xfrm>
              <a:off x="542923" y="1781905"/>
              <a:ext cx="7807571" cy="707886"/>
            </a:xfrm>
            <a:prstGeom prst="rect">
              <a:avLst/>
            </a:prstGeom>
            <a:grpFill/>
          </p:spPr>
          <p:txBody>
            <a:bodyPr wrap="square" rtlCol="0" anchor="ctr">
              <a:spAutoFit/>
            </a:bodyPr>
            <a:lstStyle/>
            <a:p>
              <a:pPr marL="457200" marR="0" lvl="0" indent="-355600" algn="l" defTabSz="914400" rtl="0" eaLnBrk="1" fontAlgn="auto" latinLnBrk="0" hangingPunct="1">
                <a:lnSpc>
                  <a:spcPct val="100000"/>
                </a:lnSpc>
                <a:spcBef>
                  <a:spcPts val="0"/>
                </a:spcBef>
                <a:spcAft>
                  <a:spcPts val="0"/>
                </a:spcAft>
                <a:buClr>
                  <a:srgbClr val="FFFFFF"/>
                </a:buClr>
                <a:buSzPts val="2000"/>
                <a:buFont typeface="Arial" panose="020B0604020202020204" pitchFamily="34" charset="0"/>
                <a:buChar char="•"/>
                <a:tabLst/>
                <a:defRPr/>
              </a:pPr>
              <a:r>
                <a:rPr kumimoji="0" lang="en-US" sz="2000" b="0" i="0" u="none" strike="noStrike" kern="0" cap="none" spc="0" normalizeH="0" baseline="0" noProof="0" dirty="0">
                  <a:ln>
                    <a:noFill/>
                  </a:ln>
                  <a:solidFill>
                    <a:srgbClr val="FFFFFF"/>
                  </a:solidFill>
                  <a:effectLst/>
                  <a:uLnTx/>
                  <a:uFillTx/>
                  <a:latin typeface="Calibri"/>
                  <a:ea typeface="Calibri"/>
                  <a:cs typeface="Calibri"/>
                  <a:sym typeface="Calibri"/>
                </a:rPr>
                <a:t>Export expenditures add to AD while import expenditures subtract from AD.</a:t>
              </a:r>
              <a:endParaRPr kumimoji="0" lang="en-US" sz="2000" b="0" i="0" u="none" strike="noStrike" kern="0" cap="none" spc="0" normalizeH="0" baseline="0" noProof="0" dirty="0">
                <a:ln>
                  <a:noFill/>
                </a:ln>
                <a:solidFill>
                  <a:srgbClr val="000000"/>
                </a:solidFill>
                <a:effectLst/>
                <a:uLnTx/>
                <a:uFillTx/>
                <a:latin typeface="Arial"/>
                <a:cs typeface="Arial"/>
                <a:sym typeface="Arial"/>
              </a:endParaRPr>
            </a:p>
          </p:txBody>
        </p:sp>
      </p:grpSp>
      <p:grpSp>
        <p:nvGrpSpPr>
          <p:cNvPr id="7" name="Group 6" descr="The level of demand for a nation's exports is heavily affected by the economic climate of the importing countries.">
            <a:extLst>
              <a:ext uri="{FF2B5EF4-FFF2-40B4-BE49-F238E27FC236}">
                <a16:creationId xmlns:a16="http://schemas.microsoft.com/office/drawing/2014/main" id="{59AD810F-0861-4F49-231C-AF88AC5D98FB}"/>
              </a:ext>
            </a:extLst>
          </p:cNvPr>
          <p:cNvGrpSpPr/>
          <p:nvPr/>
        </p:nvGrpSpPr>
        <p:grpSpPr>
          <a:xfrm>
            <a:off x="2066544" y="2509504"/>
            <a:ext cx="8058154" cy="806935"/>
            <a:chOff x="542923" y="1736761"/>
            <a:chExt cx="8058154" cy="806935"/>
          </a:xfrm>
          <a:solidFill>
            <a:srgbClr val="627981"/>
          </a:solidFill>
        </p:grpSpPr>
        <p:sp>
          <p:nvSpPr>
            <p:cNvPr id="8" name="Rectangle 7">
              <a:extLst>
                <a:ext uri="{FF2B5EF4-FFF2-40B4-BE49-F238E27FC236}">
                  <a16:creationId xmlns:a16="http://schemas.microsoft.com/office/drawing/2014/main" id="{6DD748D9-1AD8-8577-40B3-FDF5EC7F13E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9" name="TextBox 8">
              <a:extLst>
                <a:ext uri="{FF2B5EF4-FFF2-40B4-BE49-F238E27FC236}">
                  <a16:creationId xmlns:a16="http://schemas.microsoft.com/office/drawing/2014/main" id="{89E53A28-53FC-70E1-DC23-75E294B76A1A}"/>
                </a:ext>
              </a:extLst>
            </p:cNvPr>
            <p:cNvSpPr txBox="1"/>
            <p:nvPr/>
          </p:nvSpPr>
          <p:spPr>
            <a:xfrm>
              <a:off x="542923" y="1781905"/>
              <a:ext cx="7807571" cy="707886"/>
            </a:xfrm>
            <a:prstGeom prst="rect">
              <a:avLst/>
            </a:prstGeom>
            <a:grpFill/>
          </p:spPr>
          <p:txBody>
            <a:bodyPr wrap="square" rtlCol="0" anchor="ctr">
              <a:spAutoFit/>
            </a:bodyPr>
            <a:lstStyle/>
            <a:p>
              <a:pPr marL="457200" marR="0" lvl="0" indent="-355600" algn="l" defTabSz="914400" rtl="0" eaLnBrk="1" fontAlgn="auto" latinLnBrk="0" hangingPunct="1">
                <a:lnSpc>
                  <a:spcPct val="100000"/>
                </a:lnSpc>
                <a:spcBef>
                  <a:spcPts val="0"/>
                </a:spcBef>
                <a:spcAft>
                  <a:spcPts val="0"/>
                </a:spcAft>
                <a:buClr>
                  <a:srgbClr val="FFFFFF"/>
                </a:buClr>
                <a:buSzPts val="2000"/>
                <a:buFont typeface="Arial" panose="020B0604020202020204" pitchFamily="34" charset="0"/>
                <a:buChar char="•"/>
                <a:tabLst/>
                <a:defRPr/>
              </a:pPr>
              <a:r>
                <a:rPr kumimoji="0" lang="en-US" sz="2000" b="0" i="0" u="none" strike="noStrike" kern="0" cap="none" spc="0" normalizeH="0" baseline="0" noProof="0" dirty="0">
                  <a:ln>
                    <a:noFill/>
                  </a:ln>
                  <a:solidFill>
                    <a:srgbClr val="FFFFFF"/>
                  </a:solidFill>
                  <a:effectLst/>
                  <a:uLnTx/>
                  <a:uFillTx/>
                  <a:latin typeface="Calibri"/>
                  <a:ea typeface="Calibri"/>
                  <a:cs typeface="Calibri"/>
                  <a:sym typeface="Calibri"/>
                </a:rPr>
                <a:t>The level of demand for a nation's exports is heavily affected by the economic climate of the importing countries.</a:t>
              </a:r>
            </a:p>
          </p:txBody>
        </p:sp>
      </p:grpSp>
      <p:grpSp>
        <p:nvGrpSpPr>
          <p:cNvPr id="10" name="Group 9" descr="Relative prices of goods in domestic and international markets can also affect exports and imports.">
            <a:extLst>
              <a:ext uri="{FF2B5EF4-FFF2-40B4-BE49-F238E27FC236}">
                <a16:creationId xmlns:a16="http://schemas.microsoft.com/office/drawing/2014/main" id="{22099AD4-1DBD-90E6-47A0-8FE4506DB434}"/>
              </a:ext>
            </a:extLst>
          </p:cNvPr>
          <p:cNvGrpSpPr/>
          <p:nvPr/>
        </p:nvGrpSpPr>
        <p:grpSpPr>
          <a:xfrm>
            <a:off x="2066544" y="3418092"/>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67A6C402-668E-1B39-1038-EA5DD713A00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8" name="TextBox 17">
              <a:extLst>
                <a:ext uri="{FF2B5EF4-FFF2-40B4-BE49-F238E27FC236}">
                  <a16:creationId xmlns:a16="http://schemas.microsoft.com/office/drawing/2014/main" id="{1586F00E-E3F1-ECC5-A0C8-26A3A25561D6}"/>
                </a:ext>
              </a:extLst>
            </p:cNvPr>
            <p:cNvSpPr txBox="1"/>
            <p:nvPr/>
          </p:nvSpPr>
          <p:spPr>
            <a:xfrm>
              <a:off x="542923" y="1781905"/>
              <a:ext cx="7807571" cy="707886"/>
            </a:xfrm>
            <a:prstGeom prst="rect">
              <a:avLst/>
            </a:prstGeom>
            <a:grpFill/>
          </p:spPr>
          <p:txBody>
            <a:bodyPr wrap="square" rtlCol="0" anchor="ctr">
              <a:spAutoFit/>
            </a:bodyPr>
            <a:lstStyle/>
            <a:p>
              <a:pPr marL="457200" marR="0" lvl="0" indent="-355600" algn="l" defTabSz="914400" rtl="0" eaLnBrk="1" fontAlgn="auto" latinLnBrk="0" hangingPunct="1">
                <a:lnSpc>
                  <a:spcPct val="100000"/>
                </a:lnSpc>
                <a:spcBef>
                  <a:spcPts val="0"/>
                </a:spcBef>
                <a:spcAft>
                  <a:spcPts val="0"/>
                </a:spcAft>
                <a:buClr>
                  <a:srgbClr val="FFFFFF"/>
                </a:buClr>
                <a:buSzPts val="2000"/>
                <a:buFont typeface="Arial" panose="020B0604020202020204" pitchFamily="34" charset="0"/>
                <a:buChar char="•"/>
                <a:tabLst/>
                <a:defRPr/>
              </a:pPr>
              <a:r>
                <a:rPr kumimoji="0" lang="en-US" sz="2000" b="0" i="0" u="none" strike="noStrike" kern="0" cap="none" spc="0" normalizeH="0" baseline="0" noProof="0" dirty="0">
                  <a:ln>
                    <a:noFill/>
                  </a:ln>
                  <a:solidFill>
                    <a:srgbClr val="FFFFFF"/>
                  </a:solidFill>
                  <a:effectLst/>
                  <a:uLnTx/>
                  <a:uFillTx/>
                  <a:latin typeface="Calibri"/>
                  <a:ea typeface="Calibri"/>
                  <a:cs typeface="Calibri"/>
                  <a:sym typeface="Calibri"/>
                </a:rPr>
                <a:t>Relative prices of goods in domestic and international markets can also affect exports and imports.</a:t>
              </a:r>
            </a:p>
          </p:txBody>
        </p:sp>
      </p:grpSp>
    </p:spTree>
    <p:extLst>
      <p:ext uri="{BB962C8B-B14F-4D97-AF65-F5344CB8AC3E}">
        <p14:creationId xmlns:p14="http://schemas.microsoft.com/office/powerpoint/2010/main" val="22661870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4" name="Title 4">
            <a:extLst>
              <a:ext uri="{FF2B5EF4-FFF2-40B4-BE49-F238E27FC236}">
                <a16:creationId xmlns:a16="http://schemas.microsoft.com/office/drawing/2014/main" id="{C14E9FDF-AC15-3A4B-672C-8EBDE12387A7}"/>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RPr/>
            </a:defPPr>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marR="0" lvl="1"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2pPr>
            <a:lvl3pPr marR="0" lvl="2"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3pPr>
            <a:lvl4pPr marR="0" lvl="3"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4pPr>
            <a:lvl5pPr marR="0" lvl="4"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5pPr>
            <a:lvl6pPr marR="0" lvl="5"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6pPr>
            <a:lvl7pPr marR="0" lvl="6"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7pPr>
            <a:lvl8pPr marR="0" lvl="7"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8pPr>
            <a:lvl9pPr marR="0" lvl="8"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9pPr>
          </a:lstStyle>
          <a:p>
            <a:pPr marL="0" marR="0" lvl="0" indent="0" algn="ctr" defTabSz="914400" rtl="0" eaLnBrk="1" fontAlgn="auto" latinLnBrk="0" hangingPunct="1">
              <a:lnSpc>
                <a:spcPct val="100000"/>
              </a:lnSpc>
              <a:spcBef>
                <a:spcPts val="0"/>
              </a:spcBef>
              <a:spcAft>
                <a:spcPts val="0"/>
              </a:spcAft>
              <a:buClr>
                <a:srgbClr val="000000"/>
              </a:buClr>
              <a:buSzPts val="3000"/>
              <a:buFont typeface="Calibri"/>
              <a:buNone/>
              <a:tabLst/>
              <a:defRPr/>
            </a:pPr>
            <a:r>
              <a:rPr kumimoji="0" lang="en-US" sz="3000" b="0" i="0" u="none" strike="noStrike" kern="0" cap="none" spc="0" normalizeH="0" baseline="0" noProof="0">
                <a:ln>
                  <a:noFill/>
                </a:ln>
                <a:solidFill>
                  <a:srgbClr val="000000"/>
                </a:solidFill>
                <a:effectLst/>
                <a:uLnTx/>
                <a:uFillTx/>
                <a:latin typeface="Century Gothic"/>
                <a:ea typeface="Century Gothic"/>
                <a:cs typeface="Century Gothic"/>
                <a:sym typeface="Century Gothic"/>
              </a:rPr>
              <a:t>Summary</a:t>
            </a:r>
            <a:endParaRPr kumimoji="0" lang="en-US" sz="3200" b="0" i="0" u="none" strike="noStrike" kern="0" cap="none" spc="0" normalizeH="0" baseline="-25000" noProof="0" dirty="0">
              <a:ln>
                <a:noFill/>
              </a:ln>
              <a:solidFill>
                <a:srgbClr val="000000"/>
              </a:solidFill>
              <a:effectLst/>
              <a:uLnTx/>
              <a:uFillTx/>
              <a:latin typeface="Calibri"/>
              <a:ea typeface="Calibri"/>
              <a:cs typeface="Calibri"/>
              <a:sym typeface="Calibri"/>
            </a:endParaRPr>
          </a:p>
        </p:txBody>
      </p:sp>
      <p:cxnSp>
        <p:nvCxnSpPr>
          <p:cNvPr id="5" name="Straight Connector 4">
            <a:extLst>
              <a:ext uri="{FF2B5EF4-FFF2-40B4-BE49-F238E27FC236}">
                <a16:creationId xmlns:a16="http://schemas.microsoft.com/office/drawing/2014/main" id="{1EFA2B51-E788-9040-0A3F-93B52B9A907F}"/>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D5669966-B0FB-46A0-8537-418FAAA11439}"/>
              </a:ext>
              <a:ext uri="{C183D7F6-B498-43B3-948B-1728B52AA6E4}">
                <adec:decorative xmlns:adec="http://schemas.microsoft.com/office/drawing/2017/decorative" val="1"/>
              </a:ext>
            </a:extLst>
          </p:cNvPr>
          <p:cNvSpPr/>
          <p:nvPr/>
        </p:nvSpPr>
        <p:spPr>
          <a:xfrm>
            <a:off x="1881188" y="1381459"/>
            <a:ext cx="8429626" cy="5114592"/>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 name="TextBox 2">
            <a:extLst>
              <a:ext uri="{FF2B5EF4-FFF2-40B4-BE49-F238E27FC236}">
                <a16:creationId xmlns:a16="http://schemas.microsoft.com/office/drawing/2014/main" id="{F755C7DE-2729-4F5C-86E0-DCD46FD9A494}"/>
              </a:ext>
            </a:extLst>
          </p:cNvPr>
          <p:cNvSpPr txBox="1"/>
          <p:nvPr/>
        </p:nvSpPr>
        <p:spPr>
          <a:xfrm>
            <a:off x="2100746" y="1486310"/>
            <a:ext cx="7990449" cy="4832092"/>
          </a:xfrm>
          <a:prstGeom prst="rect">
            <a:avLst/>
          </a:prstGeom>
          <a:noFill/>
          <a:ln>
            <a:solidFill>
              <a:srgbClr val="627981"/>
            </a:solidFill>
          </a:ln>
        </p:spPr>
        <p:txBody>
          <a:bodyPr wrap="square" rtlCol="0">
            <a:spAutoFit/>
          </a:bodyPr>
          <a:lstStyle/>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rPr>
              <a:t>The Keynesian perspective focuses on aggregate demand.</a:t>
            </a:r>
          </a:p>
          <a:p>
            <a:pPr marL="88900" marR="0" lvl="0" indent="0" algn="l" defTabSz="914400" rtl="0" eaLnBrk="1" fontAlgn="auto" latinLnBrk="0" hangingPunct="1">
              <a:lnSpc>
                <a:spcPct val="100000"/>
              </a:lnSpc>
              <a:spcBef>
                <a:spcPts val="0"/>
              </a:spcBef>
              <a:spcAft>
                <a:spcPts val="0"/>
              </a:spcAft>
              <a:buClr>
                <a:prstClr val="white"/>
              </a:buClr>
              <a:buSzPts val="2200"/>
              <a:buFont typeface="Arial"/>
              <a:buNone/>
              <a:tabLst/>
              <a:defRPr/>
            </a:pPr>
            <a:endPar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endParaRPr>
          </a:p>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rPr>
              <a:t>Consumption will change for multiple reasons, including movements in income, taxes, expectations about future income, and changes in wealth levels.</a:t>
            </a:r>
          </a:p>
          <a:p>
            <a:pPr marL="88900" marR="0" lvl="0" indent="0" algn="l" defTabSz="914400" rtl="0" eaLnBrk="1" fontAlgn="auto" latinLnBrk="0" hangingPunct="1">
              <a:lnSpc>
                <a:spcPct val="100000"/>
              </a:lnSpc>
              <a:spcBef>
                <a:spcPts val="0"/>
              </a:spcBef>
              <a:spcAft>
                <a:spcPts val="0"/>
              </a:spcAft>
              <a:buClr>
                <a:prstClr val="white"/>
              </a:buClr>
              <a:buSzPts val="2200"/>
              <a:buFont typeface="Arial"/>
              <a:buNone/>
              <a:tabLst/>
              <a:defRPr/>
            </a:pPr>
            <a:endPar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endParaRPr>
          </a:p>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rPr>
              <a:t>Investment levels will change based on the expectation of future profits as well as interest rate levels.</a:t>
            </a:r>
          </a:p>
          <a:p>
            <a:pPr marL="88900" marR="0" lvl="0" indent="0" algn="l" defTabSz="914400" rtl="0" eaLnBrk="1" fontAlgn="auto" latinLnBrk="0" hangingPunct="1">
              <a:lnSpc>
                <a:spcPct val="100000"/>
              </a:lnSpc>
              <a:spcBef>
                <a:spcPts val="0"/>
              </a:spcBef>
              <a:spcAft>
                <a:spcPts val="0"/>
              </a:spcAft>
              <a:buClr>
                <a:prstClr val="white"/>
              </a:buClr>
              <a:buSzPts val="2200"/>
              <a:buFont typeface="Arial"/>
              <a:buNone/>
              <a:tabLst/>
              <a:defRPr/>
            </a:pPr>
            <a:endPar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endParaRPr>
          </a:p>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rPr>
              <a:t>Political considerations determine government spending and taxes.</a:t>
            </a:r>
          </a:p>
          <a:p>
            <a:pPr marL="88900" marR="0" lvl="0" indent="0" algn="l" defTabSz="914400" rtl="0" eaLnBrk="1" fontAlgn="auto" latinLnBrk="0" hangingPunct="1">
              <a:lnSpc>
                <a:spcPct val="100000"/>
              </a:lnSpc>
              <a:spcBef>
                <a:spcPts val="0"/>
              </a:spcBef>
              <a:spcAft>
                <a:spcPts val="0"/>
              </a:spcAft>
              <a:buClr>
                <a:prstClr val="white"/>
              </a:buClr>
              <a:buSzPts val="2200"/>
              <a:buFont typeface="Arial"/>
              <a:buNone/>
              <a:tabLst/>
              <a:defRPr/>
            </a:pPr>
            <a:endPar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endParaRPr>
          </a:p>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200" b="0" i="0" u="none" strike="noStrike" kern="0" cap="none" spc="0" normalizeH="0" baseline="0" noProof="0" dirty="0">
                <a:ln>
                  <a:noFill/>
                </a:ln>
                <a:solidFill>
                  <a:prstClr val="white"/>
                </a:solidFill>
                <a:effectLst/>
                <a:uLnTx/>
                <a:uFillTx/>
                <a:latin typeface="Calibri"/>
                <a:cs typeface="Calibri"/>
                <a:sym typeface="Arial"/>
              </a:rPr>
              <a:t>Exports and imports change according to relative growth rates and prices between two economies.</a:t>
            </a:r>
          </a:p>
        </p:txBody>
      </p:sp>
    </p:spTree>
    <p:extLst>
      <p:ext uri="{BB962C8B-B14F-4D97-AF65-F5344CB8AC3E}">
        <p14:creationId xmlns:p14="http://schemas.microsoft.com/office/powerpoint/2010/main" val="17691823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10534370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5" name="Title 4">
            <a:extLst>
              <a:ext uri="{FF2B5EF4-FFF2-40B4-BE49-F238E27FC236}">
                <a16:creationId xmlns:a16="http://schemas.microsoft.com/office/drawing/2014/main" id="{E84B2BB0-3BD0-1198-0C49-57189EF3C77A}"/>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3000" b="0" i="0" u="none" strike="noStrike" kern="0" cap="none" spc="0" normalizeH="0" baseline="0" noProof="0" dirty="0">
                <a:ln>
                  <a:noFill/>
                </a:ln>
                <a:solidFill>
                  <a:srgbClr val="000000"/>
                </a:solidFill>
                <a:effectLst/>
                <a:uLnTx/>
                <a:uFillTx/>
                <a:latin typeface="Century Gothic"/>
                <a:ea typeface="Arial"/>
                <a:cs typeface="Arial"/>
                <a:sym typeface="Century Gothic"/>
              </a:rPr>
              <a:t>The Keynesian Perspective</a:t>
            </a:r>
            <a:endPar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sym typeface="Arial"/>
            </a:endParaRPr>
          </a:p>
        </p:txBody>
      </p:sp>
      <p:cxnSp>
        <p:nvCxnSpPr>
          <p:cNvPr id="7" name="Straight Connector 6">
            <a:extLst>
              <a:ext uri="{FF2B5EF4-FFF2-40B4-BE49-F238E27FC236}">
                <a16:creationId xmlns:a16="http://schemas.microsoft.com/office/drawing/2014/main" id="{9057FF6D-0563-15EB-9078-17C6072292E7}"/>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 Keynesian perspective holds that firms only produce output if they are expecting it to sell.">
            <a:extLst>
              <a:ext uri="{FF2B5EF4-FFF2-40B4-BE49-F238E27FC236}">
                <a16:creationId xmlns:a16="http://schemas.microsoft.com/office/drawing/2014/main" id="{804299D2-B9D5-7D2B-7E12-990B7F806B9C}"/>
              </a:ext>
            </a:extLst>
          </p:cNvPr>
          <p:cNvGrpSpPr/>
          <p:nvPr/>
        </p:nvGrpSpPr>
        <p:grpSpPr>
          <a:xfrm>
            <a:off x="2066922" y="1580912"/>
            <a:ext cx="8058154" cy="806935"/>
            <a:chOff x="542923" y="1736761"/>
            <a:chExt cx="8058154" cy="806935"/>
          </a:xfrm>
          <a:solidFill>
            <a:srgbClr val="627981"/>
          </a:solidFill>
        </p:grpSpPr>
        <p:sp>
          <p:nvSpPr>
            <p:cNvPr id="9" name="Rectangle 8">
              <a:extLst>
                <a:ext uri="{FF2B5EF4-FFF2-40B4-BE49-F238E27FC236}">
                  <a16:creationId xmlns:a16="http://schemas.microsoft.com/office/drawing/2014/main" id="{40EB7404-1C2E-981C-23EB-D5CDA5E87D8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0" name="TextBox 9">
              <a:extLst>
                <a:ext uri="{FF2B5EF4-FFF2-40B4-BE49-F238E27FC236}">
                  <a16:creationId xmlns:a16="http://schemas.microsoft.com/office/drawing/2014/main" id="{21E8C47F-BAAF-D69A-5A4B-55C45868743A}"/>
                </a:ext>
              </a:extLst>
            </p:cNvPr>
            <p:cNvSpPr txBox="1"/>
            <p:nvPr/>
          </p:nvSpPr>
          <p:spPr>
            <a:xfrm>
              <a:off x="542923" y="1802985"/>
              <a:ext cx="7807571" cy="707886"/>
            </a:xfrm>
            <a:prstGeom prst="rect">
              <a:avLst/>
            </a:prstGeom>
            <a:grpFill/>
          </p:spPr>
          <p:txBody>
            <a:bodyPr wrap="square" rtlCol="0">
              <a:spAutoFit/>
            </a:bodyPr>
            <a:lstStyle/>
            <a:p>
              <a:pPr marL="457200" marR="0" lvl="0" indent="-355600" algn="l" defTabSz="914400" rtl="0" eaLnBrk="1" fontAlgn="auto" latinLnBrk="0" hangingPunct="1">
                <a:lnSpc>
                  <a:spcPct val="100000"/>
                </a:lnSpc>
                <a:spcBef>
                  <a:spcPts val="0"/>
                </a:spcBef>
                <a:spcAft>
                  <a:spcPts val="0"/>
                </a:spcAft>
                <a:buClr>
                  <a:srgbClr val="FFFFFF"/>
                </a:buClr>
                <a:buSzPts val="2000"/>
                <a:buFont typeface="Arial" panose="020B0604020202020204" pitchFamily="34" charset="0"/>
                <a:buChar char="•"/>
                <a:tabLst/>
                <a:defRPr/>
              </a:pPr>
              <a:r>
                <a:rPr kumimoji="0" lang="en-US" sz="2000" b="0" i="0" u="none" strike="noStrike" kern="0" cap="none" spc="0" normalizeH="0" baseline="0" noProof="0" dirty="0">
                  <a:ln>
                    <a:noFill/>
                  </a:ln>
                  <a:solidFill>
                    <a:srgbClr val="FFFFFF"/>
                  </a:solidFill>
                  <a:effectLst/>
                  <a:uLnTx/>
                  <a:uFillTx/>
                  <a:latin typeface="Calibri"/>
                  <a:ea typeface="Calibri"/>
                  <a:cs typeface="Calibri"/>
                  <a:sym typeface="Calibri"/>
                </a:rPr>
                <a:t>The Keynesian perspective holds that firms only produce output if they are expecting it to sell.</a:t>
              </a:r>
              <a:endParaRPr kumimoji="0" lang="en-US" sz="2000" b="0" i="0" u="none" strike="noStrike" kern="0" cap="none" spc="0" normalizeH="0" baseline="0" noProof="0" dirty="0">
                <a:ln>
                  <a:noFill/>
                </a:ln>
                <a:solidFill>
                  <a:srgbClr val="000000"/>
                </a:solidFill>
                <a:effectLst/>
                <a:uLnTx/>
                <a:uFillTx/>
                <a:latin typeface="Arial"/>
                <a:cs typeface="Arial"/>
                <a:sym typeface="Arial"/>
              </a:endParaRPr>
            </a:p>
          </p:txBody>
        </p:sp>
      </p:grpSp>
      <p:grpSp>
        <p:nvGrpSpPr>
          <p:cNvPr id="17" name="Group 16" descr="Real GDP is determined by how much demand there is in an economy.">
            <a:extLst>
              <a:ext uri="{FF2B5EF4-FFF2-40B4-BE49-F238E27FC236}">
                <a16:creationId xmlns:a16="http://schemas.microsoft.com/office/drawing/2014/main" id="{99CD0DBE-D8E2-E467-AEC0-76691948701B}"/>
              </a:ext>
            </a:extLst>
          </p:cNvPr>
          <p:cNvGrpSpPr/>
          <p:nvPr/>
        </p:nvGrpSpPr>
        <p:grpSpPr>
          <a:xfrm>
            <a:off x="2063267" y="2517475"/>
            <a:ext cx="8058154" cy="806935"/>
            <a:chOff x="542923" y="1736761"/>
            <a:chExt cx="8058154" cy="806935"/>
          </a:xfrm>
          <a:solidFill>
            <a:srgbClr val="627981"/>
          </a:solidFill>
        </p:grpSpPr>
        <p:sp>
          <p:nvSpPr>
            <p:cNvPr id="18" name="Rectangle 17">
              <a:extLst>
                <a:ext uri="{FF2B5EF4-FFF2-40B4-BE49-F238E27FC236}">
                  <a16:creationId xmlns:a16="http://schemas.microsoft.com/office/drawing/2014/main" id="{CB88F567-591D-4424-91E7-2AD9BB81158B}"/>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9" name="TextBox 18">
              <a:extLst>
                <a:ext uri="{FF2B5EF4-FFF2-40B4-BE49-F238E27FC236}">
                  <a16:creationId xmlns:a16="http://schemas.microsoft.com/office/drawing/2014/main" id="{14244CD1-E4FA-C521-93D5-2FA3C5ADC829}"/>
                </a:ext>
              </a:extLst>
            </p:cNvPr>
            <p:cNvSpPr txBox="1"/>
            <p:nvPr/>
          </p:nvSpPr>
          <p:spPr>
            <a:xfrm>
              <a:off x="542923" y="1802985"/>
              <a:ext cx="7807571" cy="707886"/>
            </a:xfrm>
            <a:prstGeom prst="rect">
              <a:avLst/>
            </a:prstGeom>
            <a:grpFill/>
          </p:spPr>
          <p:txBody>
            <a:bodyPr wrap="square" rtlCol="0">
              <a:spAutoFit/>
            </a:bodyPr>
            <a:lstStyle/>
            <a:p>
              <a:pPr marL="457200" marR="0" lvl="0" indent="-355600" algn="l" defTabSz="914400" rtl="0" eaLnBrk="1" fontAlgn="auto" latinLnBrk="0" hangingPunct="1">
                <a:lnSpc>
                  <a:spcPct val="100000"/>
                </a:lnSpc>
                <a:spcBef>
                  <a:spcPts val="0"/>
                </a:spcBef>
                <a:spcAft>
                  <a:spcPts val="0"/>
                </a:spcAft>
                <a:buClr>
                  <a:srgbClr val="FFFFFF"/>
                </a:buClr>
                <a:buSzPts val="2000"/>
                <a:buFont typeface="Arial" panose="020B0604020202020204" pitchFamily="34" charset="0"/>
                <a:buChar char="•"/>
                <a:tabLst/>
                <a:defRPr/>
              </a:pPr>
              <a:r>
                <a:rPr kumimoji="0" lang="en-US" sz="2000" b="0" i="0" u="none" strike="noStrike" kern="0" cap="none" spc="0" normalizeH="0" baseline="0" noProof="0" dirty="0">
                  <a:ln>
                    <a:noFill/>
                  </a:ln>
                  <a:solidFill>
                    <a:srgbClr val="FFFFFF"/>
                  </a:solidFill>
                  <a:effectLst/>
                  <a:uLnTx/>
                  <a:uFillTx/>
                  <a:latin typeface="Calibri"/>
                  <a:ea typeface="Calibri"/>
                  <a:cs typeface="Calibri"/>
                  <a:sym typeface="Calibri"/>
                </a:rPr>
                <a:t>Real GDP is determined by how much demand there is in an economy.</a:t>
              </a:r>
            </a:p>
          </p:txBody>
        </p:sp>
      </p:grpSp>
      <p:grpSp>
        <p:nvGrpSpPr>
          <p:cNvPr id="20" name="Group 19" descr="If AD suddenly decreases, there will be a recessionary gap, where the equilibrium is below potential GDP. Keynes believed the economy tends to stay in a recessionary gap for a long time.">
            <a:extLst>
              <a:ext uri="{FF2B5EF4-FFF2-40B4-BE49-F238E27FC236}">
                <a16:creationId xmlns:a16="http://schemas.microsoft.com/office/drawing/2014/main" id="{1075E2FD-7DFE-97E3-FE61-8F32F2EDBB07}"/>
              </a:ext>
            </a:extLst>
          </p:cNvPr>
          <p:cNvGrpSpPr/>
          <p:nvPr/>
        </p:nvGrpSpPr>
        <p:grpSpPr>
          <a:xfrm>
            <a:off x="2063267" y="3454038"/>
            <a:ext cx="8058154" cy="1230978"/>
            <a:chOff x="542923" y="1736761"/>
            <a:chExt cx="8058154" cy="1081887"/>
          </a:xfrm>
          <a:solidFill>
            <a:srgbClr val="627981"/>
          </a:solidFill>
        </p:grpSpPr>
        <p:sp>
          <p:nvSpPr>
            <p:cNvPr id="21" name="Rectangle 20">
              <a:extLst>
                <a:ext uri="{FF2B5EF4-FFF2-40B4-BE49-F238E27FC236}">
                  <a16:creationId xmlns:a16="http://schemas.microsoft.com/office/drawing/2014/main" id="{E11F6972-5204-1227-1DD2-E2F792B83718}"/>
                </a:ext>
              </a:extLst>
            </p:cNvPr>
            <p:cNvSpPr/>
            <p:nvPr/>
          </p:nvSpPr>
          <p:spPr>
            <a:xfrm>
              <a:off x="542923" y="1736761"/>
              <a:ext cx="8058154" cy="108188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2" name="TextBox 21">
              <a:extLst>
                <a:ext uri="{FF2B5EF4-FFF2-40B4-BE49-F238E27FC236}">
                  <a16:creationId xmlns:a16="http://schemas.microsoft.com/office/drawing/2014/main" id="{6DC524F4-D1A2-DFF5-E77C-6861B35C1250}"/>
                </a:ext>
              </a:extLst>
            </p:cNvPr>
            <p:cNvSpPr txBox="1"/>
            <p:nvPr/>
          </p:nvSpPr>
          <p:spPr>
            <a:xfrm>
              <a:off x="542923" y="1802985"/>
              <a:ext cx="7807571" cy="1015663"/>
            </a:xfrm>
            <a:prstGeom prst="rect">
              <a:avLst/>
            </a:prstGeom>
            <a:grpFill/>
          </p:spPr>
          <p:txBody>
            <a:bodyPr wrap="square" rtlCol="0">
              <a:spAutoFit/>
            </a:bodyPr>
            <a:lstStyle/>
            <a:p>
              <a:pPr marL="457200" marR="0" lvl="0" indent="-355600" algn="l" defTabSz="914400" rtl="0" eaLnBrk="1" fontAlgn="auto" latinLnBrk="0" hangingPunct="1">
                <a:lnSpc>
                  <a:spcPct val="100000"/>
                </a:lnSpc>
                <a:spcBef>
                  <a:spcPts val="0"/>
                </a:spcBef>
                <a:spcAft>
                  <a:spcPts val="0"/>
                </a:spcAft>
                <a:buClr>
                  <a:srgbClr val="FFFFFF"/>
                </a:buClr>
                <a:buSzPts val="2000"/>
                <a:buFont typeface="Arial" panose="020B0604020202020204" pitchFamily="34" charset="0"/>
                <a:buChar char="•"/>
                <a:tabLst/>
                <a:defRPr/>
              </a:pPr>
              <a:r>
                <a:rPr kumimoji="0" lang="en-US" sz="2000" b="0" i="0" u="none" strike="noStrike" kern="0" cap="none" spc="0" normalizeH="0" baseline="0" noProof="0" dirty="0">
                  <a:ln>
                    <a:noFill/>
                  </a:ln>
                  <a:solidFill>
                    <a:srgbClr val="FFFFFF"/>
                  </a:solidFill>
                  <a:effectLst/>
                  <a:uLnTx/>
                  <a:uFillTx/>
                  <a:latin typeface="Calibri"/>
                  <a:ea typeface="Calibri"/>
                  <a:cs typeface="Calibri"/>
                  <a:sym typeface="Calibri"/>
                </a:rPr>
                <a:t>If </a:t>
              </a:r>
              <a:r>
                <a:rPr kumimoji="0" lang="en-US" sz="2000" b="0" i="1" u="none" strike="noStrike" kern="0" cap="none" spc="0" normalizeH="0" baseline="0" noProof="0" dirty="0">
                  <a:ln>
                    <a:noFill/>
                  </a:ln>
                  <a:solidFill>
                    <a:srgbClr val="FFFFFF"/>
                  </a:solidFill>
                  <a:effectLst/>
                  <a:uLnTx/>
                  <a:uFillTx/>
                  <a:latin typeface="Calibri"/>
                  <a:ea typeface="Calibri"/>
                  <a:cs typeface="Calibri"/>
                  <a:sym typeface="Calibri"/>
                </a:rPr>
                <a:t>AD</a:t>
              </a:r>
              <a:r>
                <a:rPr kumimoji="0" lang="en-US" sz="2000" b="0" i="0" u="none" strike="noStrike" kern="0" cap="none" spc="0" normalizeH="0" baseline="0" noProof="0" dirty="0">
                  <a:ln>
                    <a:noFill/>
                  </a:ln>
                  <a:solidFill>
                    <a:srgbClr val="FFFFFF"/>
                  </a:solidFill>
                  <a:effectLst/>
                  <a:uLnTx/>
                  <a:uFillTx/>
                  <a:latin typeface="Calibri"/>
                  <a:ea typeface="Calibri"/>
                  <a:cs typeface="Calibri"/>
                  <a:sym typeface="Calibri"/>
                </a:rPr>
                <a:t> suddenly decreases, there will be a </a:t>
              </a:r>
              <a:r>
                <a:rPr kumimoji="0" lang="en-US" sz="2000" b="1" i="0" u="none" strike="noStrike" kern="0" cap="none" spc="0" normalizeH="0" baseline="0" noProof="0" dirty="0">
                  <a:ln>
                    <a:noFill/>
                  </a:ln>
                  <a:solidFill>
                    <a:srgbClr val="FFFFFF"/>
                  </a:solidFill>
                  <a:effectLst/>
                  <a:uLnTx/>
                  <a:uFillTx/>
                  <a:latin typeface="Calibri"/>
                  <a:ea typeface="Calibri"/>
                  <a:cs typeface="Calibri"/>
                  <a:sym typeface="Calibri"/>
                </a:rPr>
                <a:t>recessionary gap</a:t>
              </a:r>
              <a:r>
                <a:rPr kumimoji="0" lang="en-US" sz="2000" b="0" i="0" u="none" strike="noStrike" kern="0" cap="none" spc="0" normalizeH="0" baseline="0" noProof="0" dirty="0">
                  <a:ln>
                    <a:noFill/>
                  </a:ln>
                  <a:solidFill>
                    <a:srgbClr val="FFFFFF"/>
                  </a:solidFill>
                  <a:effectLst/>
                  <a:uLnTx/>
                  <a:uFillTx/>
                  <a:latin typeface="Calibri"/>
                  <a:ea typeface="Calibri"/>
                  <a:cs typeface="Calibri"/>
                  <a:sym typeface="Calibri"/>
                </a:rPr>
                <a:t>, where the equilibrium is below potential GDP. Keynes believed the economy tends to stay in a recessionary gap for a long time.</a:t>
              </a:r>
            </a:p>
          </p:txBody>
        </p:sp>
      </p:grpSp>
      <p:grpSp>
        <p:nvGrpSpPr>
          <p:cNvPr id="23" name="Group 22" descr="If AD suddenly increases, an inflationary gap could occur, where demand is attempting to push the economy past potential output. The economy experiences inflation as prices increase, but output does not.">
            <a:extLst>
              <a:ext uri="{FF2B5EF4-FFF2-40B4-BE49-F238E27FC236}">
                <a16:creationId xmlns:a16="http://schemas.microsoft.com/office/drawing/2014/main" id="{00ADAA38-F652-88C5-72E6-81BE6F15EAF5}"/>
              </a:ext>
            </a:extLst>
          </p:cNvPr>
          <p:cNvGrpSpPr/>
          <p:nvPr/>
        </p:nvGrpSpPr>
        <p:grpSpPr>
          <a:xfrm>
            <a:off x="2063267" y="4814644"/>
            <a:ext cx="8058154" cy="1483414"/>
            <a:chOff x="542923" y="1736761"/>
            <a:chExt cx="8058154" cy="1303749"/>
          </a:xfrm>
          <a:solidFill>
            <a:srgbClr val="627981"/>
          </a:solidFill>
        </p:grpSpPr>
        <p:sp>
          <p:nvSpPr>
            <p:cNvPr id="24" name="Rectangle 23">
              <a:extLst>
                <a:ext uri="{FF2B5EF4-FFF2-40B4-BE49-F238E27FC236}">
                  <a16:creationId xmlns:a16="http://schemas.microsoft.com/office/drawing/2014/main" id="{9389B1E9-C1D2-CD69-016B-4F3B60C83FB7}"/>
                </a:ext>
              </a:extLst>
            </p:cNvPr>
            <p:cNvSpPr/>
            <p:nvPr/>
          </p:nvSpPr>
          <p:spPr>
            <a:xfrm>
              <a:off x="542923" y="1736761"/>
              <a:ext cx="8058154" cy="130374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5" name="TextBox 24">
              <a:extLst>
                <a:ext uri="{FF2B5EF4-FFF2-40B4-BE49-F238E27FC236}">
                  <a16:creationId xmlns:a16="http://schemas.microsoft.com/office/drawing/2014/main" id="{7A57DDEE-4C4A-8919-D205-1AF95C0C395C}"/>
                </a:ext>
              </a:extLst>
            </p:cNvPr>
            <p:cNvSpPr txBox="1"/>
            <p:nvPr/>
          </p:nvSpPr>
          <p:spPr>
            <a:xfrm>
              <a:off x="542923" y="1802985"/>
              <a:ext cx="7807571" cy="1163150"/>
            </a:xfrm>
            <a:prstGeom prst="rect">
              <a:avLst/>
            </a:prstGeom>
            <a:grpFill/>
          </p:spPr>
          <p:txBody>
            <a:bodyPr wrap="square" rtlCol="0">
              <a:spAutoFit/>
            </a:bodyPr>
            <a:lstStyle/>
            <a:p>
              <a:pPr marL="457200" marR="0" lvl="0" indent="-355600" algn="l" defTabSz="914400" rtl="0" eaLnBrk="1" fontAlgn="auto" latinLnBrk="0" hangingPunct="1">
                <a:lnSpc>
                  <a:spcPct val="100000"/>
                </a:lnSpc>
                <a:spcBef>
                  <a:spcPts val="0"/>
                </a:spcBef>
                <a:spcAft>
                  <a:spcPts val="0"/>
                </a:spcAft>
                <a:buClr>
                  <a:srgbClr val="FFFFFF"/>
                </a:buClr>
                <a:buSzPts val="2000"/>
                <a:buFont typeface="Arial" panose="020B0604020202020204" pitchFamily="34" charset="0"/>
                <a:buChar char="•"/>
                <a:tabLst/>
                <a:defRPr/>
              </a:pPr>
              <a:r>
                <a:rPr kumimoji="0" lang="en-US" sz="2000" b="0" i="0" u="none" strike="noStrike" kern="0" cap="none" spc="0" normalizeH="0" baseline="0" noProof="0" dirty="0">
                  <a:ln>
                    <a:noFill/>
                  </a:ln>
                  <a:solidFill>
                    <a:srgbClr val="FFFFFF"/>
                  </a:solidFill>
                  <a:effectLst/>
                  <a:uLnTx/>
                  <a:uFillTx/>
                  <a:latin typeface="Calibri"/>
                  <a:ea typeface="Calibri"/>
                  <a:cs typeface="Calibri"/>
                  <a:sym typeface="Calibri"/>
                </a:rPr>
                <a:t>If </a:t>
              </a:r>
              <a:r>
                <a:rPr kumimoji="0" lang="en-US" sz="2000" b="0" i="1" u="none" strike="noStrike" kern="0" cap="none" spc="0" normalizeH="0" baseline="0" noProof="0" dirty="0">
                  <a:ln>
                    <a:noFill/>
                  </a:ln>
                  <a:solidFill>
                    <a:srgbClr val="FFFFFF"/>
                  </a:solidFill>
                  <a:effectLst/>
                  <a:uLnTx/>
                  <a:uFillTx/>
                  <a:latin typeface="Calibri"/>
                  <a:ea typeface="Calibri"/>
                  <a:cs typeface="Calibri"/>
                  <a:sym typeface="Calibri"/>
                </a:rPr>
                <a:t>AD</a:t>
              </a:r>
              <a:r>
                <a:rPr kumimoji="0" lang="en-US" sz="2000" b="0" i="0" u="none" strike="noStrike" kern="0" cap="none" spc="0" normalizeH="0" baseline="0" noProof="0" dirty="0">
                  <a:ln>
                    <a:noFill/>
                  </a:ln>
                  <a:solidFill>
                    <a:srgbClr val="FFFFFF"/>
                  </a:solidFill>
                  <a:effectLst/>
                  <a:uLnTx/>
                  <a:uFillTx/>
                  <a:latin typeface="Calibri"/>
                  <a:ea typeface="Calibri"/>
                  <a:cs typeface="Calibri"/>
                  <a:sym typeface="Calibri"/>
                </a:rPr>
                <a:t> suddenly increases, an </a:t>
              </a:r>
              <a:r>
                <a:rPr kumimoji="0" lang="en-US" sz="2000" b="1" i="0" u="none" strike="noStrike" kern="0" cap="none" spc="0" normalizeH="0" baseline="0" noProof="0" dirty="0">
                  <a:ln>
                    <a:noFill/>
                  </a:ln>
                  <a:solidFill>
                    <a:srgbClr val="FFFFFF"/>
                  </a:solidFill>
                  <a:effectLst/>
                  <a:uLnTx/>
                  <a:uFillTx/>
                  <a:latin typeface="Calibri"/>
                  <a:ea typeface="Calibri"/>
                  <a:cs typeface="Calibri"/>
                  <a:sym typeface="Calibri"/>
                </a:rPr>
                <a:t>inflationary gap </a:t>
              </a:r>
              <a:r>
                <a:rPr kumimoji="0" lang="en-US" sz="2000" b="0" i="0" u="none" strike="noStrike" kern="0" cap="none" spc="0" normalizeH="0" baseline="0" noProof="0" dirty="0">
                  <a:ln>
                    <a:noFill/>
                  </a:ln>
                  <a:solidFill>
                    <a:srgbClr val="FFFFFF"/>
                  </a:solidFill>
                  <a:effectLst/>
                  <a:uLnTx/>
                  <a:uFillTx/>
                  <a:latin typeface="Calibri"/>
                  <a:ea typeface="Calibri"/>
                  <a:cs typeface="Calibri"/>
                  <a:sym typeface="Calibri"/>
                </a:rPr>
                <a:t>could occur, where demand is attempting to push the economy past potential output. The economy experiences inflation as prices increase, but output does not.</a:t>
              </a:r>
            </a:p>
          </p:txBody>
        </p:sp>
      </p:grpSp>
    </p:spTree>
    <p:extLst>
      <p:ext uri="{BB962C8B-B14F-4D97-AF65-F5344CB8AC3E}">
        <p14:creationId xmlns:p14="http://schemas.microsoft.com/office/powerpoint/2010/main" val="3651874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11" name="Title 4">
            <a:extLst>
              <a:ext uri="{FF2B5EF4-FFF2-40B4-BE49-F238E27FC236}">
                <a16:creationId xmlns:a16="http://schemas.microsoft.com/office/drawing/2014/main" id="{69EEBE72-6644-3313-917B-E1AED541053C}"/>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marR="0" lvl="1"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2pPr>
            <a:lvl3pPr marR="0" lvl="2"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3pPr>
            <a:lvl4pPr marR="0" lvl="3"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4pPr>
            <a:lvl5pPr marR="0" lvl="4"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5pPr>
            <a:lvl6pPr marR="0" lvl="5"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6pPr>
            <a:lvl7pPr marR="0" lvl="6"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7pPr>
            <a:lvl8pPr marR="0" lvl="7"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8pPr>
            <a:lvl9pPr marR="0" lvl="8"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9pPr>
          </a:lstStyle>
          <a:p>
            <a:pPr marL="0" marR="0" lvl="0" indent="0" algn="ctr" defTabSz="914400" rtl="0" eaLnBrk="1" fontAlgn="auto" latinLnBrk="0" hangingPunct="1">
              <a:lnSpc>
                <a:spcPct val="100000"/>
              </a:lnSpc>
              <a:spcBef>
                <a:spcPts val="0"/>
              </a:spcBef>
              <a:spcAft>
                <a:spcPts val="0"/>
              </a:spcAft>
              <a:buClr>
                <a:srgbClr val="000000"/>
              </a:buClr>
              <a:buSzPts val="3000"/>
              <a:buFont typeface="Calibri"/>
              <a:buNone/>
              <a:tabLst/>
              <a:defRPr/>
            </a:pPr>
            <a:r>
              <a:rPr kumimoji="0" lang="en-US" sz="3000" b="0" i="0" u="none" strike="noStrike" kern="0" cap="none" spc="0" normalizeH="0" baseline="0" noProof="0" dirty="0">
                <a:ln>
                  <a:noFill/>
                </a:ln>
                <a:solidFill>
                  <a:srgbClr val="000000"/>
                </a:solidFill>
                <a:effectLst/>
                <a:uLnTx/>
                <a:uFillTx/>
                <a:latin typeface="Century Gothic"/>
                <a:ea typeface="Century Gothic"/>
                <a:cs typeface="Century Gothic"/>
                <a:sym typeface="Century Gothic"/>
              </a:rPr>
              <a:t>Aggregate Demand</a:t>
            </a:r>
            <a:endParaRPr kumimoji="0" lang="en-US" sz="3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cxnSp>
        <p:nvCxnSpPr>
          <p:cNvPr id="12" name="Straight Connector 11">
            <a:extLst>
              <a:ext uri="{FF2B5EF4-FFF2-40B4-BE49-F238E27FC236}">
                <a16:creationId xmlns:a16="http://schemas.microsoft.com/office/drawing/2014/main" id="{0D72AC9A-E992-18A1-3402-E533F71DCA25}"/>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3" name="Group 12" descr="Recall that aggregate demand is total economy-wide spending on domestic goods and services.">
            <a:extLst>
              <a:ext uri="{FF2B5EF4-FFF2-40B4-BE49-F238E27FC236}">
                <a16:creationId xmlns:a16="http://schemas.microsoft.com/office/drawing/2014/main" id="{0DB40985-333B-C9DF-8083-E156208FD6A3}"/>
              </a:ext>
            </a:extLst>
          </p:cNvPr>
          <p:cNvGrpSpPr/>
          <p:nvPr/>
        </p:nvGrpSpPr>
        <p:grpSpPr>
          <a:xfrm>
            <a:off x="2066922" y="1580912"/>
            <a:ext cx="8058154" cy="806935"/>
            <a:chOff x="542923" y="1736761"/>
            <a:chExt cx="8058154" cy="806935"/>
          </a:xfrm>
          <a:solidFill>
            <a:srgbClr val="627981"/>
          </a:solidFill>
        </p:grpSpPr>
        <p:sp>
          <p:nvSpPr>
            <p:cNvPr id="14" name="Rectangle 13">
              <a:extLst>
                <a:ext uri="{FF2B5EF4-FFF2-40B4-BE49-F238E27FC236}">
                  <a16:creationId xmlns:a16="http://schemas.microsoft.com/office/drawing/2014/main" id="{11C593E9-EFEA-2846-6D89-BBC1AF092CA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5" name="TextBox 14">
              <a:extLst>
                <a:ext uri="{FF2B5EF4-FFF2-40B4-BE49-F238E27FC236}">
                  <a16:creationId xmlns:a16="http://schemas.microsoft.com/office/drawing/2014/main" id="{FDEDEAF8-FFBC-1119-AEB6-379CF4A5A091}"/>
                </a:ext>
              </a:extLst>
            </p:cNvPr>
            <p:cNvSpPr txBox="1"/>
            <p:nvPr/>
          </p:nvSpPr>
          <p:spPr>
            <a:xfrm>
              <a:off x="542923" y="1802985"/>
              <a:ext cx="7807571" cy="707886"/>
            </a:xfrm>
            <a:prstGeom prst="rect">
              <a:avLst/>
            </a:prstGeom>
            <a:grpFill/>
          </p:spPr>
          <p:txBody>
            <a:bodyPr wrap="square" rtlCol="0">
              <a:spAutoFit/>
            </a:bodyPr>
            <a:lstStyle/>
            <a:p>
              <a:pPr marL="101600" marR="0" lvl="0" indent="0" algn="ctr" defTabSz="914400" rtl="0" eaLnBrk="1" fontAlgn="auto" latinLnBrk="0" hangingPunct="1">
                <a:lnSpc>
                  <a:spcPct val="100000"/>
                </a:lnSpc>
                <a:spcBef>
                  <a:spcPts val="0"/>
                </a:spcBef>
                <a:spcAft>
                  <a:spcPts val="0"/>
                </a:spcAft>
                <a:buClr>
                  <a:srgbClr val="FFFFFF"/>
                </a:buClr>
                <a:buSzPts val="2000"/>
                <a:buFont typeface="Arial"/>
                <a:buNone/>
                <a:tabLst/>
                <a:defRPr/>
              </a:pPr>
              <a:r>
                <a:rPr kumimoji="0" lang="en-US" sz="2000" b="0" i="0" u="none" strike="noStrike" kern="0" cap="none" spc="0" normalizeH="0" baseline="0" noProof="0" dirty="0">
                  <a:ln>
                    <a:noFill/>
                  </a:ln>
                  <a:solidFill>
                    <a:srgbClr val="FFFFFF"/>
                  </a:solidFill>
                  <a:effectLst/>
                  <a:uLnTx/>
                  <a:uFillTx/>
                  <a:latin typeface="Calibri"/>
                  <a:ea typeface="Calibri"/>
                  <a:cs typeface="Calibri"/>
                  <a:sym typeface="Calibri"/>
                </a:rPr>
                <a:t>Recall that aggregate demand is total economy-wide spending on domestic goods and services.</a:t>
              </a:r>
              <a:endParaRPr kumimoji="0" lang="en-US" sz="2000" b="0" i="0" u="none" strike="noStrike" kern="0" cap="none" spc="0" normalizeH="0" baseline="0" noProof="0" dirty="0">
                <a:ln>
                  <a:noFill/>
                </a:ln>
                <a:solidFill>
                  <a:srgbClr val="000000"/>
                </a:solidFill>
                <a:effectLst/>
                <a:uLnTx/>
                <a:uFillTx/>
                <a:latin typeface="Arial"/>
                <a:cs typeface="Arial"/>
                <a:sym typeface="Arial"/>
              </a:endParaRPr>
            </a:p>
          </p:txBody>
        </p:sp>
      </p:grpSp>
      <p:pic>
        <p:nvPicPr>
          <p:cNvPr id="10" name="Picture 9" descr="Aggregate demand is the sum of four components: consumption expenditure, investment expenditure, government spending, and spending on net exports (exports minus imports).">
            <a:extLst>
              <a:ext uri="{FF2B5EF4-FFF2-40B4-BE49-F238E27FC236}">
                <a16:creationId xmlns:a16="http://schemas.microsoft.com/office/drawing/2014/main" id="{2E7653EB-0D91-982B-8191-1E95F2FB15A0}"/>
              </a:ext>
            </a:extLst>
          </p:cNvPr>
          <p:cNvPicPr>
            <a:picLocks noChangeAspect="1"/>
          </p:cNvPicPr>
          <p:nvPr/>
        </p:nvPicPr>
        <p:blipFill>
          <a:blip r:embed="rId3"/>
          <a:stretch>
            <a:fillRect/>
          </a:stretch>
        </p:blipFill>
        <p:spPr>
          <a:xfrm>
            <a:off x="812688" y="2866892"/>
            <a:ext cx="10564699" cy="3391373"/>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2" name="Title 4">
            <a:extLst>
              <a:ext uri="{FF2B5EF4-FFF2-40B4-BE49-F238E27FC236}">
                <a16:creationId xmlns:a16="http://schemas.microsoft.com/office/drawing/2014/main" id="{5F12602C-A4B4-CD11-2F8A-ABE23C41E322}"/>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RPr/>
            </a:defPPr>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marR="0" lvl="1"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2pPr>
            <a:lvl3pPr marR="0" lvl="2"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3pPr>
            <a:lvl4pPr marR="0" lvl="3"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4pPr>
            <a:lvl5pPr marR="0" lvl="4"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5pPr>
            <a:lvl6pPr marR="0" lvl="5"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6pPr>
            <a:lvl7pPr marR="0" lvl="6"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7pPr>
            <a:lvl8pPr marR="0" lvl="7"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8pPr>
            <a:lvl9pPr marR="0" lvl="8"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9pPr>
          </a:lstStyle>
          <a:p>
            <a:pPr marL="0" marR="0" lvl="0" indent="0" algn="ctr" defTabSz="914400" rtl="0" eaLnBrk="1" fontAlgn="auto" latinLnBrk="0" hangingPunct="1">
              <a:lnSpc>
                <a:spcPct val="100000"/>
              </a:lnSpc>
              <a:spcBef>
                <a:spcPts val="0"/>
              </a:spcBef>
              <a:spcAft>
                <a:spcPts val="0"/>
              </a:spcAft>
              <a:buClr>
                <a:srgbClr val="000000"/>
              </a:buClr>
              <a:buSzPts val="3000"/>
              <a:buFont typeface="Calibri"/>
              <a:buNone/>
              <a:tabLst/>
              <a:defRPr/>
            </a:pPr>
            <a:r>
              <a:rPr kumimoji="0" lang="en-US" sz="3000" b="0" i="0" u="none" strike="noStrike" kern="0" cap="none" spc="0" normalizeH="0" baseline="0" noProof="0" dirty="0">
                <a:ln>
                  <a:noFill/>
                </a:ln>
                <a:solidFill>
                  <a:srgbClr val="000000"/>
                </a:solidFill>
                <a:effectLst/>
                <a:uLnTx/>
                <a:uFillTx/>
                <a:latin typeface="Century Gothic"/>
                <a:ea typeface="Century Gothic"/>
                <a:cs typeface="Century Gothic"/>
                <a:sym typeface="Century Gothic"/>
              </a:rPr>
              <a:t>Consumption Expenditure</a:t>
            </a:r>
            <a:r>
              <a:rPr kumimoji="0" lang="en-US" sz="3000" b="0" i="0" u="none" strike="noStrike" kern="0" cap="none" spc="0" normalizeH="0" baseline="-25000" noProof="0" dirty="0">
                <a:ln>
                  <a:noFill/>
                </a:ln>
                <a:solidFill>
                  <a:srgbClr val="000000"/>
                </a:solidFill>
                <a:effectLst/>
                <a:uLnTx/>
                <a:uFillTx/>
                <a:latin typeface="Century Gothic"/>
                <a:ea typeface="Century Gothic"/>
                <a:cs typeface="Century Gothic"/>
                <a:sym typeface="Century Gothic"/>
              </a:rPr>
              <a:t>1</a:t>
            </a:r>
            <a:endParaRPr kumimoji="0" lang="en-US" sz="3200" b="0" i="0" u="none" strike="noStrike" kern="0" cap="none" spc="0" normalizeH="0" baseline="-25000" noProof="0" dirty="0">
              <a:ln>
                <a:noFill/>
              </a:ln>
              <a:solidFill>
                <a:srgbClr val="000000"/>
              </a:solidFill>
              <a:effectLst/>
              <a:uLnTx/>
              <a:uFillTx/>
              <a:latin typeface="Calibri"/>
              <a:ea typeface="Calibri"/>
              <a:cs typeface="Calibri"/>
              <a:sym typeface="Calibri"/>
            </a:endParaRPr>
          </a:p>
        </p:txBody>
      </p:sp>
      <p:cxnSp>
        <p:nvCxnSpPr>
          <p:cNvPr id="3" name="Straight Connector 2">
            <a:extLst>
              <a:ext uri="{FF2B5EF4-FFF2-40B4-BE49-F238E27FC236}">
                <a16:creationId xmlns:a16="http://schemas.microsoft.com/office/drawing/2014/main" id="{CD93C475-EA99-301A-FBD6-342BCC09EBD1}"/>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4" name="Group 3" descr="Consumer expenditure is spending by households and individuals on durable goods, nondurable goods, and services.">
            <a:extLst>
              <a:ext uri="{FF2B5EF4-FFF2-40B4-BE49-F238E27FC236}">
                <a16:creationId xmlns:a16="http://schemas.microsoft.com/office/drawing/2014/main" id="{808A81A3-3B2A-3DE8-50AD-0853D07CE702}"/>
              </a:ext>
            </a:extLst>
          </p:cNvPr>
          <p:cNvGrpSpPr/>
          <p:nvPr/>
        </p:nvGrpSpPr>
        <p:grpSpPr>
          <a:xfrm>
            <a:off x="2066922" y="1580912"/>
            <a:ext cx="8058154" cy="806935"/>
            <a:chOff x="542923" y="1736761"/>
            <a:chExt cx="8058154" cy="806935"/>
          </a:xfrm>
          <a:solidFill>
            <a:srgbClr val="627981"/>
          </a:solidFill>
        </p:grpSpPr>
        <p:sp>
          <p:nvSpPr>
            <p:cNvPr id="5" name="Rectangle 4">
              <a:extLst>
                <a:ext uri="{FF2B5EF4-FFF2-40B4-BE49-F238E27FC236}">
                  <a16:creationId xmlns:a16="http://schemas.microsoft.com/office/drawing/2014/main" id="{814E2976-0F23-6EF7-E8CA-DEAF285ECEB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6" name="TextBox 5">
              <a:extLst>
                <a:ext uri="{FF2B5EF4-FFF2-40B4-BE49-F238E27FC236}">
                  <a16:creationId xmlns:a16="http://schemas.microsoft.com/office/drawing/2014/main" id="{CF5727E6-51FE-5300-F58D-7BA715939B6C}"/>
                </a:ext>
              </a:extLst>
            </p:cNvPr>
            <p:cNvSpPr txBox="1"/>
            <p:nvPr/>
          </p:nvSpPr>
          <p:spPr>
            <a:xfrm>
              <a:off x="542923" y="1802985"/>
              <a:ext cx="7807571" cy="707886"/>
            </a:xfrm>
            <a:prstGeom prst="rect">
              <a:avLst/>
            </a:prstGeom>
            <a:grpFill/>
          </p:spPr>
          <p:txBody>
            <a:bodyPr wrap="square" rtlCol="0">
              <a:spAutoFit/>
            </a:bodyPr>
            <a:lstStyle/>
            <a:p>
              <a:pPr marL="457200" marR="0" lvl="0" indent="-355600" algn="l" defTabSz="914400" rtl="0" eaLnBrk="1" fontAlgn="auto" latinLnBrk="0" hangingPunct="1">
                <a:lnSpc>
                  <a:spcPct val="100000"/>
                </a:lnSpc>
                <a:spcBef>
                  <a:spcPts val="0"/>
                </a:spcBef>
                <a:spcAft>
                  <a:spcPts val="0"/>
                </a:spcAft>
                <a:buClr>
                  <a:srgbClr val="FFFFFF"/>
                </a:buClr>
                <a:buSzPts val="2000"/>
                <a:buFont typeface="Arial" panose="020B0604020202020204" pitchFamily="34" charset="0"/>
                <a:buChar char="•"/>
                <a:tabLst/>
                <a:defRPr/>
              </a:pPr>
              <a:r>
                <a:rPr kumimoji="0" lang="en-US" sz="2000" b="0" i="0" u="none" strike="noStrike" kern="0" cap="none" spc="0" normalizeH="0" baseline="0" noProof="0" dirty="0">
                  <a:ln>
                    <a:noFill/>
                  </a:ln>
                  <a:solidFill>
                    <a:srgbClr val="FFFFFF"/>
                  </a:solidFill>
                  <a:effectLst/>
                  <a:uLnTx/>
                  <a:uFillTx/>
                  <a:latin typeface="Calibri"/>
                  <a:ea typeface="Calibri"/>
                  <a:cs typeface="Calibri"/>
                  <a:sym typeface="Calibri"/>
                </a:rPr>
                <a:t>Consumer expenditure is spending by households and individuals on durable goods, nondurable goods, and services.</a:t>
              </a:r>
              <a:endParaRPr kumimoji="0" lang="en-US" sz="2000" b="0" i="0" u="none" strike="noStrike" kern="0" cap="none" spc="0" normalizeH="0" baseline="0" noProof="0" dirty="0">
                <a:ln>
                  <a:noFill/>
                </a:ln>
                <a:solidFill>
                  <a:srgbClr val="000000"/>
                </a:solidFill>
                <a:effectLst/>
                <a:uLnTx/>
                <a:uFillTx/>
                <a:latin typeface="Arial"/>
                <a:cs typeface="Arial"/>
                <a:sym typeface="Arial"/>
              </a:endParaRPr>
            </a:p>
          </p:txBody>
        </p:sp>
      </p:grpSp>
      <p:grpSp>
        <p:nvGrpSpPr>
          <p:cNvPr id="7" name="Group 6" descr="Durable goods are goods that last and provide value over time.">
            <a:extLst>
              <a:ext uri="{FF2B5EF4-FFF2-40B4-BE49-F238E27FC236}">
                <a16:creationId xmlns:a16="http://schemas.microsoft.com/office/drawing/2014/main" id="{1417F5F5-B27E-8AAE-635F-1DC6891E3B41}"/>
              </a:ext>
            </a:extLst>
          </p:cNvPr>
          <p:cNvGrpSpPr/>
          <p:nvPr/>
        </p:nvGrpSpPr>
        <p:grpSpPr>
          <a:xfrm>
            <a:off x="2066084" y="2454071"/>
            <a:ext cx="8058154" cy="806935"/>
            <a:chOff x="542923" y="1736761"/>
            <a:chExt cx="8058154" cy="806935"/>
          </a:xfrm>
          <a:solidFill>
            <a:srgbClr val="627981"/>
          </a:solidFill>
        </p:grpSpPr>
        <p:sp>
          <p:nvSpPr>
            <p:cNvPr id="8" name="Rectangle 7">
              <a:extLst>
                <a:ext uri="{FF2B5EF4-FFF2-40B4-BE49-F238E27FC236}">
                  <a16:creationId xmlns:a16="http://schemas.microsoft.com/office/drawing/2014/main" id="{80B5CE06-7CB4-1192-567D-84F8D29AAF2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9" name="TextBox 8">
              <a:extLst>
                <a:ext uri="{FF2B5EF4-FFF2-40B4-BE49-F238E27FC236}">
                  <a16:creationId xmlns:a16="http://schemas.microsoft.com/office/drawing/2014/main" id="{513F935E-1BEE-75CC-3462-3713B561C70C}"/>
                </a:ext>
              </a:extLst>
            </p:cNvPr>
            <p:cNvSpPr txBox="1"/>
            <p:nvPr/>
          </p:nvSpPr>
          <p:spPr>
            <a:xfrm>
              <a:off x="542923" y="1935793"/>
              <a:ext cx="7807571" cy="400110"/>
            </a:xfrm>
            <a:prstGeom prst="rect">
              <a:avLst/>
            </a:prstGeom>
            <a:grpFill/>
          </p:spPr>
          <p:txBody>
            <a:bodyPr wrap="square" rtlCol="0" anchor="ctr">
              <a:spAutoFit/>
            </a:bodyPr>
            <a:lstStyle/>
            <a:p>
              <a:pPr marL="457200" marR="0" lvl="0" indent="-355600" algn="l" defTabSz="914400" rtl="0" eaLnBrk="1" fontAlgn="auto" latinLnBrk="0" hangingPunct="1">
                <a:lnSpc>
                  <a:spcPct val="100000"/>
                </a:lnSpc>
                <a:spcBef>
                  <a:spcPts val="0"/>
                </a:spcBef>
                <a:spcAft>
                  <a:spcPts val="0"/>
                </a:spcAft>
                <a:buClr>
                  <a:srgbClr val="FFFFFF"/>
                </a:buClr>
                <a:buSzPts val="2000"/>
                <a:buFont typeface="Arial" panose="020B0604020202020204" pitchFamily="34" charset="0"/>
                <a:buChar char="•"/>
                <a:tabLst/>
                <a:defRPr/>
              </a:pPr>
              <a:r>
                <a:rPr kumimoji="0" lang="en-US" sz="2000" b="1" i="0" u="none" strike="noStrike" kern="0" cap="none" spc="0" normalizeH="0" baseline="0" noProof="0" dirty="0">
                  <a:ln>
                    <a:noFill/>
                  </a:ln>
                  <a:solidFill>
                    <a:srgbClr val="FFFFFF"/>
                  </a:solidFill>
                  <a:effectLst/>
                  <a:uLnTx/>
                  <a:uFillTx/>
                  <a:latin typeface="Calibri"/>
                  <a:ea typeface="Calibri"/>
                  <a:cs typeface="Calibri"/>
                  <a:sym typeface="Calibri"/>
                </a:rPr>
                <a:t>Durable goods </a:t>
              </a:r>
              <a:r>
                <a:rPr kumimoji="0" lang="en-US" sz="2000" b="0" i="0" u="none" strike="noStrike" kern="0" cap="none" spc="0" normalizeH="0" baseline="0" noProof="0" dirty="0">
                  <a:ln>
                    <a:noFill/>
                  </a:ln>
                  <a:solidFill>
                    <a:srgbClr val="FFFFFF"/>
                  </a:solidFill>
                  <a:effectLst/>
                  <a:uLnTx/>
                  <a:uFillTx/>
                  <a:latin typeface="Calibri"/>
                  <a:ea typeface="Calibri"/>
                  <a:cs typeface="Calibri"/>
                  <a:sym typeface="Calibri"/>
                </a:rPr>
                <a:t>are goods that last and provide value over time.</a:t>
              </a:r>
            </a:p>
          </p:txBody>
        </p:sp>
      </p:grpSp>
      <p:grpSp>
        <p:nvGrpSpPr>
          <p:cNvPr id="10" name="Group 9" descr="Nondurable goods are goods that are completely consumed in less than a year.">
            <a:extLst>
              <a:ext uri="{FF2B5EF4-FFF2-40B4-BE49-F238E27FC236}">
                <a16:creationId xmlns:a16="http://schemas.microsoft.com/office/drawing/2014/main" id="{5998C56E-92A0-F032-337B-C8EC6E77D4A6}"/>
              </a:ext>
            </a:extLst>
          </p:cNvPr>
          <p:cNvGrpSpPr/>
          <p:nvPr/>
        </p:nvGrpSpPr>
        <p:grpSpPr>
          <a:xfrm>
            <a:off x="2066084" y="3327230"/>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9F7D30E7-414A-A0BD-2A5D-7D083AFF435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8" name="TextBox 17">
              <a:extLst>
                <a:ext uri="{FF2B5EF4-FFF2-40B4-BE49-F238E27FC236}">
                  <a16:creationId xmlns:a16="http://schemas.microsoft.com/office/drawing/2014/main" id="{C0FCAFE5-CBEA-BE37-B09C-C6A50AD89403}"/>
                </a:ext>
              </a:extLst>
            </p:cNvPr>
            <p:cNvSpPr txBox="1"/>
            <p:nvPr/>
          </p:nvSpPr>
          <p:spPr>
            <a:xfrm>
              <a:off x="542923" y="1781905"/>
              <a:ext cx="7807571" cy="707886"/>
            </a:xfrm>
            <a:prstGeom prst="rect">
              <a:avLst/>
            </a:prstGeom>
            <a:grpFill/>
          </p:spPr>
          <p:txBody>
            <a:bodyPr wrap="square" rtlCol="0" anchor="ctr">
              <a:spAutoFit/>
            </a:bodyPr>
            <a:lstStyle/>
            <a:p>
              <a:pPr marL="457200" marR="0" lvl="0" indent="-355600" algn="l" defTabSz="914400" rtl="0" eaLnBrk="1" fontAlgn="auto" latinLnBrk="0" hangingPunct="1">
                <a:lnSpc>
                  <a:spcPct val="100000"/>
                </a:lnSpc>
                <a:spcBef>
                  <a:spcPts val="0"/>
                </a:spcBef>
                <a:spcAft>
                  <a:spcPts val="0"/>
                </a:spcAft>
                <a:buClr>
                  <a:srgbClr val="FFFFFF"/>
                </a:buClr>
                <a:buSzPts val="2000"/>
                <a:buFont typeface="Arial" panose="020B0604020202020204" pitchFamily="34" charset="0"/>
                <a:buChar char="•"/>
                <a:tabLst/>
                <a:defRPr/>
              </a:pPr>
              <a:r>
                <a:rPr kumimoji="0" lang="en-US" sz="2000" b="1" i="0" u="none" strike="noStrike" kern="0" cap="none" spc="0" normalizeH="0" baseline="0" noProof="0" dirty="0">
                  <a:ln>
                    <a:noFill/>
                  </a:ln>
                  <a:solidFill>
                    <a:srgbClr val="FFFFFF"/>
                  </a:solidFill>
                  <a:effectLst/>
                  <a:uLnTx/>
                  <a:uFillTx/>
                  <a:latin typeface="Calibri"/>
                  <a:ea typeface="Calibri"/>
                  <a:cs typeface="Calibri"/>
                  <a:sym typeface="Calibri"/>
                </a:rPr>
                <a:t>Nondurable goods </a:t>
              </a:r>
              <a:r>
                <a:rPr kumimoji="0" lang="en-US" sz="2000" b="0" i="0" u="none" strike="noStrike" kern="0" cap="none" spc="0" normalizeH="0" baseline="0" noProof="0" dirty="0">
                  <a:ln>
                    <a:noFill/>
                  </a:ln>
                  <a:solidFill>
                    <a:srgbClr val="FFFFFF"/>
                  </a:solidFill>
                  <a:effectLst/>
                  <a:uLnTx/>
                  <a:uFillTx/>
                  <a:latin typeface="Calibri"/>
                  <a:ea typeface="Calibri"/>
                  <a:cs typeface="Calibri"/>
                  <a:sym typeface="Calibri"/>
                </a:rPr>
                <a:t>are goods that are completely consumed in less than a year. </a:t>
              </a:r>
            </a:p>
          </p:txBody>
        </p:sp>
      </p:grpSp>
      <p:grpSp>
        <p:nvGrpSpPr>
          <p:cNvPr id="19" name="Group 18" descr="Services are intangible things that consumers buy, like health care or entertainment.">
            <a:extLst>
              <a:ext uri="{FF2B5EF4-FFF2-40B4-BE49-F238E27FC236}">
                <a16:creationId xmlns:a16="http://schemas.microsoft.com/office/drawing/2014/main" id="{62CC02BE-4818-9987-364F-C5C37CD72874}"/>
              </a:ext>
            </a:extLst>
          </p:cNvPr>
          <p:cNvGrpSpPr/>
          <p:nvPr/>
        </p:nvGrpSpPr>
        <p:grpSpPr>
          <a:xfrm>
            <a:off x="2066084" y="4200389"/>
            <a:ext cx="8058154" cy="806935"/>
            <a:chOff x="542923" y="1736761"/>
            <a:chExt cx="8058154" cy="806935"/>
          </a:xfrm>
          <a:solidFill>
            <a:srgbClr val="627981"/>
          </a:solidFill>
        </p:grpSpPr>
        <p:sp>
          <p:nvSpPr>
            <p:cNvPr id="20" name="Rectangle 19">
              <a:extLst>
                <a:ext uri="{FF2B5EF4-FFF2-40B4-BE49-F238E27FC236}">
                  <a16:creationId xmlns:a16="http://schemas.microsoft.com/office/drawing/2014/main" id="{E54891D4-9A21-5CD7-AD3B-7529136A1ADB}"/>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1" name="TextBox 20">
              <a:extLst>
                <a:ext uri="{FF2B5EF4-FFF2-40B4-BE49-F238E27FC236}">
                  <a16:creationId xmlns:a16="http://schemas.microsoft.com/office/drawing/2014/main" id="{4A0A3EEF-0C53-5263-CF0B-1C22ECB16B0C}"/>
                </a:ext>
              </a:extLst>
            </p:cNvPr>
            <p:cNvSpPr txBox="1"/>
            <p:nvPr/>
          </p:nvSpPr>
          <p:spPr>
            <a:xfrm>
              <a:off x="542923" y="1781905"/>
              <a:ext cx="7807571" cy="707886"/>
            </a:xfrm>
            <a:prstGeom prst="rect">
              <a:avLst/>
            </a:prstGeom>
            <a:grpFill/>
          </p:spPr>
          <p:txBody>
            <a:bodyPr wrap="square" rtlCol="0" anchor="ctr">
              <a:spAutoFit/>
            </a:bodyPr>
            <a:lstStyle/>
            <a:p>
              <a:pPr marL="457200" marR="0" lvl="0" indent="-355600" algn="l" defTabSz="914400" rtl="0" eaLnBrk="1" fontAlgn="auto" latinLnBrk="0" hangingPunct="1">
                <a:lnSpc>
                  <a:spcPct val="100000"/>
                </a:lnSpc>
                <a:spcBef>
                  <a:spcPts val="0"/>
                </a:spcBef>
                <a:spcAft>
                  <a:spcPts val="0"/>
                </a:spcAft>
                <a:buClr>
                  <a:srgbClr val="FFFFFF"/>
                </a:buClr>
                <a:buSzPts val="2000"/>
                <a:buFont typeface="Arial" panose="020B0604020202020204" pitchFamily="34" charset="0"/>
                <a:buChar char="•"/>
                <a:tabLst/>
                <a:defRPr/>
              </a:pPr>
              <a:r>
                <a:rPr kumimoji="0" lang="en-US" sz="2000" b="1" i="0" u="none" strike="noStrike" kern="0" cap="none" spc="0" normalizeH="0" baseline="0" noProof="0" dirty="0">
                  <a:ln>
                    <a:noFill/>
                  </a:ln>
                  <a:solidFill>
                    <a:srgbClr val="FFFFFF"/>
                  </a:solidFill>
                  <a:effectLst/>
                  <a:uLnTx/>
                  <a:uFillTx/>
                  <a:latin typeface="Calibri"/>
                  <a:ea typeface="Calibri"/>
                  <a:cs typeface="Calibri"/>
                  <a:sym typeface="Calibri"/>
                </a:rPr>
                <a:t>Services</a:t>
              </a:r>
              <a:r>
                <a:rPr kumimoji="0" lang="en-US" sz="2000" b="0" i="0" u="none" strike="noStrike" kern="0" cap="none" spc="0" normalizeH="0" baseline="0" noProof="0" dirty="0">
                  <a:ln>
                    <a:noFill/>
                  </a:ln>
                  <a:solidFill>
                    <a:srgbClr val="FFFFFF"/>
                  </a:solidFill>
                  <a:effectLst/>
                  <a:uLnTx/>
                  <a:uFillTx/>
                  <a:latin typeface="Calibri"/>
                  <a:ea typeface="Calibri"/>
                  <a:cs typeface="Calibri"/>
                  <a:sym typeface="Calibri"/>
                </a:rPr>
                <a:t> are intangible things that consumers buy, like health care or entertainment.  </a:t>
              </a:r>
            </a:p>
          </p:txBody>
        </p:sp>
      </p:grpSp>
    </p:spTree>
    <p:extLst>
      <p:ext uri="{BB962C8B-B14F-4D97-AF65-F5344CB8AC3E}">
        <p14:creationId xmlns:p14="http://schemas.microsoft.com/office/powerpoint/2010/main" val="721716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3" name="Title 4">
            <a:extLst>
              <a:ext uri="{FF2B5EF4-FFF2-40B4-BE49-F238E27FC236}">
                <a16:creationId xmlns:a16="http://schemas.microsoft.com/office/drawing/2014/main" id="{4C2994B2-4652-7B01-54FF-4600F7FE0861}"/>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RPr/>
            </a:defPPr>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marR="0" lvl="1"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2pPr>
            <a:lvl3pPr marR="0" lvl="2"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3pPr>
            <a:lvl4pPr marR="0" lvl="3"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4pPr>
            <a:lvl5pPr marR="0" lvl="4"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5pPr>
            <a:lvl6pPr marR="0" lvl="5"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6pPr>
            <a:lvl7pPr marR="0" lvl="6"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7pPr>
            <a:lvl8pPr marR="0" lvl="7"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8pPr>
            <a:lvl9pPr marR="0" lvl="8"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9pPr>
          </a:lstStyle>
          <a:p>
            <a:pPr marL="0" marR="0" lvl="0" indent="0" algn="ctr" defTabSz="914400" rtl="0" eaLnBrk="1" fontAlgn="auto" latinLnBrk="0" hangingPunct="1">
              <a:lnSpc>
                <a:spcPct val="100000"/>
              </a:lnSpc>
              <a:spcBef>
                <a:spcPts val="0"/>
              </a:spcBef>
              <a:spcAft>
                <a:spcPts val="0"/>
              </a:spcAft>
              <a:buClr>
                <a:srgbClr val="000000"/>
              </a:buClr>
              <a:buSzPts val="3000"/>
              <a:buFont typeface="Calibri"/>
              <a:buNone/>
              <a:tabLst/>
              <a:defRPr/>
            </a:pPr>
            <a:r>
              <a:rPr kumimoji="0" lang="en-US" sz="3000" b="0" i="0" u="none" strike="noStrike" kern="0" cap="none" spc="0" normalizeH="0" baseline="0" noProof="0" dirty="0">
                <a:ln>
                  <a:noFill/>
                </a:ln>
                <a:solidFill>
                  <a:srgbClr val="000000"/>
                </a:solidFill>
                <a:effectLst/>
                <a:uLnTx/>
                <a:uFillTx/>
                <a:latin typeface="Century Gothic"/>
                <a:ea typeface="Century Gothic"/>
                <a:cs typeface="Century Gothic"/>
                <a:sym typeface="Century Gothic"/>
              </a:rPr>
              <a:t>Consumption Expenditure</a:t>
            </a:r>
            <a:r>
              <a:rPr kumimoji="0" lang="en-US" sz="3000" b="0" i="0" u="none" strike="noStrike" kern="0" cap="none" spc="0" normalizeH="0" baseline="-25000" noProof="0" dirty="0">
                <a:ln>
                  <a:noFill/>
                </a:ln>
                <a:solidFill>
                  <a:srgbClr val="000000"/>
                </a:solidFill>
                <a:effectLst/>
                <a:uLnTx/>
                <a:uFillTx/>
                <a:latin typeface="Century Gothic"/>
                <a:ea typeface="Century Gothic"/>
                <a:cs typeface="Century Gothic"/>
                <a:sym typeface="Century Gothic"/>
              </a:rPr>
              <a:t>2</a:t>
            </a:r>
            <a:endParaRPr kumimoji="0" lang="en-US" sz="3200" b="0" i="0" u="none" strike="noStrike" kern="0" cap="none" spc="0" normalizeH="0" baseline="-25000" noProof="0" dirty="0">
              <a:ln>
                <a:noFill/>
              </a:ln>
              <a:solidFill>
                <a:srgbClr val="000000"/>
              </a:solidFill>
              <a:effectLst/>
              <a:uLnTx/>
              <a:uFillTx/>
              <a:latin typeface="Calibri"/>
              <a:ea typeface="Calibri"/>
              <a:cs typeface="Calibri"/>
              <a:sym typeface="Calibri"/>
            </a:endParaRPr>
          </a:p>
        </p:txBody>
      </p:sp>
      <p:cxnSp>
        <p:nvCxnSpPr>
          <p:cNvPr id="4" name="Straight Connector 3">
            <a:extLst>
              <a:ext uri="{FF2B5EF4-FFF2-40B4-BE49-F238E27FC236}">
                <a16:creationId xmlns:a16="http://schemas.microsoft.com/office/drawing/2014/main" id="{001C34F7-25E4-7E96-938C-C22254657240}"/>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2" name="Picture 1" descr="A car parked for display">
            <a:extLst>
              <a:ext uri="{FF2B5EF4-FFF2-40B4-BE49-F238E27FC236}">
                <a16:creationId xmlns:a16="http://schemas.microsoft.com/office/drawing/2014/main" id="{B0FABFFA-D34D-4522-97B6-A426555E3271}"/>
              </a:ext>
            </a:extLst>
          </p:cNvPr>
          <p:cNvPicPr>
            <a:picLocks noChangeAspect="1"/>
          </p:cNvPicPr>
          <p:nvPr/>
        </p:nvPicPr>
        <p:blipFill>
          <a:blip r:embed="rId3"/>
          <a:stretch>
            <a:fillRect/>
          </a:stretch>
        </p:blipFill>
        <p:spPr>
          <a:xfrm>
            <a:off x="3465231" y="1373156"/>
            <a:ext cx="5257800" cy="3505200"/>
          </a:xfrm>
          <a:prstGeom prst="rect">
            <a:avLst/>
          </a:prstGeom>
        </p:spPr>
      </p:pic>
      <p:grpSp>
        <p:nvGrpSpPr>
          <p:cNvPr id="5" name="Group 4" descr="A car is an example of a durable good that would be an example of consumer expenditure.">
            <a:extLst>
              <a:ext uri="{FF2B5EF4-FFF2-40B4-BE49-F238E27FC236}">
                <a16:creationId xmlns:a16="http://schemas.microsoft.com/office/drawing/2014/main" id="{F6AA234A-B91D-E23B-F719-A224EFB4D2B8}"/>
              </a:ext>
            </a:extLst>
          </p:cNvPr>
          <p:cNvGrpSpPr/>
          <p:nvPr/>
        </p:nvGrpSpPr>
        <p:grpSpPr>
          <a:xfrm>
            <a:off x="2065054" y="5316624"/>
            <a:ext cx="8058154" cy="806935"/>
            <a:chOff x="542923" y="1736761"/>
            <a:chExt cx="8058154" cy="806935"/>
          </a:xfrm>
          <a:solidFill>
            <a:srgbClr val="627981"/>
          </a:solidFill>
        </p:grpSpPr>
        <p:sp>
          <p:nvSpPr>
            <p:cNvPr id="6" name="Rectangle 5">
              <a:extLst>
                <a:ext uri="{FF2B5EF4-FFF2-40B4-BE49-F238E27FC236}">
                  <a16:creationId xmlns:a16="http://schemas.microsoft.com/office/drawing/2014/main" id="{C888DA33-9DDD-BE53-9030-467A7604BB3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7" name="TextBox 6">
              <a:extLst>
                <a:ext uri="{FF2B5EF4-FFF2-40B4-BE49-F238E27FC236}">
                  <a16:creationId xmlns:a16="http://schemas.microsoft.com/office/drawing/2014/main" id="{512DE80C-C6A4-0368-E6AE-F412BE8834E7}"/>
                </a:ext>
              </a:extLst>
            </p:cNvPr>
            <p:cNvSpPr txBox="1"/>
            <p:nvPr/>
          </p:nvSpPr>
          <p:spPr>
            <a:xfrm>
              <a:off x="542923" y="1781905"/>
              <a:ext cx="7807571" cy="707886"/>
            </a:xfrm>
            <a:prstGeom prst="rect">
              <a:avLst/>
            </a:prstGeom>
            <a:grpFill/>
          </p:spPr>
          <p:txBody>
            <a:bodyPr wrap="square" rtlCol="0" anchor="ctr">
              <a:spAutoFit/>
            </a:bodyPr>
            <a:lstStyle/>
            <a:p>
              <a:pPr marL="101600" marR="0" lvl="0" indent="0" algn="ctr" defTabSz="914400" rtl="0" eaLnBrk="1" fontAlgn="auto" latinLnBrk="0" hangingPunct="1">
                <a:lnSpc>
                  <a:spcPct val="100000"/>
                </a:lnSpc>
                <a:spcBef>
                  <a:spcPts val="0"/>
                </a:spcBef>
                <a:spcAft>
                  <a:spcPts val="0"/>
                </a:spcAft>
                <a:buClr>
                  <a:srgbClr val="FFFFFF"/>
                </a:buClr>
                <a:buSzPts val="2000"/>
                <a:buFont typeface="Arial"/>
                <a:buNone/>
                <a:tabLst/>
                <a:defRPr/>
              </a:pPr>
              <a:r>
                <a:rPr kumimoji="0" lang="en-US" sz="2000" b="0" i="0" u="none" strike="noStrike" kern="0" cap="none" spc="0" normalizeH="0" baseline="0" noProof="0" dirty="0">
                  <a:ln>
                    <a:noFill/>
                  </a:ln>
                  <a:solidFill>
                    <a:srgbClr val="FFFFFF"/>
                  </a:solidFill>
                  <a:effectLst/>
                  <a:uLnTx/>
                  <a:uFillTx/>
                  <a:latin typeface="Calibri"/>
                  <a:ea typeface="Calibri"/>
                  <a:cs typeface="Calibri"/>
                  <a:sym typeface="Calibri"/>
                </a:rPr>
                <a:t>A car is an example of a durable good that would be an example of consumer expenditure.</a:t>
              </a:r>
              <a:endParaRPr kumimoji="0" lang="en-US" sz="2000" b="0" i="0" u="none" strike="noStrike" kern="0" cap="none" spc="0" normalizeH="0" baseline="0" noProof="0" dirty="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20430001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2" name="Title 4">
            <a:extLst>
              <a:ext uri="{FF2B5EF4-FFF2-40B4-BE49-F238E27FC236}">
                <a16:creationId xmlns:a16="http://schemas.microsoft.com/office/drawing/2014/main" id="{89209C7B-B5F6-F4D5-FC23-00863D635425}"/>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RPr/>
            </a:defPPr>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marR="0" lvl="1"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2pPr>
            <a:lvl3pPr marR="0" lvl="2"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3pPr>
            <a:lvl4pPr marR="0" lvl="3"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4pPr>
            <a:lvl5pPr marR="0" lvl="4"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5pPr>
            <a:lvl6pPr marR="0" lvl="5"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6pPr>
            <a:lvl7pPr marR="0" lvl="6"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7pPr>
            <a:lvl8pPr marR="0" lvl="7"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8pPr>
            <a:lvl9pPr marR="0" lvl="8"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9pPr>
          </a:lstStyle>
          <a:p>
            <a:pPr marL="0" marR="0" lvl="0" indent="0" algn="ctr" defTabSz="914400" rtl="0" eaLnBrk="1" fontAlgn="auto" latinLnBrk="0" hangingPunct="1">
              <a:lnSpc>
                <a:spcPct val="100000"/>
              </a:lnSpc>
              <a:spcBef>
                <a:spcPts val="0"/>
              </a:spcBef>
              <a:spcAft>
                <a:spcPts val="0"/>
              </a:spcAft>
              <a:buClr>
                <a:srgbClr val="000000"/>
              </a:buClr>
              <a:buSzPts val="3000"/>
              <a:buFont typeface="Calibri"/>
              <a:buNone/>
              <a:tabLst/>
              <a:defRPr/>
            </a:pPr>
            <a:r>
              <a:rPr kumimoji="0" lang="en-US" sz="3000" b="0" i="0" u="none" strike="noStrike" kern="0" cap="none" spc="0" normalizeH="0" baseline="0" noProof="0" dirty="0">
                <a:ln>
                  <a:noFill/>
                </a:ln>
                <a:solidFill>
                  <a:srgbClr val="000000"/>
                </a:solidFill>
                <a:effectLst/>
                <a:uLnTx/>
                <a:uFillTx/>
                <a:latin typeface="Century Gothic"/>
                <a:ea typeface="Century Gothic"/>
                <a:cs typeface="Century Gothic"/>
                <a:sym typeface="Century Gothic"/>
              </a:rPr>
              <a:t>Factors that Affect Consumption</a:t>
            </a:r>
            <a:endParaRPr kumimoji="0" lang="en-US" sz="3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cxnSp>
        <p:nvCxnSpPr>
          <p:cNvPr id="3" name="Straight Connector 2">
            <a:extLst>
              <a:ext uri="{FF2B5EF4-FFF2-40B4-BE49-F238E27FC236}">
                <a16:creationId xmlns:a16="http://schemas.microsoft.com/office/drawing/2014/main" id="{6ED3B5BF-0464-E5E9-2F3E-E236FEDB7B6B}"/>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4" name="Group 3" descr="For most people, the single most powerful determinant of how much they consume is disposable income, or income after taxes.">
            <a:extLst>
              <a:ext uri="{FF2B5EF4-FFF2-40B4-BE49-F238E27FC236}">
                <a16:creationId xmlns:a16="http://schemas.microsoft.com/office/drawing/2014/main" id="{810C4EB2-2DEB-EFDB-FD89-94AF135ACF21}"/>
              </a:ext>
            </a:extLst>
          </p:cNvPr>
          <p:cNvGrpSpPr/>
          <p:nvPr/>
        </p:nvGrpSpPr>
        <p:grpSpPr>
          <a:xfrm>
            <a:off x="2065394" y="1411024"/>
            <a:ext cx="8058154" cy="806935"/>
            <a:chOff x="542923" y="1736761"/>
            <a:chExt cx="8058154" cy="806935"/>
          </a:xfrm>
          <a:solidFill>
            <a:srgbClr val="627981"/>
          </a:solidFill>
        </p:grpSpPr>
        <p:sp>
          <p:nvSpPr>
            <p:cNvPr id="5" name="Rectangle 4">
              <a:extLst>
                <a:ext uri="{FF2B5EF4-FFF2-40B4-BE49-F238E27FC236}">
                  <a16:creationId xmlns:a16="http://schemas.microsoft.com/office/drawing/2014/main" id="{59E28BA0-F14C-D66B-4CE3-F0BE5C4E113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6" name="TextBox 5">
              <a:extLst>
                <a:ext uri="{FF2B5EF4-FFF2-40B4-BE49-F238E27FC236}">
                  <a16:creationId xmlns:a16="http://schemas.microsoft.com/office/drawing/2014/main" id="{9C27B4B0-5A5A-ABB9-F3E1-800CB8F1B264}"/>
                </a:ext>
              </a:extLst>
            </p:cNvPr>
            <p:cNvSpPr txBox="1"/>
            <p:nvPr/>
          </p:nvSpPr>
          <p:spPr>
            <a:xfrm>
              <a:off x="542923" y="1781905"/>
              <a:ext cx="7807571" cy="707886"/>
            </a:xfrm>
            <a:prstGeom prst="rect">
              <a:avLst/>
            </a:prstGeom>
            <a:grpFill/>
          </p:spPr>
          <p:txBody>
            <a:bodyPr wrap="square" rtlCol="0" anchor="ctr">
              <a:spAutoFit/>
            </a:bodyPr>
            <a:lstStyle/>
            <a:p>
              <a:pPr marL="457200" marR="0" lvl="0" indent="-355600" algn="l" defTabSz="914400" rtl="0" eaLnBrk="1" fontAlgn="auto" latinLnBrk="0" hangingPunct="1">
                <a:lnSpc>
                  <a:spcPct val="100000"/>
                </a:lnSpc>
                <a:spcBef>
                  <a:spcPts val="0"/>
                </a:spcBef>
                <a:spcAft>
                  <a:spcPts val="0"/>
                </a:spcAft>
                <a:buClr>
                  <a:srgbClr val="FFFFFF"/>
                </a:buClr>
                <a:buSzPts val="2000"/>
                <a:buFont typeface="Arial" panose="020B0604020202020204" pitchFamily="34" charset="0"/>
                <a:buChar char="•"/>
                <a:tabLst/>
                <a:defRPr/>
              </a:pPr>
              <a:r>
                <a:rPr kumimoji="0" lang="en-US" sz="2000" b="0" i="0" u="none" strike="noStrike" kern="0" cap="none" spc="0" normalizeH="0" baseline="0" noProof="0" dirty="0">
                  <a:ln>
                    <a:noFill/>
                  </a:ln>
                  <a:solidFill>
                    <a:srgbClr val="FFFFFF"/>
                  </a:solidFill>
                  <a:effectLst/>
                  <a:uLnTx/>
                  <a:uFillTx/>
                  <a:latin typeface="Calibri"/>
                  <a:ea typeface="Calibri"/>
                  <a:cs typeface="Calibri"/>
                  <a:sym typeface="Calibri"/>
                </a:rPr>
                <a:t>For most people, the single most powerful determinant of how much they consume is </a:t>
              </a:r>
              <a:r>
                <a:rPr kumimoji="0" lang="en-US" sz="2000" b="1" i="0" u="none" strike="noStrike" kern="0" cap="none" spc="0" normalizeH="0" baseline="0" noProof="0" dirty="0">
                  <a:ln>
                    <a:noFill/>
                  </a:ln>
                  <a:solidFill>
                    <a:srgbClr val="FFFFFF"/>
                  </a:solidFill>
                  <a:effectLst/>
                  <a:uLnTx/>
                  <a:uFillTx/>
                  <a:latin typeface="Calibri"/>
                  <a:ea typeface="Calibri"/>
                  <a:cs typeface="Calibri"/>
                  <a:sym typeface="Calibri"/>
                </a:rPr>
                <a:t>disposable income</a:t>
              </a:r>
              <a:r>
                <a:rPr kumimoji="0" lang="en-US" sz="2000" b="0" i="0" u="none" strike="noStrike" kern="0" cap="none" spc="0" normalizeH="0" baseline="0" noProof="0" dirty="0">
                  <a:ln>
                    <a:noFill/>
                  </a:ln>
                  <a:solidFill>
                    <a:srgbClr val="FFFFFF"/>
                  </a:solidFill>
                  <a:effectLst/>
                  <a:uLnTx/>
                  <a:uFillTx/>
                  <a:latin typeface="Calibri"/>
                  <a:ea typeface="Calibri"/>
                  <a:cs typeface="Calibri"/>
                  <a:sym typeface="Calibri"/>
                </a:rPr>
                <a:t>, or income after taxes.</a:t>
              </a:r>
              <a:endParaRPr kumimoji="0" lang="en-US" sz="2000" b="0" i="0" u="none" strike="noStrike" kern="0" cap="none" spc="0" normalizeH="0" baseline="0" noProof="0" dirty="0">
                <a:ln>
                  <a:noFill/>
                </a:ln>
                <a:solidFill>
                  <a:srgbClr val="000000"/>
                </a:solidFill>
                <a:effectLst/>
                <a:uLnTx/>
                <a:uFillTx/>
                <a:latin typeface="Arial"/>
                <a:cs typeface="Arial"/>
                <a:sym typeface="Arial"/>
              </a:endParaRPr>
            </a:p>
          </p:txBody>
        </p:sp>
      </p:grpSp>
      <p:grpSp>
        <p:nvGrpSpPr>
          <p:cNvPr id="7" name="Group 6" descr="Consumer expectations about future income are also important in determining consumption.">
            <a:extLst>
              <a:ext uri="{FF2B5EF4-FFF2-40B4-BE49-F238E27FC236}">
                <a16:creationId xmlns:a16="http://schemas.microsoft.com/office/drawing/2014/main" id="{9089619B-C74A-7D3C-81FF-338EA3966581}"/>
              </a:ext>
            </a:extLst>
          </p:cNvPr>
          <p:cNvGrpSpPr/>
          <p:nvPr/>
        </p:nvGrpSpPr>
        <p:grpSpPr>
          <a:xfrm>
            <a:off x="2064969" y="2304633"/>
            <a:ext cx="8058154" cy="806935"/>
            <a:chOff x="542923" y="1736761"/>
            <a:chExt cx="8058154" cy="806935"/>
          </a:xfrm>
          <a:solidFill>
            <a:srgbClr val="627981"/>
          </a:solidFill>
        </p:grpSpPr>
        <p:sp>
          <p:nvSpPr>
            <p:cNvPr id="8" name="Rectangle 7">
              <a:extLst>
                <a:ext uri="{FF2B5EF4-FFF2-40B4-BE49-F238E27FC236}">
                  <a16:creationId xmlns:a16="http://schemas.microsoft.com/office/drawing/2014/main" id="{0035818B-E665-EB73-C66F-89209AE9248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9" name="TextBox 8">
              <a:extLst>
                <a:ext uri="{FF2B5EF4-FFF2-40B4-BE49-F238E27FC236}">
                  <a16:creationId xmlns:a16="http://schemas.microsoft.com/office/drawing/2014/main" id="{15283214-4EE1-CB9C-8A1B-274B54BDAF3B}"/>
                </a:ext>
              </a:extLst>
            </p:cNvPr>
            <p:cNvSpPr txBox="1"/>
            <p:nvPr/>
          </p:nvSpPr>
          <p:spPr>
            <a:xfrm>
              <a:off x="542923" y="1781905"/>
              <a:ext cx="7807571" cy="707886"/>
            </a:xfrm>
            <a:prstGeom prst="rect">
              <a:avLst/>
            </a:prstGeom>
            <a:grpFill/>
          </p:spPr>
          <p:txBody>
            <a:bodyPr wrap="square" rtlCol="0" anchor="ctr">
              <a:spAutoFit/>
            </a:bodyPr>
            <a:lstStyle/>
            <a:p>
              <a:pPr marL="457200" marR="0" lvl="0" indent="-355600" algn="l" defTabSz="914400" rtl="0" eaLnBrk="1" fontAlgn="auto" latinLnBrk="0" hangingPunct="1">
                <a:lnSpc>
                  <a:spcPct val="100000"/>
                </a:lnSpc>
                <a:spcBef>
                  <a:spcPts val="0"/>
                </a:spcBef>
                <a:spcAft>
                  <a:spcPts val="0"/>
                </a:spcAft>
                <a:buClr>
                  <a:srgbClr val="FFFFFF"/>
                </a:buClr>
                <a:buSzPts val="2000"/>
                <a:buFont typeface="Arial" panose="020B0604020202020204" pitchFamily="34" charset="0"/>
                <a:buChar char="•"/>
                <a:tabLst/>
                <a:defRPr/>
              </a:pPr>
              <a:r>
                <a:rPr kumimoji="0" lang="en-US" sz="2000" b="0" i="0" u="none" strike="noStrike" kern="0" cap="none" spc="0" normalizeH="0" baseline="0" noProof="0" dirty="0">
                  <a:ln>
                    <a:noFill/>
                  </a:ln>
                  <a:solidFill>
                    <a:srgbClr val="FFFFFF"/>
                  </a:solidFill>
                  <a:effectLst/>
                  <a:uLnTx/>
                  <a:uFillTx/>
                  <a:latin typeface="Calibri"/>
                  <a:ea typeface="Calibri"/>
                  <a:cs typeface="Calibri"/>
                  <a:sym typeface="Calibri"/>
                </a:rPr>
                <a:t>Consumer expectations about future income are also important in determining consumption.</a:t>
              </a:r>
            </a:p>
          </p:txBody>
        </p:sp>
      </p:grpSp>
      <p:grpSp>
        <p:nvGrpSpPr>
          <p:cNvPr id="10" name="Group 9" descr="When households experience a rise in wealth, they may be willing to consume a higher share of their income and save less.">
            <a:extLst>
              <a:ext uri="{FF2B5EF4-FFF2-40B4-BE49-F238E27FC236}">
                <a16:creationId xmlns:a16="http://schemas.microsoft.com/office/drawing/2014/main" id="{B90131EC-BA63-91E2-D7A2-76F3CF2D1819}"/>
              </a:ext>
            </a:extLst>
          </p:cNvPr>
          <p:cNvGrpSpPr/>
          <p:nvPr/>
        </p:nvGrpSpPr>
        <p:grpSpPr>
          <a:xfrm>
            <a:off x="2064969" y="3201799"/>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2964C8DB-3B3C-0ADE-3433-1DC3B31B0EC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8" name="TextBox 17">
              <a:extLst>
                <a:ext uri="{FF2B5EF4-FFF2-40B4-BE49-F238E27FC236}">
                  <a16:creationId xmlns:a16="http://schemas.microsoft.com/office/drawing/2014/main" id="{266421E0-F83C-53C9-1FC1-4CB23A964EFB}"/>
                </a:ext>
              </a:extLst>
            </p:cNvPr>
            <p:cNvSpPr txBox="1"/>
            <p:nvPr/>
          </p:nvSpPr>
          <p:spPr>
            <a:xfrm>
              <a:off x="542923" y="1781905"/>
              <a:ext cx="7807571" cy="707886"/>
            </a:xfrm>
            <a:prstGeom prst="rect">
              <a:avLst/>
            </a:prstGeom>
            <a:grpFill/>
          </p:spPr>
          <p:txBody>
            <a:bodyPr wrap="square" rtlCol="0" anchor="ctr">
              <a:spAutoFit/>
            </a:bodyPr>
            <a:lstStyle/>
            <a:p>
              <a:pPr marL="457200" marR="0" lvl="0" indent="-355600" algn="l" defTabSz="914400" rtl="0" eaLnBrk="1" fontAlgn="auto" latinLnBrk="0" hangingPunct="1">
                <a:lnSpc>
                  <a:spcPct val="100000"/>
                </a:lnSpc>
                <a:spcBef>
                  <a:spcPts val="0"/>
                </a:spcBef>
                <a:spcAft>
                  <a:spcPts val="0"/>
                </a:spcAft>
                <a:buClr>
                  <a:srgbClr val="FFFFFF"/>
                </a:buClr>
                <a:buSzPts val="2000"/>
                <a:buFont typeface="Arial" panose="020B0604020202020204" pitchFamily="34" charset="0"/>
                <a:buChar char="•"/>
                <a:tabLst/>
                <a:defRPr/>
              </a:pPr>
              <a:r>
                <a:rPr kumimoji="0" lang="en-US" sz="2000" b="0" i="0" u="none" strike="noStrike" kern="0" cap="none" spc="0" normalizeH="0" baseline="0" noProof="0" dirty="0">
                  <a:ln>
                    <a:noFill/>
                  </a:ln>
                  <a:solidFill>
                    <a:srgbClr val="FFFFFF"/>
                  </a:solidFill>
                  <a:effectLst/>
                  <a:uLnTx/>
                  <a:uFillTx/>
                  <a:latin typeface="Calibri"/>
                  <a:ea typeface="Calibri"/>
                  <a:cs typeface="Calibri"/>
                  <a:sym typeface="Calibri"/>
                </a:rPr>
                <a:t>When households experience a rise in wealth, they may be willing to consume a higher share of their income and save less.</a:t>
              </a:r>
            </a:p>
          </p:txBody>
        </p:sp>
      </p:grpSp>
      <p:grpSp>
        <p:nvGrpSpPr>
          <p:cNvPr id="19" name="Group 18" descr="When households experience a decrease in wealth, savings may increase, and consumption may decrease.">
            <a:extLst>
              <a:ext uri="{FF2B5EF4-FFF2-40B4-BE49-F238E27FC236}">
                <a16:creationId xmlns:a16="http://schemas.microsoft.com/office/drawing/2014/main" id="{4A267C1D-D4C1-9334-5132-3FAF726266FE}"/>
              </a:ext>
            </a:extLst>
          </p:cNvPr>
          <p:cNvGrpSpPr/>
          <p:nvPr/>
        </p:nvGrpSpPr>
        <p:grpSpPr>
          <a:xfrm>
            <a:off x="2064969" y="4098965"/>
            <a:ext cx="8058154" cy="806935"/>
            <a:chOff x="542923" y="1736761"/>
            <a:chExt cx="8058154" cy="806935"/>
          </a:xfrm>
          <a:solidFill>
            <a:srgbClr val="627981"/>
          </a:solidFill>
        </p:grpSpPr>
        <p:sp>
          <p:nvSpPr>
            <p:cNvPr id="20" name="Rectangle 19">
              <a:extLst>
                <a:ext uri="{FF2B5EF4-FFF2-40B4-BE49-F238E27FC236}">
                  <a16:creationId xmlns:a16="http://schemas.microsoft.com/office/drawing/2014/main" id="{D95355E9-3086-07B0-FFA6-00BD7FD3E66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1" name="TextBox 20">
              <a:extLst>
                <a:ext uri="{FF2B5EF4-FFF2-40B4-BE49-F238E27FC236}">
                  <a16:creationId xmlns:a16="http://schemas.microsoft.com/office/drawing/2014/main" id="{4832FB2B-3D62-A21E-F9C1-78BB826BB4E0}"/>
                </a:ext>
              </a:extLst>
            </p:cNvPr>
            <p:cNvSpPr txBox="1"/>
            <p:nvPr/>
          </p:nvSpPr>
          <p:spPr>
            <a:xfrm>
              <a:off x="542923" y="1781905"/>
              <a:ext cx="7807571" cy="707886"/>
            </a:xfrm>
            <a:prstGeom prst="rect">
              <a:avLst/>
            </a:prstGeom>
            <a:grpFill/>
          </p:spPr>
          <p:txBody>
            <a:bodyPr wrap="square" rtlCol="0" anchor="ctr">
              <a:spAutoFit/>
            </a:bodyPr>
            <a:lstStyle/>
            <a:p>
              <a:pPr marL="457200" marR="0" lvl="0" indent="-355600" algn="l" defTabSz="914400" rtl="0" eaLnBrk="1" fontAlgn="auto" latinLnBrk="0" hangingPunct="1">
                <a:lnSpc>
                  <a:spcPct val="100000"/>
                </a:lnSpc>
                <a:spcBef>
                  <a:spcPts val="0"/>
                </a:spcBef>
                <a:spcAft>
                  <a:spcPts val="0"/>
                </a:spcAft>
                <a:buClr>
                  <a:srgbClr val="FFFFFF"/>
                </a:buClr>
                <a:buSzPts val="2000"/>
                <a:buFont typeface="Arial" panose="020B0604020202020204" pitchFamily="34" charset="0"/>
                <a:buChar char="•"/>
                <a:tabLst/>
                <a:defRPr/>
              </a:pPr>
              <a:r>
                <a:rPr kumimoji="0" lang="en-US" sz="2000" b="0" i="0" u="none" strike="noStrike" kern="0" cap="none" spc="0" normalizeH="0" baseline="0" noProof="0" dirty="0">
                  <a:ln>
                    <a:noFill/>
                  </a:ln>
                  <a:solidFill>
                    <a:srgbClr val="FFFFFF"/>
                  </a:solidFill>
                  <a:effectLst/>
                  <a:uLnTx/>
                  <a:uFillTx/>
                  <a:latin typeface="Calibri"/>
                  <a:ea typeface="Calibri"/>
                  <a:cs typeface="Calibri"/>
                  <a:sym typeface="Calibri"/>
                </a:rPr>
                <a:t>When households experience a decrease in wealth, savings may increase, and consumption may decrease.</a:t>
              </a:r>
            </a:p>
          </p:txBody>
        </p:sp>
      </p:grpSp>
    </p:spTree>
    <p:extLst>
      <p:ext uri="{BB962C8B-B14F-4D97-AF65-F5344CB8AC3E}">
        <p14:creationId xmlns:p14="http://schemas.microsoft.com/office/powerpoint/2010/main" val="11228734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2" name="Title 4">
            <a:extLst>
              <a:ext uri="{FF2B5EF4-FFF2-40B4-BE49-F238E27FC236}">
                <a16:creationId xmlns:a16="http://schemas.microsoft.com/office/drawing/2014/main" id="{9B6063CC-56E4-7C08-E7F2-C3BA075922AF}"/>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RPr/>
            </a:defPPr>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marR="0" lvl="1"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2pPr>
            <a:lvl3pPr marR="0" lvl="2"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3pPr>
            <a:lvl4pPr marR="0" lvl="3"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4pPr>
            <a:lvl5pPr marR="0" lvl="4"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5pPr>
            <a:lvl6pPr marR="0" lvl="5"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6pPr>
            <a:lvl7pPr marR="0" lvl="6"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7pPr>
            <a:lvl8pPr marR="0" lvl="7"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8pPr>
            <a:lvl9pPr marR="0" lvl="8"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9pPr>
          </a:lstStyle>
          <a:p>
            <a:pPr marL="0" marR="0" lvl="0" indent="0" algn="ctr" defTabSz="914400" rtl="0" eaLnBrk="1" fontAlgn="auto" latinLnBrk="0" hangingPunct="1">
              <a:lnSpc>
                <a:spcPct val="100000"/>
              </a:lnSpc>
              <a:spcBef>
                <a:spcPts val="0"/>
              </a:spcBef>
              <a:spcAft>
                <a:spcPts val="0"/>
              </a:spcAft>
              <a:buClr>
                <a:srgbClr val="000000"/>
              </a:buClr>
              <a:buSzPts val="3000"/>
              <a:buFont typeface="Calibri"/>
              <a:buNone/>
              <a:tabLst/>
              <a:defRPr/>
            </a:pPr>
            <a:r>
              <a:rPr kumimoji="0" lang="en-US" sz="3000" b="0" i="0" u="none" strike="noStrike" kern="0" cap="none" spc="0" normalizeH="0" baseline="0" noProof="0" dirty="0">
                <a:ln>
                  <a:noFill/>
                </a:ln>
                <a:solidFill>
                  <a:srgbClr val="000000"/>
                </a:solidFill>
                <a:effectLst/>
                <a:uLnTx/>
                <a:uFillTx/>
                <a:latin typeface="Century Gothic"/>
                <a:ea typeface="Century Gothic"/>
                <a:cs typeface="Century Gothic"/>
                <a:sym typeface="Century Gothic"/>
              </a:rPr>
              <a:t>Investment Expenditure</a:t>
            </a:r>
            <a:endParaRPr kumimoji="0" lang="en-US" sz="3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cxnSp>
        <p:nvCxnSpPr>
          <p:cNvPr id="3" name="Straight Connector 2">
            <a:extLst>
              <a:ext uri="{FF2B5EF4-FFF2-40B4-BE49-F238E27FC236}">
                <a16:creationId xmlns:a16="http://schemas.microsoft.com/office/drawing/2014/main" id="{08CB7FBE-26DA-26FD-9BD8-97E430EC09E6}"/>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4" name="Group 3" descr="Investment expenditure is spending on four categories of new capital goods: producers’ durable equipment and software, nonresidential structures, changes in inventories, and residential structures.">
            <a:extLst>
              <a:ext uri="{FF2B5EF4-FFF2-40B4-BE49-F238E27FC236}">
                <a16:creationId xmlns:a16="http://schemas.microsoft.com/office/drawing/2014/main" id="{E45F8EA1-D8FF-A2B0-F56C-0F067FEA43CB}"/>
              </a:ext>
            </a:extLst>
          </p:cNvPr>
          <p:cNvGrpSpPr/>
          <p:nvPr/>
        </p:nvGrpSpPr>
        <p:grpSpPr>
          <a:xfrm>
            <a:off x="2065248" y="1272705"/>
            <a:ext cx="8058154" cy="1209360"/>
            <a:chOff x="542923" y="1519215"/>
            <a:chExt cx="8058154" cy="1209360"/>
          </a:xfrm>
          <a:solidFill>
            <a:srgbClr val="627981"/>
          </a:solidFill>
        </p:grpSpPr>
        <p:sp>
          <p:nvSpPr>
            <p:cNvPr id="5" name="Rectangle 4">
              <a:extLst>
                <a:ext uri="{FF2B5EF4-FFF2-40B4-BE49-F238E27FC236}">
                  <a16:creationId xmlns:a16="http://schemas.microsoft.com/office/drawing/2014/main" id="{4951D0BA-67C3-AE96-289E-8E469C4A50A1}"/>
                </a:ext>
              </a:extLst>
            </p:cNvPr>
            <p:cNvSpPr/>
            <p:nvPr/>
          </p:nvSpPr>
          <p:spPr>
            <a:xfrm>
              <a:off x="542923" y="1519215"/>
              <a:ext cx="8058154" cy="12093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6" name="TextBox 5">
              <a:extLst>
                <a:ext uri="{FF2B5EF4-FFF2-40B4-BE49-F238E27FC236}">
                  <a16:creationId xmlns:a16="http://schemas.microsoft.com/office/drawing/2014/main" id="{2AC3B598-9960-456E-E6E4-A03CCF4F262B}"/>
                </a:ext>
              </a:extLst>
            </p:cNvPr>
            <p:cNvSpPr txBox="1"/>
            <p:nvPr/>
          </p:nvSpPr>
          <p:spPr>
            <a:xfrm>
              <a:off x="542923" y="1628017"/>
              <a:ext cx="7807571" cy="1015663"/>
            </a:xfrm>
            <a:prstGeom prst="rect">
              <a:avLst/>
            </a:prstGeom>
            <a:grpFill/>
          </p:spPr>
          <p:txBody>
            <a:bodyPr wrap="square" rtlCol="0" anchor="ctr">
              <a:spAutoFit/>
            </a:bodyPr>
            <a:lstStyle/>
            <a:p>
              <a:pPr marL="457200" marR="0" lvl="0" indent="-355600" algn="l" defTabSz="914400" rtl="0" eaLnBrk="1" fontAlgn="auto" latinLnBrk="0" hangingPunct="1">
                <a:lnSpc>
                  <a:spcPct val="100000"/>
                </a:lnSpc>
                <a:spcBef>
                  <a:spcPts val="0"/>
                </a:spcBef>
                <a:spcAft>
                  <a:spcPts val="0"/>
                </a:spcAft>
                <a:buClr>
                  <a:srgbClr val="FFFFFF"/>
                </a:buClr>
                <a:buSzPts val="2000"/>
                <a:buFont typeface="Arial" panose="020B0604020202020204" pitchFamily="34" charset="0"/>
                <a:buChar char="•"/>
                <a:tabLst/>
                <a:defRPr/>
              </a:pPr>
              <a:r>
                <a:rPr kumimoji="0" lang="en-US" sz="2000" b="0" i="0" u="none" strike="noStrike" kern="0" cap="none" spc="0" normalizeH="0" baseline="0" noProof="0" dirty="0">
                  <a:ln>
                    <a:noFill/>
                  </a:ln>
                  <a:solidFill>
                    <a:srgbClr val="FFFFFF"/>
                  </a:solidFill>
                  <a:effectLst/>
                  <a:uLnTx/>
                  <a:uFillTx/>
                  <a:latin typeface="Calibri"/>
                  <a:ea typeface="Calibri"/>
                  <a:cs typeface="Calibri"/>
                  <a:sym typeface="Calibri"/>
                </a:rPr>
                <a:t>Investment expenditure is spending on four categories of new capital goods: producers’ durable equipment and software, nonresidential structures, changes in inventories, and residential structures.</a:t>
              </a:r>
              <a:endParaRPr kumimoji="0" lang="en-US" sz="2000" b="0" i="0" u="none" strike="noStrike" kern="0" cap="none" spc="0" normalizeH="0" baseline="0" noProof="0" dirty="0">
                <a:ln>
                  <a:noFill/>
                </a:ln>
                <a:solidFill>
                  <a:srgbClr val="000000"/>
                </a:solidFill>
                <a:effectLst/>
                <a:uLnTx/>
                <a:uFillTx/>
                <a:latin typeface="Arial"/>
                <a:cs typeface="Arial"/>
                <a:sym typeface="Arial"/>
              </a:endParaRPr>
            </a:p>
          </p:txBody>
        </p:sp>
      </p:grpSp>
      <p:grpSp>
        <p:nvGrpSpPr>
          <p:cNvPr id="7" name="Group 6" descr="The clearest driver of investment benefits is the expectation of future profits.">
            <a:extLst>
              <a:ext uri="{FF2B5EF4-FFF2-40B4-BE49-F238E27FC236}">
                <a16:creationId xmlns:a16="http://schemas.microsoft.com/office/drawing/2014/main" id="{D9571085-83E6-913D-19B9-900C91F7202A}"/>
              </a:ext>
            </a:extLst>
          </p:cNvPr>
          <p:cNvGrpSpPr/>
          <p:nvPr/>
        </p:nvGrpSpPr>
        <p:grpSpPr>
          <a:xfrm>
            <a:off x="2065248" y="2567442"/>
            <a:ext cx="8058154" cy="1209360"/>
            <a:chOff x="542923" y="1519215"/>
            <a:chExt cx="8058154" cy="1209360"/>
          </a:xfrm>
          <a:solidFill>
            <a:srgbClr val="627981"/>
          </a:solidFill>
        </p:grpSpPr>
        <p:sp>
          <p:nvSpPr>
            <p:cNvPr id="8" name="Rectangle 7">
              <a:extLst>
                <a:ext uri="{FF2B5EF4-FFF2-40B4-BE49-F238E27FC236}">
                  <a16:creationId xmlns:a16="http://schemas.microsoft.com/office/drawing/2014/main" id="{D79AF73D-CC2E-077E-79FD-55E77CE8B523}"/>
                </a:ext>
              </a:extLst>
            </p:cNvPr>
            <p:cNvSpPr/>
            <p:nvPr/>
          </p:nvSpPr>
          <p:spPr>
            <a:xfrm>
              <a:off x="542923" y="1519215"/>
              <a:ext cx="8058154" cy="12093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9" name="TextBox 8">
              <a:extLst>
                <a:ext uri="{FF2B5EF4-FFF2-40B4-BE49-F238E27FC236}">
                  <a16:creationId xmlns:a16="http://schemas.microsoft.com/office/drawing/2014/main" id="{C86E934D-608C-90FB-1B8C-F0CEF5CFD89D}"/>
                </a:ext>
              </a:extLst>
            </p:cNvPr>
            <p:cNvSpPr txBox="1"/>
            <p:nvPr/>
          </p:nvSpPr>
          <p:spPr>
            <a:xfrm>
              <a:off x="542923" y="1781905"/>
              <a:ext cx="7807571" cy="707886"/>
            </a:xfrm>
            <a:prstGeom prst="rect">
              <a:avLst/>
            </a:prstGeom>
            <a:grpFill/>
          </p:spPr>
          <p:txBody>
            <a:bodyPr wrap="square" rtlCol="0" anchor="ctr">
              <a:spAutoFit/>
            </a:bodyPr>
            <a:lstStyle/>
            <a:p>
              <a:pPr marL="457200" marR="0" lvl="0" indent="-355600" algn="l" defTabSz="914400" rtl="0" eaLnBrk="1" fontAlgn="auto" latinLnBrk="0" hangingPunct="1">
                <a:lnSpc>
                  <a:spcPct val="100000"/>
                </a:lnSpc>
                <a:spcBef>
                  <a:spcPts val="0"/>
                </a:spcBef>
                <a:spcAft>
                  <a:spcPts val="0"/>
                </a:spcAft>
                <a:buClr>
                  <a:srgbClr val="FFFFFF"/>
                </a:buClr>
                <a:buSzPts val="2000"/>
                <a:buFont typeface="Arial" panose="020B0604020202020204" pitchFamily="34" charset="0"/>
                <a:buChar char="•"/>
                <a:tabLst/>
                <a:defRPr/>
              </a:pPr>
              <a:r>
                <a:rPr kumimoji="0" lang="en-US" sz="2000" b="0" i="0" u="none" strike="noStrike" kern="0" cap="none" spc="0" normalizeH="0" baseline="0" noProof="0" dirty="0">
                  <a:ln>
                    <a:noFill/>
                  </a:ln>
                  <a:solidFill>
                    <a:srgbClr val="FFFFFF"/>
                  </a:solidFill>
                  <a:effectLst/>
                  <a:uLnTx/>
                  <a:uFillTx/>
                  <a:latin typeface="Calibri"/>
                  <a:ea typeface="Calibri"/>
                  <a:cs typeface="Calibri"/>
                  <a:sym typeface="Calibri"/>
                </a:rPr>
                <a:t>The clearest driver of investment benefits is the expectation of future profits.</a:t>
              </a:r>
              <a:endParaRPr kumimoji="0" lang="en-US" sz="2000" b="0" i="0" u="none" strike="noStrike" kern="0" cap="none" spc="0" normalizeH="0" baseline="0" noProof="0" dirty="0">
                <a:ln>
                  <a:noFill/>
                </a:ln>
                <a:solidFill>
                  <a:srgbClr val="000000"/>
                </a:solidFill>
                <a:effectLst/>
                <a:uLnTx/>
                <a:uFillTx/>
                <a:latin typeface="Arial"/>
                <a:cs typeface="Arial"/>
                <a:sym typeface="Arial"/>
              </a:endParaRPr>
            </a:p>
          </p:txBody>
        </p:sp>
      </p:grpSp>
      <p:grpSp>
        <p:nvGrpSpPr>
          <p:cNvPr id="10" name="Group 9" descr="Lower interest rates stimulate increased investment from firms, while higher interest rates reduce investment.">
            <a:extLst>
              <a:ext uri="{FF2B5EF4-FFF2-40B4-BE49-F238E27FC236}">
                <a16:creationId xmlns:a16="http://schemas.microsoft.com/office/drawing/2014/main" id="{D8B035EC-413E-B90A-AF34-B6100702975E}"/>
              </a:ext>
            </a:extLst>
          </p:cNvPr>
          <p:cNvGrpSpPr/>
          <p:nvPr/>
        </p:nvGrpSpPr>
        <p:grpSpPr>
          <a:xfrm>
            <a:off x="2064710" y="3862179"/>
            <a:ext cx="8058154" cy="1209360"/>
            <a:chOff x="542923" y="1519215"/>
            <a:chExt cx="8058154" cy="1209360"/>
          </a:xfrm>
          <a:solidFill>
            <a:srgbClr val="627981"/>
          </a:solidFill>
        </p:grpSpPr>
        <p:sp>
          <p:nvSpPr>
            <p:cNvPr id="20" name="Rectangle 19">
              <a:extLst>
                <a:ext uri="{FF2B5EF4-FFF2-40B4-BE49-F238E27FC236}">
                  <a16:creationId xmlns:a16="http://schemas.microsoft.com/office/drawing/2014/main" id="{B6974595-7CAF-044F-CD16-92B9CC506B73}"/>
                </a:ext>
              </a:extLst>
            </p:cNvPr>
            <p:cNvSpPr/>
            <p:nvPr/>
          </p:nvSpPr>
          <p:spPr>
            <a:xfrm>
              <a:off x="542923" y="1519215"/>
              <a:ext cx="8058154" cy="12093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1" name="TextBox 20">
              <a:extLst>
                <a:ext uri="{FF2B5EF4-FFF2-40B4-BE49-F238E27FC236}">
                  <a16:creationId xmlns:a16="http://schemas.microsoft.com/office/drawing/2014/main" id="{0E676433-3779-848F-840D-8509E7F9F91C}"/>
                </a:ext>
              </a:extLst>
            </p:cNvPr>
            <p:cNvSpPr txBox="1"/>
            <p:nvPr/>
          </p:nvSpPr>
          <p:spPr>
            <a:xfrm>
              <a:off x="542923" y="1781905"/>
              <a:ext cx="7807571" cy="707886"/>
            </a:xfrm>
            <a:prstGeom prst="rect">
              <a:avLst/>
            </a:prstGeom>
            <a:grpFill/>
          </p:spPr>
          <p:txBody>
            <a:bodyPr wrap="square" rtlCol="0" anchor="ctr">
              <a:spAutoFit/>
            </a:bodyPr>
            <a:lstStyle/>
            <a:p>
              <a:pPr marL="457200" marR="0" lvl="0" indent="-355600" algn="l" defTabSz="914400" rtl="0" eaLnBrk="1" fontAlgn="auto" latinLnBrk="0" hangingPunct="1">
                <a:lnSpc>
                  <a:spcPct val="100000"/>
                </a:lnSpc>
                <a:spcBef>
                  <a:spcPts val="0"/>
                </a:spcBef>
                <a:spcAft>
                  <a:spcPts val="0"/>
                </a:spcAft>
                <a:buClr>
                  <a:srgbClr val="FFFFFF"/>
                </a:buClr>
                <a:buSzPts val="2000"/>
                <a:buFont typeface="Arial" panose="020B0604020202020204" pitchFamily="34" charset="0"/>
                <a:buChar char="•"/>
                <a:tabLst/>
                <a:defRPr/>
              </a:pPr>
              <a:r>
                <a:rPr kumimoji="0" lang="en-US" sz="2000" b="0" i="0" u="none" strike="noStrike" kern="0" cap="none" spc="0" normalizeH="0" baseline="0" noProof="0" dirty="0">
                  <a:ln>
                    <a:noFill/>
                  </a:ln>
                  <a:solidFill>
                    <a:srgbClr val="FFFFFF"/>
                  </a:solidFill>
                  <a:effectLst/>
                  <a:uLnTx/>
                  <a:uFillTx/>
                  <a:latin typeface="Calibri"/>
                  <a:ea typeface="Calibri"/>
                  <a:cs typeface="Calibri"/>
                  <a:sym typeface="Calibri"/>
                </a:rPr>
                <a:t>Lower interest rates stimulate increased investment from firms, while higher interest rates reduce investment.</a:t>
              </a:r>
            </a:p>
          </p:txBody>
        </p:sp>
      </p:grpSp>
      <p:grpSp>
        <p:nvGrpSpPr>
          <p:cNvPr id="22" name="Group 21" descr="Many factors affect expected profitability, making business investment the most variable of the four components of AD.">
            <a:extLst>
              <a:ext uri="{FF2B5EF4-FFF2-40B4-BE49-F238E27FC236}">
                <a16:creationId xmlns:a16="http://schemas.microsoft.com/office/drawing/2014/main" id="{FDDC18F2-E2F1-5C9E-7143-276D8B3B6D4F}"/>
              </a:ext>
            </a:extLst>
          </p:cNvPr>
          <p:cNvGrpSpPr/>
          <p:nvPr/>
        </p:nvGrpSpPr>
        <p:grpSpPr>
          <a:xfrm>
            <a:off x="2064710" y="5156916"/>
            <a:ext cx="8058154" cy="1209360"/>
            <a:chOff x="542923" y="1519215"/>
            <a:chExt cx="8058154" cy="1209360"/>
          </a:xfrm>
          <a:solidFill>
            <a:srgbClr val="627981"/>
          </a:solidFill>
        </p:grpSpPr>
        <p:sp>
          <p:nvSpPr>
            <p:cNvPr id="23" name="Rectangle 22">
              <a:extLst>
                <a:ext uri="{FF2B5EF4-FFF2-40B4-BE49-F238E27FC236}">
                  <a16:creationId xmlns:a16="http://schemas.microsoft.com/office/drawing/2014/main" id="{347043AD-8CB2-35BF-39DD-8BA0AA0294B7}"/>
                </a:ext>
              </a:extLst>
            </p:cNvPr>
            <p:cNvSpPr/>
            <p:nvPr/>
          </p:nvSpPr>
          <p:spPr>
            <a:xfrm>
              <a:off x="542923" y="1519215"/>
              <a:ext cx="8058154" cy="12093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4" name="TextBox 23">
              <a:extLst>
                <a:ext uri="{FF2B5EF4-FFF2-40B4-BE49-F238E27FC236}">
                  <a16:creationId xmlns:a16="http://schemas.microsoft.com/office/drawing/2014/main" id="{F1054E2F-8980-E4C8-7A7F-40FB104DF8F5}"/>
                </a:ext>
              </a:extLst>
            </p:cNvPr>
            <p:cNvSpPr txBox="1"/>
            <p:nvPr/>
          </p:nvSpPr>
          <p:spPr>
            <a:xfrm>
              <a:off x="542923" y="1781905"/>
              <a:ext cx="7807571" cy="707886"/>
            </a:xfrm>
            <a:prstGeom prst="rect">
              <a:avLst/>
            </a:prstGeom>
            <a:grpFill/>
          </p:spPr>
          <p:txBody>
            <a:bodyPr wrap="square" rtlCol="0" anchor="ctr">
              <a:spAutoFit/>
            </a:bodyPr>
            <a:lstStyle/>
            <a:p>
              <a:pPr marL="457200" marR="0" lvl="0" indent="-355600" algn="l" defTabSz="914400" rtl="0" eaLnBrk="1" fontAlgn="auto" latinLnBrk="0" hangingPunct="1">
                <a:lnSpc>
                  <a:spcPct val="100000"/>
                </a:lnSpc>
                <a:spcBef>
                  <a:spcPts val="0"/>
                </a:spcBef>
                <a:spcAft>
                  <a:spcPts val="0"/>
                </a:spcAft>
                <a:buClr>
                  <a:srgbClr val="FFFFFF"/>
                </a:buClr>
                <a:buSzPts val="2000"/>
                <a:buFont typeface="Arial" panose="020B0604020202020204" pitchFamily="34" charset="0"/>
                <a:buChar char="•"/>
                <a:tabLst/>
                <a:defRPr/>
              </a:pPr>
              <a:r>
                <a:rPr kumimoji="0" lang="en-US" sz="2000" b="0" i="0" u="none" strike="noStrike" kern="0" cap="none" spc="0" normalizeH="0" baseline="0" noProof="0" dirty="0">
                  <a:ln>
                    <a:noFill/>
                  </a:ln>
                  <a:solidFill>
                    <a:srgbClr val="FFFFFF"/>
                  </a:solidFill>
                  <a:effectLst/>
                  <a:uLnTx/>
                  <a:uFillTx/>
                  <a:latin typeface="Calibri"/>
                  <a:ea typeface="Calibri"/>
                  <a:cs typeface="Calibri"/>
                  <a:sym typeface="Calibri"/>
                </a:rPr>
                <a:t>Many factors affect expected profitability, making business investment the most variable of the four components of AD.</a:t>
              </a:r>
            </a:p>
          </p:txBody>
        </p:sp>
      </p:grpSp>
    </p:spTree>
    <p:extLst>
      <p:ext uri="{BB962C8B-B14F-4D97-AF65-F5344CB8AC3E}">
        <p14:creationId xmlns:p14="http://schemas.microsoft.com/office/powerpoint/2010/main" val="42911937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2" name="Title 4">
            <a:extLst>
              <a:ext uri="{FF2B5EF4-FFF2-40B4-BE49-F238E27FC236}">
                <a16:creationId xmlns:a16="http://schemas.microsoft.com/office/drawing/2014/main" id="{685B28BD-276B-0148-212A-F3BC99D8D92A}"/>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RPr/>
            </a:defPPr>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marR="0" lvl="1"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2pPr>
            <a:lvl3pPr marR="0" lvl="2"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3pPr>
            <a:lvl4pPr marR="0" lvl="3"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4pPr>
            <a:lvl5pPr marR="0" lvl="4"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5pPr>
            <a:lvl6pPr marR="0" lvl="5"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6pPr>
            <a:lvl7pPr marR="0" lvl="6"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7pPr>
            <a:lvl8pPr marR="0" lvl="7"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8pPr>
            <a:lvl9pPr marR="0" lvl="8"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9pPr>
          </a:lstStyle>
          <a:p>
            <a:pPr marL="0" marR="0" lvl="0" indent="0" algn="ctr" defTabSz="914400" rtl="0" eaLnBrk="1" fontAlgn="auto" latinLnBrk="0" hangingPunct="1">
              <a:lnSpc>
                <a:spcPct val="100000"/>
              </a:lnSpc>
              <a:spcBef>
                <a:spcPts val="0"/>
              </a:spcBef>
              <a:spcAft>
                <a:spcPts val="0"/>
              </a:spcAft>
              <a:buClr>
                <a:srgbClr val="000000"/>
              </a:buClr>
              <a:buSzPts val="3000"/>
              <a:buFont typeface="Calibri"/>
              <a:buNone/>
              <a:tabLst/>
              <a:defRPr/>
            </a:pPr>
            <a:r>
              <a:rPr kumimoji="0" lang="en-US" sz="3000" b="0" i="0" u="none" strike="noStrike" kern="0" cap="none" spc="0" normalizeH="0" baseline="0" noProof="0" dirty="0">
                <a:ln>
                  <a:noFill/>
                </a:ln>
                <a:solidFill>
                  <a:srgbClr val="000000"/>
                </a:solidFill>
                <a:effectLst/>
                <a:uLnTx/>
                <a:uFillTx/>
                <a:latin typeface="Century Gothic"/>
                <a:ea typeface="Century Gothic"/>
                <a:cs typeface="Century Gothic"/>
                <a:sym typeface="Century Gothic"/>
              </a:rPr>
              <a:t>On Your Own</a:t>
            </a:r>
            <a:r>
              <a:rPr kumimoji="0" lang="en-US" sz="3000" b="0" i="0" u="none" strike="noStrike" kern="0" cap="none" spc="0" normalizeH="0" baseline="-25000" noProof="0" dirty="0">
                <a:ln>
                  <a:noFill/>
                </a:ln>
                <a:solidFill>
                  <a:srgbClr val="000000"/>
                </a:solidFill>
                <a:effectLst/>
                <a:uLnTx/>
                <a:uFillTx/>
                <a:latin typeface="Century Gothic"/>
                <a:ea typeface="Century Gothic"/>
                <a:cs typeface="Century Gothic"/>
                <a:sym typeface="Century Gothic"/>
              </a:rPr>
              <a:t>1</a:t>
            </a:r>
            <a:endParaRPr kumimoji="0" lang="en-US" sz="3200" b="0" i="0" u="none" strike="noStrike" kern="0" cap="none" spc="0" normalizeH="0" baseline="-25000" noProof="0" dirty="0">
              <a:ln>
                <a:noFill/>
              </a:ln>
              <a:solidFill>
                <a:srgbClr val="000000"/>
              </a:solidFill>
              <a:effectLst/>
              <a:uLnTx/>
              <a:uFillTx/>
              <a:latin typeface="Calibri"/>
              <a:ea typeface="Calibri"/>
              <a:cs typeface="Calibri"/>
              <a:sym typeface="Calibri"/>
            </a:endParaRPr>
          </a:p>
        </p:txBody>
      </p:sp>
      <p:cxnSp>
        <p:nvCxnSpPr>
          <p:cNvPr id="4" name="Straight Connector 3">
            <a:extLst>
              <a:ext uri="{FF2B5EF4-FFF2-40B4-BE49-F238E27FC236}">
                <a16:creationId xmlns:a16="http://schemas.microsoft.com/office/drawing/2014/main" id="{61EDE292-2F47-0EAE-FB1B-868278550980}"/>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5" name="Group 4" descr="Suppose that a newly elected president is pro-business and promises to reduce regulations and taxes on businesses. Explain how this will most likely affect business investment.">
            <a:extLst>
              <a:ext uri="{FF2B5EF4-FFF2-40B4-BE49-F238E27FC236}">
                <a16:creationId xmlns:a16="http://schemas.microsoft.com/office/drawing/2014/main" id="{6244B298-167B-CB92-0B46-93840A5BA6D7}"/>
              </a:ext>
            </a:extLst>
          </p:cNvPr>
          <p:cNvGrpSpPr/>
          <p:nvPr/>
        </p:nvGrpSpPr>
        <p:grpSpPr>
          <a:xfrm>
            <a:off x="2066894" y="1961653"/>
            <a:ext cx="8058154" cy="1209360"/>
            <a:chOff x="542923" y="1519215"/>
            <a:chExt cx="8058154" cy="1209360"/>
          </a:xfrm>
          <a:solidFill>
            <a:srgbClr val="627981"/>
          </a:solidFill>
        </p:grpSpPr>
        <p:sp>
          <p:nvSpPr>
            <p:cNvPr id="6" name="Rectangle 5">
              <a:extLst>
                <a:ext uri="{FF2B5EF4-FFF2-40B4-BE49-F238E27FC236}">
                  <a16:creationId xmlns:a16="http://schemas.microsoft.com/office/drawing/2014/main" id="{355F2C0C-7C45-1E9D-05A2-E53724960D55}"/>
                </a:ext>
              </a:extLst>
            </p:cNvPr>
            <p:cNvSpPr/>
            <p:nvPr/>
          </p:nvSpPr>
          <p:spPr>
            <a:xfrm>
              <a:off x="542923" y="1519215"/>
              <a:ext cx="8058154" cy="12093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7" name="TextBox 6">
              <a:extLst>
                <a:ext uri="{FF2B5EF4-FFF2-40B4-BE49-F238E27FC236}">
                  <a16:creationId xmlns:a16="http://schemas.microsoft.com/office/drawing/2014/main" id="{573B2066-20AA-2429-EB99-A89830FED138}"/>
                </a:ext>
              </a:extLst>
            </p:cNvPr>
            <p:cNvSpPr txBox="1"/>
            <p:nvPr/>
          </p:nvSpPr>
          <p:spPr>
            <a:xfrm>
              <a:off x="668214" y="1616063"/>
              <a:ext cx="7807571" cy="1015663"/>
            </a:xfrm>
            <a:prstGeom prst="rect">
              <a:avLst/>
            </a:prstGeom>
            <a:grp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a:ln>
                    <a:noFill/>
                  </a:ln>
                  <a:solidFill>
                    <a:srgbClr val="FFFFFF"/>
                  </a:solidFill>
                  <a:effectLst/>
                  <a:uLnTx/>
                  <a:uFillTx/>
                  <a:latin typeface="Calibri"/>
                  <a:ea typeface="Calibri"/>
                  <a:cs typeface="Calibri"/>
                  <a:sym typeface="Calibri"/>
                </a:rPr>
                <a:t>Suppose that a newly elected president is pro-business and promises to reduce regulations and taxes on businesses. Explain how this will most likely affect business investment.</a:t>
              </a:r>
            </a:p>
          </p:txBody>
        </p:sp>
      </p:grpSp>
      <p:pic>
        <p:nvPicPr>
          <p:cNvPr id="3" name="Picture 2" descr="A computer on a desk displaying a graph">
            <a:extLst>
              <a:ext uri="{FF2B5EF4-FFF2-40B4-BE49-F238E27FC236}">
                <a16:creationId xmlns:a16="http://schemas.microsoft.com/office/drawing/2014/main" id="{5726280A-1639-4613-BCD7-AF888B613203}"/>
              </a:ext>
            </a:extLst>
          </p:cNvPr>
          <p:cNvPicPr>
            <a:picLocks noChangeAspect="1"/>
          </p:cNvPicPr>
          <p:nvPr/>
        </p:nvPicPr>
        <p:blipFill>
          <a:blip r:embed="rId3"/>
          <a:stretch>
            <a:fillRect/>
          </a:stretch>
        </p:blipFill>
        <p:spPr>
          <a:xfrm>
            <a:off x="4000963" y="3534292"/>
            <a:ext cx="4190016" cy="2794824"/>
          </a:xfrm>
          <a:prstGeom prst="rect">
            <a:avLst/>
          </a:prstGeom>
        </p:spPr>
      </p:pic>
    </p:spTree>
    <p:extLst>
      <p:ext uri="{BB962C8B-B14F-4D97-AF65-F5344CB8AC3E}">
        <p14:creationId xmlns:p14="http://schemas.microsoft.com/office/powerpoint/2010/main" val="19556204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2" name="Title 4">
            <a:extLst>
              <a:ext uri="{FF2B5EF4-FFF2-40B4-BE49-F238E27FC236}">
                <a16:creationId xmlns:a16="http://schemas.microsoft.com/office/drawing/2014/main" id="{79EA55D4-A585-3F28-5B59-BFA4DA364D73}"/>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RPr/>
            </a:defPPr>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marR="0" lvl="1"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2pPr>
            <a:lvl3pPr marR="0" lvl="2"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3pPr>
            <a:lvl4pPr marR="0" lvl="3"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4pPr>
            <a:lvl5pPr marR="0" lvl="4"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5pPr>
            <a:lvl6pPr marR="0" lvl="5"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6pPr>
            <a:lvl7pPr marR="0" lvl="6"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7pPr>
            <a:lvl8pPr marR="0" lvl="7"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8pPr>
            <a:lvl9pPr marR="0" lvl="8"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9pPr>
          </a:lstStyle>
          <a:p>
            <a:pPr marL="0" marR="0" lvl="0" indent="0" algn="ctr" defTabSz="914400" rtl="0" eaLnBrk="1" fontAlgn="auto" latinLnBrk="0" hangingPunct="1">
              <a:lnSpc>
                <a:spcPct val="100000"/>
              </a:lnSpc>
              <a:spcBef>
                <a:spcPts val="0"/>
              </a:spcBef>
              <a:spcAft>
                <a:spcPts val="0"/>
              </a:spcAft>
              <a:buClr>
                <a:srgbClr val="000000"/>
              </a:buClr>
              <a:buSzPts val="3000"/>
              <a:buFont typeface="Calibri"/>
              <a:buNone/>
              <a:tabLst/>
              <a:defRPr/>
            </a:pPr>
            <a:r>
              <a:rPr kumimoji="0" lang="en-US" sz="3000" b="0" i="0" u="none" strike="noStrike" kern="0" cap="none" spc="0" normalizeH="0" baseline="0" noProof="0" dirty="0">
                <a:ln>
                  <a:noFill/>
                </a:ln>
                <a:solidFill>
                  <a:srgbClr val="000000"/>
                </a:solidFill>
                <a:effectLst/>
                <a:uLnTx/>
                <a:uFillTx/>
                <a:latin typeface="Century Gothic"/>
                <a:ea typeface="Century Gothic"/>
                <a:cs typeface="Century Gothic"/>
                <a:sym typeface="Century Gothic"/>
              </a:rPr>
              <a:t>On Your Own</a:t>
            </a:r>
            <a:r>
              <a:rPr kumimoji="0" lang="en-US" sz="3000" b="0" i="0" u="none" strike="noStrike" kern="0" cap="none" spc="0" normalizeH="0" baseline="-25000" noProof="0" dirty="0">
                <a:ln>
                  <a:noFill/>
                </a:ln>
                <a:solidFill>
                  <a:srgbClr val="000000"/>
                </a:solidFill>
                <a:effectLst/>
                <a:uLnTx/>
                <a:uFillTx/>
                <a:latin typeface="Century Gothic"/>
                <a:ea typeface="Century Gothic"/>
                <a:cs typeface="Century Gothic"/>
                <a:sym typeface="Century Gothic"/>
              </a:rPr>
              <a:t>2</a:t>
            </a:r>
            <a:endParaRPr kumimoji="0" lang="en-US" sz="3200" b="0" i="0" u="none" strike="noStrike" kern="0" cap="none" spc="0" normalizeH="0" baseline="-25000" noProof="0" dirty="0">
              <a:ln>
                <a:noFill/>
              </a:ln>
              <a:solidFill>
                <a:srgbClr val="000000"/>
              </a:solidFill>
              <a:effectLst/>
              <a:uLnTx/>
              <a:uFillTx/>
              <a:latin typeface="Calibri"/>
              <a:ea typeface="Calibri"/>
              <a:cs typeface="Calibri"/>
              <a:sym typeface="Calibri"/>
            </a:endParaRPr>
          </a:p>
        </p:txBody>
      </p:sp>
      <p:cxnSp>
        <p:nvCxnSpPr>
          <p:cNvPr id="3" name="Straight Connector 2">
            <a:extLst>
              <a:ext uri="{FF2B5EF4-FFF2-40B4-BE49-F238E27FC236}">
                <a16:creationId xmlns:a16="http://schemas.microsoft.com/office/drawing/2014/main" id="{C0A37C05-9E7F-686B-371B-682DCA28349C}"/>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4" name="Group 3" descr="Suppose that a newly elected president is pro-business and promises to reduce regulations and taxes on businesses. Explain how this will most likely affect business investment.&#10;&#10;Lower taxes and fewer regulations will make businesses optimistic that future profits will increase. When business confidence increases, investment spending increases.">
            <a:extLst>
              <a:ext uri="{FF2B5EF4-FFF2-40B4-BE49-F238E27FC236}">
                <a16:creationId xmlns:a16="http://schemas.microsoft.com/office/drawing/2014/main" id="{396073A5-5FAB-7896-74B2-402FEF81E269}"/>
              </a:ext>
            </a:extLst>
          </p:cNvPr>
          <p:cNvGrpSpPr/>
          <p:nvPr/>
        </p:nvGrpSpPr>
        <p:grpSpPr>
          <a:xfrm>
            <a:off x="2066923" y="1772682"/>
            <a:ext cx="8058154" cy="2387241"/>
            <a:chOff x="542923" y="940936"/>
            <a:chExt cx="8058154" cy="2387241"/>
          </a:xfrm>
          <a:solidFill>
            <a:srgbClr val="627981"/>
          </a:solidFill>
        </p:grpSpPr>
        <p:sp>
          <p:nvSpPr>
            <p:cNvPr id="5" name="Rectangle 4">
              <a:extLst>
                <a:ext uri="{FF2B5EF4-FFF2-40B4-BE49-F238E27FC236}">
                  <a16:creationId xmlns:a16="http://schemas.microsoft.com/office/drawing/2014/main" id="{BF61E60B-0EBF-6D60-1A2B-29CFACC4ECED}"/>
                </a:ext>
              </a:extLst>
            </p:cNvPr>
            <p:cNvSpPr/>
            <p:nvPr/>
          </p:nvSpPr>
          <p:spPr>
            <a:xfrm>
              <a:off x="542923" y="940936"/>
              <a:ext cx="8058154" cy="238724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6" name="TextBox 5">
              <a:extLst>
                <a:ext uri="{FF2B5EF4-FFF2-40B4-BE49-F238E27FC236}">
                  <a16:creationId xmlns:a16="http://schemas.microsoft.com/office/drawing/2014/main" id="{CBE74596-9873-D756-DFAF-7965E63BD8AE}"/>
                </a:ext>
              </a:extLst>
            </p:cNvPr>
            <p:cNvSpPr txBox="1"/>
            <p:nvPr/>
          </p:nvSpPr>
          <p:spPr>
            <a:xfrm>
              <a:off x="668214" y="1000510"/>
              <a:ext cx="7807571" cy="2246769"/>
            </a:xfrm>
            <a:prstGeom prst="rect">
              <a:avLst/>
            </a:prstGeom>
            <a:grp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a:ln>
                    <a:noFill/>
                  </a:ln>
                  <a:solidFill>
                    <a:srgbClr val="FFFFFF"/>
                  </a:solidFill>
                  <a:effectLst/>
                  <a:uLnTx/>
                  <a:uFillTx/>
                  <a:latin typeface="Calibri"/>
                  <a:ea typeface="Calibri"/>
                  <a:cs typeface="Calibri"/>
                  <a:sym typeface="Calibri"/>
                </a:rPr>
                <a:t>Suppose that a newly elected president is pro-business and promises to reduce regulations and taxes on businesses. Explain how this will most likely affect business investment.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000" b="0" i="1"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1" u="none" strike="noStrike" kern="0" cap="none" spc="0" normalizeH="0" baseline="0" noProof="0" dirty="0">
                  <a:ln>
                    <a:noFill/>
                  </a:ln>
                  <a:solidFill>
                    <a:srgbClr val="FFFFFF"/>
                  </a:solidFill>
                  <a:effectLst/>
                  <a:uLnTx/>
                  <a:uFillTx/>
                  <a:latin typeface="Calibri"/>
                  <a:ea typeface="Calibri"/>
                  <a:cs typeface="Calibri"/>
                  <a:sym typeface="Calibri"/>
                </a:rPr>
                <a:t>Lower taxes and fewer regulations will make businesses optimistic that future profits will increase. When business confidence increases, investment spending increases.</a:t>
              </a:r>
            </a:p>
          </p:txBody>
        </p:sp>
      </p:grpSp>
    </p:spTree>
    <p:extLst>
      <p:ext uri="{BB962C8B-B14F-4D97-AF65-F5344CB8AC3E}">
        <p14:creationId xmlns:p14="http://schemas.microsoft.com/office/powerpoint/2010/main" val="2198374320"/>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B2ED16F-389A-49E8-A8A9-54E04415773B}">
  <ds:schemaRefs>
    <ds:schemaRef ds:uri="http://schemas.openxmlformats.org/package/2006/metadata/core-properties"/>
    <ds:schemaRef ds:uri="fdab59f7-c3a7-48e5-acd8-618ce834776e"/>
    <ds:schemaRef ds:uri="http://schemas.microsoft.com/office/2006/metadata/properties"/>
    <ds:schemaRef ds:uri="http://schemas.microsoft.com/office/2006/documentManagement/types"/>
    <ds:schemaRef ds:uri="http://purl.org/dc/elements/1.1/"/>
    <ds:schemaRef ds:uri="http://schemas.microsoft.com/office/infopath/2007/PartnerControls"/>
    <ds:schemaRef ds:uri="http://purl.org/dc/dcmitype/"/>
    <ds:schemaRef ds:uri="06d9c582-05c2-476b-83d2-72ab8b1380b2"/>
    <ds:schemaRef ds:uri="http://www.w3.org/XML/1998/namespace"/>
    <ds:schemaRef ds:uri="http://purl.org/dc/terms/"/>
  </ds:schemaRefs>
</ds:datastoreItem>
</file>

<file path=customXml/itemProps2.xml><?xml version="1.0" encoding="utf-8"?>
<ds:datastoreItem xmlns:ds="http://schemas.openxmlformats.org/officeDocument/2006/customXml" ds:itemID="{BEDA85FF-837C-42BD-908D-73140F5277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4D2C10A-09C1-45E6-8D03-94E112D4FA2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3364</TotalTime>
  <Words>1286</Words>
  <Application>Microsoft Office PowerPoint</Application>
  <PresentationFormat>Widescreen</PresentationFormat>
  <Paragraphs>71</Paragraphs>
  <Slides>13</Slides>
  <Notes>12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13</vt:i4>
      </vt:variant>
    </vt:vector>
  </HeadingPairs>
  <TitlesOfParts>
    <vt:vector size="19" baseType="lpstr">
      <vt:lpstr>Calibri Light</vt:lpstr>
      <vt:lpstr>Century Gothic</vt:lpstr>
      <vt:lpstr>Arial</vt:lpstr>
      <vt:lpstr>Calibri</vt:lpstr>
      <vt:lpstr>Office Theme</vt:lpstr>
      <vt:lpstr>2_Office Theme</vt:lpstr>
      <vt:lpstr>Aggregate Demand in Keynesian Analysis</vt:lpstr>
      <vt:lpstr>The Keynesian Perspective</vt:lpstr>
      <vt:lpstr>Aggregate Demand</vt:lpstr>
      <vt:lpstr>Consumption Expenditure1</vt:lpstr>
      <vt:lpstr>Consumption Expenditure2</vt:lpstr>
      <vt:lpstr>Factors that Affect Consumption</vt:lpstr>
      <vt:lpstr>Investment Expenditure</vt:lpstr>
      <vt:lpstr>On Your Own1</vt:lpstr>
      <vt:lpstr>On Your Own2</vt:lpstr>
      <vt:lpstr>Government Spending</vt:lpstr>
      <vt:lpstr>Spending on Net Exports</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66</cp:revision>
  <dcterms:modified xsi:type="dcterms:W3CDTF">2026-02-04T12:54:21Z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