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15"/>
  </p:notesMasterIdLst>
  <p:sldIdLst>
    <p:sldId id="432" r:id="rId6"/>
    <p:sldId id="418" r:id="rId7"/>
    <p:sldId id="419" r:id="rId8"/>
    <p:sldId id="420" r:id="rId9"/>
    <p:sldId id="421" r:id="rId10"/>
    <p:sldId id="422" r:id="rId11"/>
    <p:sldId id="423" r:id="rId12"/>
    <p:sldId id="424" r:id="rId13"/>
    <p:sldId id="405" r:id="rId14"/>
  </p:sldIdLst>
  <p:sldSz cx="12192000" cy="6858000"/>
  <p:notesSz cx="6858000" cy="9144000"/>
  <p:embeddedFontLst>
    <p:embeddedFont>
      <p:font typeface="Century Gothic" panose="020B0502020202020204" pitchFamily="34" charset="0"/>
      <p:regular r:id="rId16"/>
      <p:bold r:id="rId17"/>
      <p:italic r:id="rId18"/>
      <p:bold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D19EB8-A079-49EB-BA6F-D9E5EE02D0AE}" v="3" dt="2026-02-04T12:56:45.4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199" autoAdjust="0"/>
  </p:normalViewPr>
  <p:slideViewPr>
    <p:cSldViewPr snapToGrid="0">
      <p:cViewPr varScale="1">
        <p:scale>
          <a:sx n="93" d="100"/>
          <a:sy n="93" d="100"/>
        </p:scale>
        <p:origin x="11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3.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2.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4.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addSld delSld modSld">
      <pc:chgData name="Caitlin Coleman" userId="96f87ca1-0e64-4ae8-8d77-98757b85df0b" providerId="ADAL" clId="{DDA6BCD5-DC0D-434C-93A0-51E2BCD25B34}" dt="2026-01-26T14:40:13.467" v="8" actId="20577"/>
      <pc:docMkLst>
        <pc:docMk/>
      </pc:docMkLst>
      <pc:sldChg chg="add">
        <pc:chgData name="Caitlin Coleman" userId="96f87ca1-0e64-4ae8-8d77-98757b85df0b" providerId="ADAL" clId="{DDA6BCD5-DC0D-434C-93A0-51E2BCD25B34}" dt="2026-01-26T14:39:44.610" v="1"/>
        <pc:sldMkLst>
          <pc:docMk/>
          <pc:sldMk cId="1053437038" sldId="405"/>
        </pc:sldMkLst>
      </pc:sldChg>
      <pc:sldChg chg="modSp add mod">
        <pc:chgData name="Caitlin Coleman" userId="96f87ca1-0e64-4ae8-8d77-98757b85df0b" providerId="ADAL" clId="{DDA6BCD5-DC0D-434C-93A0-51E2BCD25B34}" dt="2026-01-26T14:39:54.120" v="3" actId="6549"/>
        <pc:sldMkLst>
          <pc:docMk/>
          <pc:sldMk cId="0" sldId="418"/>
        </pc:sldMkLst>
        <pc:spChg chg="mod">
          <ac:chgData name="Caitlin Coleman" userId="96f87ca1-0e64-4ae8-8d77-98757b85df0b" providerId="ADAL" clId="{DDA6BCD5-DC0D-434C-93A0-51E2BCD25B34}" dt="2026-01-26T14:39:54.120" v="3" actId="6549"/>
          <ac:spMkLst>
            <pc:docMk/>
            <pc:sldMk cId="0" sldId="418"/>
            <ac:spMk id="2" creationId="{37B52DF7-7F3B-4FBF-6425-CF48C1E3ADDA}"/>
          </ac:spMkLst>
        </pc:spChg>
      </pc:sldChg>
      <pc:sldChg chg="add">
        <pc:chgData name="Caitlin Coleman" userId="96f87ca1-0e64-4ae8-8d77-98757b85df0b" providerId="ADAL" clId="{DDA6BCD5-DC0D-434C-93A0-51E2BCD25B34}" dt="2026-01-26T14:39:36.631" v="0"/>
        <pc:sldMkLst>
          <pc:docMk/>
          <pc:sldMk cId="82582035" sldId="419"/>
        </pc:sldMkLst>
      </pc:sldChg>
      <pc:sldChg chg="add">
        <pc:chgData name="Caitlin Coleman" userId="96f87ca1-0e64-4ae8-8d77-98757b85df0b" providerId="ADAL" clId="{DDA6BCD5-DC0D-434C-93A0-51E2BCD25B34}" dt="2026-01-26T14:39:36.631" v="0"/>
        <pc:sldMkLst>
          <pc:docMk/>
          <pc:sldMk cId="2068188684" sldId="420"/>
        </pc:sldMkLst>
      </pc:sldChg>
      <pc:sldChg chg="add">
        <pc:chgData name="Caitlin Coleman" userId="96f87ca1-0e64-4ae8-8d77-98757b85df0b" providerId="ADAL" clId="{DDA6BCD5-DC0D-434C-93A0-51E2BCD25B34}" dt="2026-01-26T14:39:36.631" v="0"/>
        <pc:sldMkLst>
          <pc:docMk/>
          <pc:sldMk cId="1658798780" sldId="421"/>
        </pc:sldMkLst>
      </pc:sldChg>
      <pc:sldChg chg="modSp add mod">
        <pc:chgData name="Caitlin Coleman" userId="96f87ca1-0e64-4ae8-8d77-98757b85df0b" providerId="ADAL" clId="{DDA6BCD5-DC0D-434C-93A0-51E2BCD25B34}" dt="2026-01-26T14:40:02.552" v="5" actId="20577"/>
        <pc:sldMkLst>
          <pc:docMk/>
          <pc:sldMk cId="3541119855" sldId="422"/>
        </pc:sldMkLst>
        <pc:spChg chg="mod">
          <ac:chgData name="Caitlin Coleman" userId="96f87ca1-0e64-4ae8-8d77-98757b85df0b" providerId="ADAL" clId="{DDA6BCD5-DC0D-434C-93A0-51E2BCD25B34}" dt="2026-01-26T14:40:02.552" v="5" actId="20577"/>
          <ac:spMkLst>
            <pc:docMk/>
            <pc:sldMk cId="3541119855" sldId="422"/>
            <ac:spMk id="26" creationId="{00000000-0000-0000-0000-000000000000}"/>
          </ac:spMkLst>
        </pc:spChg>
      </pc:sldChg>
      <pc:sldChg chg="modSp add mod">
        <pc:chgData name="Caitlin Coleman" userId="96f87ca1-0e64-4ae8-8d77-98757b85df0b" providerId="ADAL" clId="{DDA6BCD5-DC0D-434C-93A0-51E2BCD25B34}" dt="2026-01-26T14:40:08.723" v="7" actId="20577"/>
        <pc:sldMkLst>
          <pc:docMk/>
          <pc:sldMk cId="388205378" sldId="423"/>
        </pc:sldMkLst>
        <pc:spChg chg="mod">
          <ac:chgData name="Caitlin Coleman" userId="96f87ca1-0e64-4ae8-8d77-98757b85df0b" providerId="ADAL" clId="{DDA6BCD5-DC0D-434C-93A0-51E2BCD25B34}" dt="2026-01-26T14:40:08.723" v="7" actId="20577"/>
          <ac:spMkLst>
            <pc:docMk/>
            <pc:sldMk cId="388205378" sldId="423"/>
            <ac:spMk id="26" creationId="{00000000-0000-0000-0000-000000000000}"/>
          </ac:spMkLst>
        </pc:spChg>
      </pc:sldChg>
      <pc:sldChg chg="modSp add mod">
        <pc:chgData name="Caitlin Coleman" userId="96f87ca1-0e64-4ae8-8d77-98757b85df0b" providerId="ADAL" clId="{DDA6BCD5-DC0D-434C-93A0-51E2BCD25B34}" dt="2026-01-26T14:40:13.467" v="8" actId="20577"/>
        <pc:sldMkLst>
          <pc:docMk/>
          <pc:sldMk cId="2980918896" sldId="424"/>
        </pc:sldMkLst>
        <pc:spChg chg="mod">
          <ac:chgData name="Caitlin Coleman" userId="96f87ca1-0e64-4ae8-8d77-98757b85df0b" providerId="ADAL" clId="{DDA6BCD5-DC0D-434C-93A0-51E2BCD25B34}" dt="2026-01-26T14:40:13.467" v="8" actId="20577"/>
          <ac:spMkLst>
            <pc:docMk/>
            <pc:sldMk cId="2980918896" sldId="424"/>
            <ac:spMk id="4" creationId="{931E4FAB-2198-69DC-2EE4-74569669B4F6}"/>
          </ac:spMkLst>
        </pc:spChg>
      </pc:sldChg>
      <pc:sldChg chg="add">
        <pc:chgData name="Caitlin Coleman" userId="96f87ca1-0e64-4ae8-8d77-98757b85df0b" providerId="ADAL" clId="{DDA6BCD5-DC0D-434C-93A0-51E2BCD25B34}" dt="2026-01-26T14:39:36.631" v="0"/>
        <pc:sldMkLst>
          <pc:docMk/>
          <pc:sldMk cId="902812382" sldId="43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070B-47F2-0E4F-182D-C5AB9090C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3196FF-CE74-97A7-D7ED-EF7F004E8C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B284778-E2E3-4DF8-EF21-6C22FC2D82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1512E2-D9AF-2730-BB1D-9F6B62F2252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2F6CF9D-C3AB-4E5F-87B7-3644743D88F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66319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188678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976464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02209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126408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BBE6-EF71-43EF-B61B-894286BFBEC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0332CC-845C-4651-8202-2E2B20BCDA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FBFE77-6F46-4745-85E7-0FD905804861}"/>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E49016F4-0A23-4432-83A4-B568B7DEA8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4821FB-BC58-4C39-8E18-651C0A9B9DF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62388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F2FE2-A428-4425-AB5F-1FD4A20EFD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620F2F1-B273-4AEB-B3D3-B180AE0566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ED669D-A14A-4997-88D0-9E1346B8C5E4}"/>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D768EC81-B3C6-4C52-B57C-35904EF712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DEC8A5-B243-421F-91BF-A4E2C1FDF0A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33699294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0442D4-D50B-4021-8B10-79DC262934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65FC8D-EA63-439E-98CC-7DC97FBABB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8E02D0-7905-4F2F-9837-4A3BCFE921F7}"/>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CFF4BC99-A7D0-402F-8021-1DB4FB986D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5C65EB-614B-41DE-947F-8D8ACCE846C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51701022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66807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168582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928321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2380710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38556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258290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127087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45648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E88AC-FD85-4EAE-B8E7-1B91BE7DCB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4B9935-DB0F-4641-BED5-3990AEDD8B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8A35B-2476-4FA3-B910-9E0F12498902}"/>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063B4110-2681-4791-ADC1-D77005A191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D1CC58-EBD0-4EB0-98A4-F4591CDE28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535133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996410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666245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91003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B22EA-9677-44BA-93AA-FE67003FBA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C46154-C930-4893-9824-3EF81E1A6C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F8B1C6-7E93-42C9-A492-C224A270B24B}"/>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DC02580D-3FAA-49BE-A18B-E07460DEF9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AE71F8-A7E0-4FA0-8866-F9937D8B847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71804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5E87B-0F19-49DE-8FFE-3F1672A4B6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C80EE0-79C8-4ECE-A905-09D32093A7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2A337A-B79C-4623-89B2-C05868F7CA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7F426D-F55F-49B8-814D-9C603FE7EA53}"/>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6" name="Footer Placeholder 5">
            <a:extLst>
              <a:ext uri="{FF2B5EF4-FFF2-40B4-BE49-F238E27FC236}">
                <a16:creationId xmlns:a16="http://schemas.microsoft.com/office/drawing/2014/main" id="{E4E4C7D6-05D0-48EE-90FF-1E4B55D4E9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1112B4-CB65-44F7-8E4F-FAB2BAE8ED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954198374"/>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15642-A2E1-46B8-99F1-C16B881602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18D2257-6E6D-47A7-B681-40764DF590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88DDD3-754F-414C-A319-C93E5A5F08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72F588F-1DAF-4AE1-B416-DA061BD3D0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C0A43B-514D-4DE7-BC2E-58B7C9592E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AE9A8A6-954B-4D59-83B3-B2661607A72A}"/>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8" name="Footer Placeholder 7">
            <a:extLst>
              <a:ext uri="{FF2B5EF4-FFF2-40B4-BE49-F238E27FC236}">
                <a16:creationId xmlns:a16="http://schemas.microsoft.com/office/drawing/2014/main" id="{EDB4C6AA-A8B5-4974-9B1E-34C23A6C69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5F5610-0F10-4CC1-BC9B-4129F52FC5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7637170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8ACA7-0DC0-42E5-8950-BC1981E6C8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C036B9-DE94-4AFE-BACE-EE49AB0581F2}"/>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4" name="Footer Placeholder 3">
            <a:extLst>
              <a:ext uri="{FF2B5EF4-FFF2-40B4-BE49-F238E27FC236}">
                <a16:creationId xmlns:a16="http://schemas.microsoft.com/office/drawing/2014/main" id="{F960C0D4-C7AB-4B3F-898C-E09A31540CA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2027EC-45A3-4451-A570-A10319F40BE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6558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620BBF-49EB-48F9-ABBF-644D321A59C9}"/>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3" name="Footer Placeholder 2">
            <a:extLst>
              <a:ext uri="{FF2B5EF4-FFF2-40B4-BE49-F238E27FC236}">
                <a16:creationId xmlns:a16="http://schemas.microsoft.com/office/drawing/2014/main" id="{16CCF7DD-AB69-4097-B81F-EE1A80D515C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ADE7F96-B0E2-49C3-B247-97FBEFB4422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65356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1EB2D-27A0-4273-A370-EC88F2901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181E0B-B8CD-42C8-8D32-0E9AE335C8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D3A8D6-1345-49C8-87DB-71D6F56D94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4A5B0-8BFC-4373-BBF5-ABEAA4C29D8C}"/>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6" name="Footer Placeholder 5">
            <a:extLst>
              <a:ext uri="{FF2B5EF4-FFF2-40B4-BE49-F238E27FC236}">
                <a16:creationId xmlns:a16="http://schemas.microsoft.com/office/drawing/2014/main" id="{FB080AEB-E305-4593-AFBF-88B955B74F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71905F-08BC-4B9F-BB4B-C205D66E044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9388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A1ADE-DDA8-42B3-A16A-326E4C0D01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EF4D6B-FF97-496B-AAFA-6EB35FED00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E8E3E3A-8B13-4477-88DC-4D13863EDA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674E42-8C3F-4461-AA8F-0B3D3481B308}"/>
              </a:ext>
            </a:extLst>
          </p:cNvPr>
          <p:cNvSpPr>
            <a:spLocks noGrp="1"/>
          </p:cNvSpPr>
          <p:nvPr>
            <p:ph type="dt" sz="half" idx="10"/>
          </p:nvPr>
        </p:nvSpPr>
        <p:spPr/>
        <p:txBody>
          <a:bodyPr/>
          <a:lstStyle/>
          <a:p>
            <a:fld id="{049EE145-AA94-449B-8902-C92A094B9432}" type="datetimeFigureOut">
              <a:rPr lang="en-US" smtClean="0"/>
              <a:t>2/4/2026</a:t>
            </a:fld>
            <a:endParaRPr lang="en-US"/>
          </a:p>
        </p:txBody>
      </p:sp>
      <p:sp>
        <p:nvSpPr>
          <p:cNvPr id="6" name="Footer Placeholder 5">
            <a:extLst>
              <a:ext uri="{FF2B5EF4-FFF2-40B4-BE49-F238E27FC236}">
                <a16:creationId xmlns:a16="http://schemas.microsoft.com/office/drawing/2014/main" id="{73BC98E3-9AE5-43DF-8429-0345CC46D3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F8CE92-34A2-4101-89A9-613C49D34C0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16221408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AF4768-5D74-4576-9103-31C0F9207E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30EADB-4D94-4B17-BAD9-F3021A796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2315F4-9F23-4D3B-8963-1A87A6AC5E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9EE145-AA94-449B-8902-C92A094B9432}" type="datetimeFigureOut">
              <a:rPr lang="en-US" smtClean="0"/>
              <a:t>2/4/2026</a:t>
            </a:fld>
            <a:endParaRPr lang="en-US"/>
          </a:p>
        </p:txBody>
      </p:sp>
      <p:sp>
        <p:nvSpPr>
          <p:cNvPr id="5" name="Footer Placeholder 4">
            <a:extLst>
              <a:ext uri="{FF2B5EF4-FFF2-40B4-BE49-F238E27FC236}">
                <a16:creationId xmlns:a16="http://schemas.microsoft.com/office/drawing/2014/main" id="{275F85E6-9393-4F68-B2FB-F98C79B170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FA2EC81-4B7D-430A-AAF9-72EF3A5D44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2650757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2/4/2026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287380403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1F2DA-2783-591A-9DEE-79A3D4E030D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6D3E5E4-1701-194C-FB03-40726E19E835}"/>
              </a:ex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cxnSp>
        <p:nvCxnSpPr>
          <p:cNvPr id="11" name="Straight Connector 10">
            <a:extLst>
              <a:ext uri="{FF2B5EF4-FFF2-40B4-BE49-F238E27FC236}">
                <a16:creationId xmlns:a16="http://schemas.microsoft.com/office/drawing/2014/main" id="{27366600-1FB1-68D8-42C3-F0832DD6E7A8}"/>
              </a:ex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2227C1DA-5C77-C6D1-FD54-519386B246A3}"/>
              </a:ext>
            </a:extLst>
          </p:cNvPr>
          <p:cNvSpPr txBox="1">
            <a:spLocks noGrp="1"/>
          </p:cNvSpPr>
          <p:nvPr>
            <p:ph type="title" idx="4294967295"/>
          </p:nvPr>
        </p:nvSpPr>
        <p:spPr>
          <a:xfrm>
            <a:off x="1524000" y="2576433"/>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a:lnSpc>
                <a:spcPct val="100000"/>
              </a:lnSpc>
              <a:spcBef>
                <a:spcPts val="0"/>
              </a:spcBef>
              <a:buClr>
                <a:srgbClr val="000000"/>
              </a:buClr>
              <a:buSzPts val="6000"/>
              <a:defRPr/>
            </a:pPr>
            <a:r>
              <a:rPr lang="en-US" sz="5400" dirty="0">
                <a:solidFill>
                  <a:prstClr val="black"/>
                </a:solidFill>
                <a:latin typeface="Century Gothic" panose="020B0502020202020204" pitchFamily="34" charset="0"/>
                <a:ea typeface="Calibri" panose="020F0502020204030204" pitchFamily="34" charset="0"/>
                <a:cs typeface="Times New Roman" panose="02020603050405020304" pitchFamily="18" charset="0"/>
              </a:rPr>
              <a:t>The Phillips Curve</a:t>
            </a:r>
            <a:endParaRPr lang="en-US" sz="1600" dirty="0">
              <a:solidFill>
                <a:prstClr val="black"/>
              </a:solidFill>
              <a:latin typeface="Century Gothic" panose="020B0502020202020204" pitchFamily="34" charset="0"/>
            </a:endParaRPr>
          </a:p>
        </p:txBody>
      </p:sp>
      <p:cxnSp>
        <p:nvCxnSpPr>
          <p:cNvPr id="14" name="Straight Connector 13">
            <a:extLst>
              <a:ext uri="{FF2B5EF4-FFF2-40B4-BE49-F238E27FC236}">
                <a16:creationId xmlns:a16="http://schemas.microsoft.com/office/drawing/2014/main" id="{526C0891-581E-99AE-AE1E-62A838E9C2B1}"/>
              </a:ext>
              <a:ext uri="{C183D7F6-B498-43B3-948B-1728B52AA6E4}">
                <adec:decorative xmlns:adec="http://schemas.microsoft.com/office/drawing/2017/decorative" val="1"/>
              </a:ext>
            </a:extLst>
          </p:cNvPr>
          <p:cNvCxnSpPr/>
          <p:nvPr/>
        </p:nvCxnSpPr>
        <p:spPr>
          <a:xfrm>
            <a:off x="3071446" y="393457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39BC94D-BFBE-F129-4D51-17F001C099F0}"/>
              </a:ext>
            </a:extLst>
          </p:cNvPr>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Arial"/>
                <a:sym typeface="Arial"/>
              </a:rPr>
              <a:t> LEARNING</a:t>
            </a:r>
          </a:p>
        </p:txBody>
      </p:sp>
    </p:spTree>
    <p:extLst>
      <p:ext uri="{BB962C8B-B14F-4D97-AF65-F5344CB8AC3E}">
        <p14:creationId xmlns:p14="http://schemas.microsoft.com/office/powerpoint/2010/main" val="902812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Title 25">
            <a:extLst>
              <a:ext uri="{FF2B5EF4-FFF2-40B4-BE49-F238E27FC236}">
                <a16:creationId xmlns:a16="http://schemas.microsoft.com/office/drawing/2014/main" id="{37B52DF7-7F3B-4FBF-6425-CF48C1E3ADDA}"/>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ts val="3000"/>
              <a:buFont typeface="Arial"/>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Introduction</a:t>
            </a:r>
            <a:endParaRPr kumimoji="0" lang="en-US" sz="1800" b="0" i="0" u="none" strike="noStrike" kern="1200" cap="none" spc="0" normalizeH="0" baseline="-25000" noProof="0" dirty="0">
              <a:ln>
                <a:noFill/>
              </a:ln>
              <a:solidFill>
                <a:prstClr val="black"/>
              </a:solidFill>
              <a:effectLst/>
              <a:uLnTx/>
              <a:uFillTx/>
              <a:latin typeface="Calibri" panose="020F0502020204030204"/>
              <a:ea typeface="+mj-ea"/>
              <a:cs typeface="+mj-cs"/>
              <a:sym typeface="Arial"/>
            </a:endParaRPr>
          </a:p>
        </p:txBody>
      </p:sp>
      <p:cxnSp>
        <p:nvCxnSpPr>
          <p:cNvPr id="3" name="Straight Connector 2">
            <a:extLst>
              <a:ext uri="{FF2B5EF4-FFF2-40B4-BE49-F238E27FC236}">
                <a16:creationId xmlns:a16="http://schemas.microsoft.com/office/drawing/2014/main" id="{503A9D34-FACD-29E8-86CD-1BBAA87C26E0}"/>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8" name="TextBox 7">
            <a:extLst>
              <a:ext uri="{FF2B5EF4-FFF2-40B4-BE49-F238E27FC236}">
                <a16:creationId xmlns:a16="http://schemas.microsoft.com/office/drawing/2014/main" id="{3A5A22DE-1D2D-483B-A7C2-A66EA77C9FB2}"/>
              </a:ext>
            </a:extLst>
          </p:cNvPr>
          <p:cNvSpPr txBox="1"/>
          <p:nvPr/>
        </p:nvSpPr>
        <p:spPr>
          <a:xfrm>
            <a:off x="6702392" y="1665810"/>
            <a:ext cx="3965609"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sym typeface="Arial"/>
              </a:rPr>
              <a:t>The simplified AD/AS model is consistent with Keynes’ original model.</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In the real-world, an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 curve is more curved than the right angle presented previously.</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The real-world </a:t>
            </a:r>
            <a:r>
              <a:rPr kumimoji="0" lang="en-US" sz="2000" b="0" i="1"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AS</a:t>
            </a:r>
            <a:r>
              <a:rPr kumimoji="0" lang="en-US" sz="2000" b="0" i="0" u="none" strike="noStrike" kern="1200" cap="none" spc="0" normalizeH="0" baseline="0" noProof="0" dirty="0">
                <a:ln>
                  <a:noFill/>
                </a:ln>
                <a:solidFill>
                  <a:prstClr val="white"/>
                </a:solidFill>
                <a:effectLst/>
                <a:uLnTx/>
                <a:uFillTx/>
                <a:latin typeface="Calibri" panose="020F0502020204030204" pitchFamily="34" charset="0"/>
                <a:cs typeface="Times New Roman" panose="02020603050405020304" pitchFamily="18" charset="0"/>
                <a:sym typeface="Arial"/>
              </a:rPr>
              <a:t> curve goes from flat to curved to very steep, leading to the concept of the Phillips curve.</a:t>
            </a:r>
          </a:p>
          <a:p>
            <a:pPr marL="342900" marR="0" lvl="0" indent="-342900" algn="l" defTabSz="914400" rtl="0" eaLnBrk="1" fontAlgn="auto" latinLnBrk="0" hangingPunct="1">
              <a:lnSpc>
                <a:spcPct val="100000"/>
              </a:lnSpc>
              <a:spcBef>
                <a:spcPts val="0"/>
              </a:spcBef>
              <a:spcAft>
                <a:spcPts val="0"/>
              </a:spcAft>
              <a:buClr>
                <a:prstClr val="white"/>
              </a:buClr>
              <a:buSzTx/>
              <a:buFont typeface="Calibri" panose="020F050202020403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sym typeface="Arial"/>
            </a:endParaRPr>
          </a:p>
        </p:txBody>
      </p:sp>
      <p:pic>
        <p:nvPicPr>
          <p:cNvPr id="7" name="Picture 6" descr="This table compares how the zone of the AS curve shows the effect of shifts in aggregate demand (AD). In the Keynesian zone, AD changes mainly influence output with little impact on prices; in the intermediate zone, they affect both output and price levels; and in the neoclassical zone, they mostly change prices with minimal effect on output.">
            <a:extLst>
              <a:ext uri="{FF2B5EF4-FFF2-40B4-BE49-F238E27FC236}">
                <a16:creationId xmlns:a16="http://schemas.microsoft.com/office/drawing/2014/main" id="{363974BD-7B08-25A2-9C57-082DCCB672BC}"/>
              </a:ext>
            </a:extLst>
          </p:cNvPr>
          <p:cNvPicPr>
            <a:picLocks noChangeAspect="1"/>
          </p:cNvPicPr>
          <p:nvPr/>
        </p:nvPicPr>
        <p:blipFill>
          <a:blip r:embed="rId4"/>
          <a:stretch>
            <a:fillRect/>
          </a:stretch>
        </p:blipFill>
        <p:spPr>
          <a:xfrm>
            <a:off x="1378620" y="5143685"/>
            <a:ext cx="9434760" cy="16115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Keynesian theory implies that inflationary pressures are low during a recession but higher when the level of output is near or even beyond potential GDP."/>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Keynesian theory implies that inflationary pressures are low during a recession but higher when the level of output is near or even beyond potential GDP.</a:t>
              </a:r>
            </a:p>
          </p:txBody>
        </p:sp>
      </p:grpSp>
      <p:grpSp>
        <p:nvGrpSpPr>
          <p:cNvPr id="20" name="Group 19" descr="In the 1950s, London School of Economics economist, A.W. Phillips, studied the Keynesian school of thought and developed a theory."/>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In the 1950s, London School of Economics economist, A.W. Phillips, studied the Keynesian school of thought and developed a theory.</a:t>
              </a:r>
            </a:p>
          </p:txBody>
        </p:sp>
      </p:grpSp>
      <p:grpSp>
        <p:nvGrpSpPr>
          <p:cNvPr id="23" name="Group 22" descr="Phillips found that a tradeoff between unemployment and inflation does indeed exist."/>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Phillips found that a tradeoff between unemployment and inflation does indeed exist. </a:t>
              </a:r>
            </a:p>
          </p:txBody>
        </p:sp>
      </p:grpSp>
      <p:grpSp>
        <p:nvGrpSpPr>
          <p:cNvPr id="15" name="Group 14" descr="The curve that shows this tradeoff became known as the Phillips curve.">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curve that shows this tradeoff became known as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Arial"/>
                  <a:sym typeface="Arial"/>
                </a:rPr>
                <a:t>Phillips curve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a:t>
              </a:r>
            </a:p>
          </p:txBody>
        </p:sp>
      </p:grpSp>
    </p:spTree>
    <p:extLst>
      <p:ext uri="{BB962C8B-B14F-4D97-AF65-F5344CB8AC3E}">
        <p14:creationId xmlns:p14="http://schemas.microsoft.com/office/powerpoint/2010/main" val="82582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8" name="Title 7">
            <a:extLst>
              <a:ext uri="{FF2B5EF4-FFF2-40B4-BE49-F238E27FC236}">
                <a16:creationId xmlns:a16="http://schemas.microsoft.com/office/drawing/2014/main" id="{907F2F5F-D2B8-4ED9-9668-B88584BF579F}"/>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Phillips Curve</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3" name="Straight Connector 2">
            <a:extLst>
              <a:ext uri="{FF2B5EF4-FFF2-40B4-BE49-F238E27FC236}">
                <a16:creationId xmlns:a16="http://schemas.microsoft.com/office/drawing/2014/main" id="{0F44F64E-FD91-2FDB-6CF9-07291BE91A66}"/>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is table shows the inverse relationship between unemployment and inflation: when the unemployment rate increase, then the inflation rate decreases, and when the unemployment rate decreases, then the inflation rate increases. When the inflation rate increases, then the unemployment rate decreases. When the inflation rate decreases, then the unemployment rate increases.">
            <a:extLst>
              <a:ext uri="{FF2B5EF4-FFF2-40B4-BE49-F238E27FC236}">
                <a16:creationId xmlns:a16="http://schemas.microsoft.com/office/drawing/2014/main" id="{2C071656-C864-C3F1-4CF4-87B9685A1202}"/>
              </a:ext>
            </a:extLst>
          </p:cNvPr>
          <p:cNvPicPr>
            <a:picLocks noChangeAspect="1"/>
          </p:cNvPicPr>
          <p:nvPr/>
        </p:nvPicPr>
        <p:blipFill>
          <a:blip r:embed="rId3"/>
          <a:stretch>
            <a:fillRect/>
          </a:stretch>
        </p:blipFill>
        <p:spPr>
          <a:xfrm>
            <a:off x="1827566" y="1185076"/>
            <a:ext cx="8536808" cy="2107723"/>
          </a:xfrm>
          <a:prstGeom prst="rect">
            <a:avLst/>
          </a:prstGeom>
        </p:spPr>
      </p:pic>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4"/>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06818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The Instability of the Phillips Curve</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During the 1960s, the Phillips curve represented real-world economies very well and was an effective menu for monetary and fiscal policy."/>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During the 1960s, the Phillips curve represented real-world economies very well and was an effective menu for monetary and fiscal policy.</a:t>
              </a:r>
            </a:p>
          </p:txBody>
        </p:sp>
      </p:grpSp>
      <p:grpSp>
        <p:nvGrpSpPr>
          <p:cNvPr id="20" name="Group 19" descr="The relationship between unemployment and inflation depicted in the Phillips curve does not always hold true."/>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relationship between unemployment and inflation depicted in the Phillips curve does not always hold true.</a:t>
              </a:r>
            </a:p>
          </p:txBody>
        </p:sp>
      </p:grpSp>
      <p:grpSp>
        <p:nvGrpSpPr>
          <p:cNvPr id="23" name="Group 22" descr="The U.S. experienced stagflation, high unemployment and high inflation, during the 1970s and 1980s."/>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The U.S. experienced stagflation, high unemployment and high inflation, during the 1970s and 1980s.</a:t>
              </a:r>
            </a:p>
          </p:txBody>
        </p:sp>
      </p:grpSp>
      <p:grpSp>
        <p:nvGrpSpPr>
          <p:cNvPr id="15" name="Group 14" descr="Economists conclude that two factors can cause the Phillips curve to shift: one being supply shifts and the other being people's expectations about inflation.">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Arial"/>
                  <a:sym typeface="Arial"/>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658798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541119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sym typeface="Arial"/>
              </a:rPr>
              <a:t>On Your Own</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rPr>
              <a:t>Explain what would likely happen to the Phillips curve and the aggregate supply curve if the use of alternative energy sources, such as wind and solar, substantially reduced the cost of energy.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sym typeface="Arial"/>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388205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25">
            <a:extLst>
              <a:ext uri="{FF2B5EF4-FFF2-40B4-BE49-F238E27FC236}">
                <a16:creationId xmlns:a16="http://schemas.microsoft.com/office/drawing/2014/main" id="{931E4FAB-2198-69DC-2EE4-74569669B4F6}"/>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j-ea"/>
                <a:cs typeface="+mj-cs"/>
                <a:sym typeface="Century Gothic"/>
              </a:rPr>
              <a:t>Summary</a:t>
            </a:r>
            <a:endPar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sym typeface="Arial"/>
            </a:endParaRPr>
          </a:p>
        </p:txBody>
      </p:sp>
      <p:cxnSp>
        <p:nvCxnSpPr>
          <p:cNvPr id="5" name="Straight Connector 4">
            <a:extLst>
              <a:ext uri="{FF2B5EF4-FFF2-40B4-BE49-F238E27FC236}">
                <a16:creationId xmlns:a16="http://schemas.microsoft.com/office/drawing/2014/main" id="{6A1F76C7-1DFD-355F-22A0-DDF8C158275E}"/>
              </a:ex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5669966-B0FB-46A0-8537-418FAAA11439}"/>
              </a:ext>
              <a:ext uri="{C183D7F6-B498-43B3-948B-1728B52AA6E4}">
                <adec:decorative xmlns:adec="http://schemas.microsoft.com/office/drawing/2017/decorative" val="1"/>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The Phillips curve shows the tradeoff between unemployment and inflation.</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88900" marR="0" lvl="0" indent="0" algn="l" defTabSz="914400" rtl="0" eaLnBrk="1" fontAlgn="auto" latinLnBrk="0" hangingPunct="1">
              <a:lnSpc>
                <a:spcPct val="100000"/>
              </a:lnSpc>
              <a:spcBef>
                <a:spcPts val="0"/>
              </a:spcBef>
              <a:spcAft>
                <a:spcPts val="0"/>
              </a:spcAft>
              <a:buClr>
                <a:prstClr val="white"/>
              </a:buClr>
              <a:buSzPts val="2200"/>
              <a:buFont typeface="Arial"/>
              <a:buNone/>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2980918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0534370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EEDEC0-2A72-4580-BC85-EA1FB5422090}">
  <ds:schemaRefs>
    <ds:schemaRef ds:uri="http://purl.org/dc/dcmitype/"/>
    <ds:schemaRef ds:uri="http://purl.org/dc/terms/"/>
    <ds:schemaRef ds:uri="fdab59f7-c3a7-48e5-acd8-618ce834776e"/>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infopath/2007/PartnerControls"/>
    <ds:schemaRef ds:uri="06d9c582-05c2-476b-83d2-72ab8b1380b2"/>
    <ds:schemaRef ds:uri="http://schemas.microsoft.com/office/2006/metadata/properties"/>
  </ds:schemaRefs>
</ds:datastoreItem>
</file>

<file path=customXml/itemProps2.xml><?xml version="1.0" encoding="utf-8"?>
<ds:datastoreItem xmlns:ds="http://schemas.openxmlformats.org/officeDocument/2006/customXml" ds:itemID="{21AA3830-93B5-447E-AB3D-05C6A1CB3E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645C23-1F8A-4023-A64B-2D348075AC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3024</TotalTime>
  <Words>748</Words>
  <Application>Microsoft Office PowerPoint</Application>
  <PresentationFormat>Widescreen</PresentationFormat>
  <Paragraphs>62</Paragraphs>
  <Slides>9</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Calibri Light</vt:lpstr>
      <vt:lpstr>Century Gothic</vt:lpstr>
      <vt:lpstr>Arial</vt:lpstr>
      <vt:lpstr>Calibri</vt:lpstr>
      <vt:lpstr>Office Theme</vt:lpstr>
      <vt:lpstr>2_Office Theme</vt:lpstr>
      <vt:lpstr>The Phillips Curve</vt:lpstr>
      <vt:lpstr>Introduction</vt:lpstr>
      <vt:lpstr>The Phillips Curve1</vt:lpstr>
      <vt:lpstr>The Phillips Curve2</vt:lpstr>
      <vt:lpstr>The Instability of the Phillips Curve</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60</cp:revision>
  <dcterms:modified xsi:type="dcterms:W3CDTF">2026-02-04T12:56:55Z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