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8" r:id="rId5"/>
  </p:sldMasterIdLst>
  <p:notesMasterIdLst>
    <p:notesMasterId r:id="rId19"/>
  </p:notesMasterIdLst>
  <p:sldIdLst>
    <p:sldId id="430" r:id="rId6"/>
    <p:sldId id="431" r:id="rId7"/>
    <p:sldId id="432" r:id="rId8"/>
    <p:sldId id="433" r:id="rId9"/>
    <p:sldId id="434" r:id="rId10"/>
    <p:sldId id="435" r:id="rId11"/>
    <p:sldId id="436" r:id="rId12"/>
    <p:sldId id="437" r:id="rId13"/>
    <p:sldId id="438" r:id="rId14"/>
    <p:sldId id="439" r:id="rId15"/>
    <p:sldId id="440" r:id="rId16"/>
    <p:sldId id="441" r:id="rId17"/>
    <p:sldId id="405" r:id="rId18"/>
  </p:sldIdLst>
  <p:sldSz cx="12192000" cy="6858000"/>
  <p:notesSz cx="6858000" cy="9144000"/>
  <p:embeddedFontLs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3DB832-159A-4A4D-B107-F208D932D4E9}" v="3" dt="2026-02-04T12:54:12.4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41" autoAdjust="0"/>
  </p:normalViewPr>
  <p:slideViewPr>
    <p:cSldViewPr snapToGrid="0">
      <p:cViewPr varScale="1">
        <p:scale>
          <a:sx n="93" d="100"/>
          <a:sy n="93" d="100"/>
        </p:scale>
        <p:origin x="11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4:37:38.276" v="3" actId="6549"/>
      <pc:docMkLst>
        <pc:docMk/>
      </pc:docMkLst>
      <pc:sldChg chg="add">
        <pc:chgData name="Caitlin Coleman" userId="96f87ca1-0e64-4ae8-8d77-98757b85df0b" providerId="ADAL" clId="{DDA6BCD5-DC0D-434C-93A0-51E2BCD25B34}" dt="2026-01-26T14:37:18.951" v="1"/>
        <pc:sldMkLst>
          <pc:docMk/>
          <pc:sldMk cId="1053437038" sldId="405"/>
        </pc:sldMkLst>
      </pc:sldChg>
      <pc:sldChg chg="add">
        <pc:chgData name="Caitlin Coleman" userId="96f87ca1-0e64-4ae8-8d77-98757b85df0b" providerId="ADAL" clId="{DDA6BCD5-DC0D-434C-93A0-51E2BCD25B34}" dt="2026-01-26T14:37:07.666" v="0"/>
        <pc:sldMkLst>
          <pc:docMk/>
          <pc:sldMk cId="3861011314" sldId="430"/>
        </pc:sldMkLst>
      </pc:sldChg>
      <pc:sldChg chg="add">
        <pc:chgData name="Caitlin Coleman" userId="96f87ca1-0e64-4ae8-8d77-98757b85df0b" providerId="ADAL" clId="{DDA6BCD5-DC0D-434C-93A0-51E2BCD25B34}" dt="2026-01-26T14:37:07.666" v="0"/>
        <pc:sldMkLst>
          <pc:docMk/>
          <pc:sldMk cId="3651874340" sldId="431"/>
        </pc:sldMkLst>
      </pc:sldChg>
      <pc:sldChg chg="add">
        <pc:chgData name="Caitlin Coleman" userId="96f87ca1-0e64-4ae8-8d77-98757b85df0b" providerId="ADAL" clId="{DDA6BCD5-DC0D-434C-93A0-51E2BCD25B34}" dt="2026-01-26T14:37:07.666" v="0"/>
        <pc:sldMkLst>
          <pc:docMk/>
          <pc:sldMk cId="0" sldId="432"/>
        </pc:sldMkLst>
      </pc:sldChg>
      <pc:sldChg chg="add">
        <pc:chgData name="Caitlin Coleman" userId="96f87ca1-0e64-4ae8-8d77-98757b85df0b" providerId="ADAL" clId="{DDA6BCD5-DC0D-434C-93A0-51E2BCD25B34}" dt="2026-01-26T14:37:07.666" v="0"/>
        <pc:sldMkLst>
          <pc:docMk/>
          <pc:sldMk cId="721716793" sldId="433"/>
        </pc:sldMkLst>
      </pc:sldChg>
      <pc:sldChg chg="add">
        <pc:chgData name="Caitlin Coleman" userId="96f87ca1-0e64-4ae8-8d77-98757b85df0b" providerId="ADAL" clId="{DDA6BCD5-DC0D-434C-93A0-51E2BCD25B34}" dt="2026-01-26T14:37:07.666" v="0"/>
        <pc:sldMkLst>
          <pc:docMk/>
          <pc:sldMk cId="2043000132" sldId="434"/>
        </pc:sldMkLst>
      </pc:sldChg>
      <pc:sldChg chg="add">
        <pc:chgData name="Caitlin Coleman" userId="96f87ca1-0e64-4ae8-8d77-98757b85df0b" providerId="ADAL" clId="{DDA6BCD5-DC0D-434C-93A0-51E2BCD25B34}" dt="2026-01-26T14:37:07.666" v="0"/>
        <pc:sldMkLst>
          <pc:docMk/>
          <pc:sldMk cId="1122873488" sldId="435"/>
        </pc:sldMkLst>
      </pc:sldChg>
      <pc:sldChg chg="add">
        <pc:chgData name="Caitlin Coleman" userId="96f87ca1-0e64-4ae8-8d77-98757b85df0b" providerId="ADAL" clId="{DDA6BCD5-DC0D-434C-93A0-51E2BCD25B34}" dt="2026-01-26T14:37:07.666" v="0"/>
        <pc:sldMkLst>
          <pc:docMk/>
          <pc:sldMk cId="4291193780" sldId="436"/>
        </pc:sldMkLst>
      </pc:sldChg>
      <pc:sldChg chg="add">
        <pc:chgData name="Caitlin Coleman" userId="96f87ca1-0e64-4ae8-8d77-98757b85df0b" providerId="ADAL" clId="{DDA6BCD5-DC0D-434C-93A0-51E2BCD25B34}" dt="2026-01-26T14:37:07.666" v="0"/>
        <pc:sldMkLst>
          <pc:docMk/>
          <pc:sldMk cId="1955620495" sldId="437"/>
        </pc:sldMkLst>
      </pc:sldChg>
      <pc:sldChg chg="add">
        <pc:chgData name="Caitlin Coleman" userId="96f87ca1-0e64-4ae8-8d77-98757b85df0b" providerId="ADAL" clId="{DDA6BCD5-DC0D-434C-93A0-51E2BCD25B34}" dt="2026-01-26T14:37:07.666" v="0"/>
        <pc:sldMkLst>
          <pc:docMk/>
          <pc:sldMk cId="2198374320" sldId="438"/>
        </pc:sldMkLst>
      </pc:sldChg>
      <pc:sldChg chg="add">
        <pc:chgData name="Caitlin Coleman" userId="96f87ca1-0e64-4ae8-8d77-98757b85df0b" providerId="ADAL" clId="{DDA6BCD5-DC0D-434C-93A0-51E2BCD25B34}" dt="2026-01-26T14:37:07.666" v="0"/>
        <pc:sldMkLst>
          <pc:docMk/>
          <pc:sldMk cId="1217825896" sldId="439"/>
        </pc:sldMkLst>
      </pc:sldChg>
      <pc:sldChg chg="add">
        <pc:chgData name="Caitlin Coleman" userId="96f87ca1-0e64-4ae8-8d77-98757b85df0b" providerId="ADAL" clId="{DDA6BCD5-DC0D-434C-93A0-51E2BCD25B34}" dt="2026-01-26T14:37:07.666" v="0"/>
        <pc:sldMkLst>
          <pc:docMk/>
          <pc:sldMk cId="2266187051" sldId="440"/>
        </pc:sldMkLst>
      </pc:sldChg>
      <pc:sldChg chg="modSp add mod">
        <pc:chgData name="Caitlin Coleman" userId="96f87ca1-0e64-4ae8-8d77-98757b85df0b" providerId="ADAL" clId="{DDA6BCD5-DC0D-434C-93A0-51E2BCD25B34}" dt="2026-01-26T14:37:38.276" v="3" actId="6549"/>
        <pc:sldMkLst>
          <pc:docMk/>
          <pc:sldMk cId="1769182354" sldId="441"/>
        </pc:sldMkLst>
        <pc:spChg chg="mod">
          <ac:chgData name="Caitlin Coleman" userId="96f87ca1-0e64-4ae8-8d77-98757b85df0b" providerId="ADAL" clId="{DDA6BCD5-DC0D-434C-93A0-51E2BCD25B34}" dt="2026-01-26T14:37:38.276" v="3" actId="6549"/>
          <ac:spMkLst>
            <pc:docMk/>
            <pc:sldMk cId="1769182354" sldId="441"/>
            <ac:spMk id="4" creationId="{C14E9FDF-AC15-3A4B-672C-8EBDE12387A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6973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09545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40037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11238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483230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69723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93092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333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178359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71326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92243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90350053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0.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398EAB65-8F6C-4B62-A777-D57748779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Government Spending</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FE034B40-BBC0-87B6-3012-F44483DE414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S. is predominantly a market economy, but the government still plays a very significant role.">
            <a:extLst>
              <a:ext uri="{FF2B5EF4-FFF2-40B4-BE49-F238E27FC236}">
                <a16:creationId xmlns:a16="http://schemas.microsoft.com/office/drawing/2014/main" id="{74877E3C-FF2A-5922-3287-A60DFB511D7A}"/>
              </a:ext>
            </a:extLst>
          </p:cNvPr>
          <p:cNvGrpSpPr/>
          <p:nvPr/>
        </p:nvGrpSpPr>
        <p:grpSpPr>
          <a:xfrm>
            <a:off x="2066079" y="1255939"/>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16575EB7-4BE3-29F7-BC38-653AB471A3B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E609FA97-EA70-5587-E87D-74D1F77D58A1}"/>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The U.S. is predominantly a market economy, but the government still plays a very significant role.</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7" name="Group 6" descr="Keynes recognized that a large government budget could be a powerful tool in terms of its influence over aggregate demand.">
            <a:extLst>
              <a:ext uri="{FF2B5EF4-FFF2-40B4-BE49-F238E27FC236}">
                <a16:creationId xmlns:a16="http://schemas.microsoft.com/office/drawing/2014/main" id="{BE9DDE99-FE14-F463-E789-9291D89365B8}"/>
              </a:ext>
            </a:extLst>
          </p:cNvPr>
          <p:cNvGrpSpPr/>
          <p:nvPr/>
        </p:nvGrpSpPr>
        <p:grpSpPr>
          <a:xfrm>
            <a:off x="2066079" y="2525314"/>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BF3EDE54-7508-F26B-F482-A128B520F3A4}"/>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 name="TextBox 8">
              <a:extLst>
                <a:ext uri="{FF2B5EF4-FFF2-40B4-BE49-F238E27FC236}">
                  <a16:creationId xmlns:a16="http://schemas.microsoft.com/office/drawing/2014/main" id="{9FE800E9-8EBE-52FE-77C1-EF2DE0B7CF39}"/>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Keynes recognized that a large government budget could be a powerful tool in terms of its influence over aggregate demand.</a:t>
              </a:r>
            </a:p>
          </p:txBody>
        </p:sp>
      </p:grpSp>
      <p:grpSp>
        <p:nvGrpSpPr>
          <p:cNvPr id="10" name="Group 9" descr="Not only could increased government spending stimulate AD and decreased government spending reduce AD but also lowering or raising tax rates could influence consumption and investment spending.">
            <a:extLst>
              <a:ext uri="{FF2B5EF4-FFF2-40B4-BE49-F238E27FC236}">
                <a16:creationId xmlns:a16="http://schemas.microsoft.com/office/drawing/2014/main" id="{6FBAC1CB-A1FB-D8D4-667C-46F9AFE1619A}"/>
              </a:ext>
            </a:extLst>
          </p:cNvPr>
          <p:cNvGrpSpPr/>
          <p:nvPr/>
        </p:nvGrpSpPr>
        <p:grpSpPr>
          <a:xfrm>
            <a:off x="2066079" y="3794689"/>
            <a:ext cx="8058154" cy="1323440"/>
            <a:chOff x="542923" y="1474128"/>
            <a:chExt cx="8058154" cy="1323440"/>
          </a:xfrm>
          <a:solidFill>
            <a:srgbClr val="627981"/>
          </a:solidFill>
        </p:grpSpPr>
        <p:sp>
          <p:nvSpPr>
            <p:cNvPr id="20" name="Rectangle 19">
              <a:extLst>
                <a:ext uri="{FF2B5EF4-FFF2-40B4-BE49-F238E27FC236}">
                  <a16:creationId xmlns:a16="http://schemas.microsoft.com/office/drawing/2014/main" id="{E071F8EB-8124-9B30-E52D-0752F8BCAE3E}"/>
                </a:ext>
              </a:extLst>
            </p:cNvPr>
            <p:cNvSpPr/>
            <p:nvPr/>
          </p:nvSpPr>
          <p:spPr>
            <a:xfrm>
              <a:off x="542923" y="1474128"/>
              <a:ext cx="8058154" cy="13234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1" name="TextBox 20">
              <a:extLst>
                <a:ext uri="{FF2B5EF4-FFF2-40B4-BE49-F238E27FC236}">
                  <a16:creationId xmlns:a16="http://schemas.microsoft.com/office/drawing/2014/main" id="{2F691B46-C0BE-2CEE-AF04-420AEF6C47E4}"/>
                </a:ext>
              </a:extLst>
            </p:cNvPr>
            <p:cNvSpPr txBox="1"/>
            <p:nvPr/>
          </p:nvSpPr>
          <p:spPr>
            <a:xfrm>
              <a:off x="542923" y="1474129"/>
              <a:ext cx="7807571" cy="1323439"/>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cs typeface="Calibri"/>
                  <a:sym typeface="Arial"/>
                </a:rPr>
                <a:t>Not only could increased government spending stimulate AD and decreased government spending reduce AD but also lowering or raising tax rates could influence consumption and investment spending.</a:t>
              </a:r>
            </a:p>
          </p:txBody>
        </p:sp>
      </p:grpSp>
      <p:grpSp>
        <p:nvGrpSpPr>
          <p:cNvPr id="22" name="Group 21" descr="Keynes stated that during extreme times, like deep recessions, only the government had the means to move aggregate demand.">
            <a:extLst>
              <a:ext uri="{FF2B5EF4-FFF2-40B4-BE49-F238E27FC236}">
                <a16:creationId xmlns:a16="http://schemas.microsoft.com/office/drawing/2014/main" id="{64C8124B-8D3E-A17C-104E-1DD6A08F10D0}"/>
              </a:ext>
            </a:extLst>
          </p:cNvPr>
          <p:cNvGrpSpPr/>
          <p:nvPr/>
        </p:nvGrpSpPr>
        <p:grpSpPr>
          <a:xfrm>
            <a:off x="2066079" y="5178143"/>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92413C9C-97AA-2E5C-EEFD-86B90971EBD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0C2A35E6-41D0-FB88-5D59-2B53459CF20D}"/>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Keynes stated that during extreme times, like deep recessions, only the government had the means to move aggregate demand.</a:t>
              </a:r>
            </a:p>
          </p:txBody>
        </p:sp>
      </p:grpSp>
    </p:spTree>
    <p:extLst>
      <p:ext uri="{BB962C8B-B14F-4D97-AF65-F5344CB8AC3E}">
        <p14:creationId xmlns:p14="http://schemas.microsoft.com/office/powerpoint/2010/main" val="1217825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A3C26943-BD1A-346F-4EA8-E753F39B346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Spending on Net Exports</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1426B1A2-2A0B-FA12-53F6-6153D7F53C9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Export expenditures add to AD while import expenditures subtract from AD.">
            <a:extLst>
              <a:ext uri="{FF2B5EF4-FFF2-40B4-BE49-F238E27FC236}">
                <a16:creationId xmlns:a16="http://schemas.microsoft.com/office/drawing/2014/main" id="{07CA57F6-4672-BED8-0F14-731EB01566D3}"/>
              </a:ext>
            </a:extLst>
          </p:cNvPr>
          <p:cNvGrpSpPr/>
          <p:nvPr/>
        </p:nvGrpSpPr>
        <p:grpSpPr>
          <a:xfrm>
            <a:off x="2066544" y="1600916"/>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4DBC56-6C4F-3A30-26B8-8788A3E73A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89BE5C26-2C3F-8BB7-D0F8-B7561541782E}"/>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Export expenditures add to AD while import expenditures subtract from AD.</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7" name="Group 6" descr="The level of demand for a nation's exports is heavily affected by the economic climate of the importing countries.">
            <a:extLst>
              <a:ext uri="{FF2B5EF4-FFF2-40B4-BE49-F238E27FC236}">
                <a16:creationId xmlns:a16="http://schemas.microsoft.com/office/drawing/2014/main" id="{59AD810F-0861-4F49-231C-AF88AC5D98FB}"/>
              </a:ext>
            </a:extLst>
          </p:cNvPr>
          <p:cNvGrpSpPr/>
          <p:nvPr/>
        </p:nvGrpSpPr>
        <p:grpSpPr>
          <a:xfrm>
            <a:off x="2066544" y="2509504"/>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DD748D9-1AD8-8577-40B3-FDF5EC7F13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 name="TextBox 8">
              <a:extLst>
                <a:ext uri="{FF2B5EF4-FFF2-40B4-BE49-F238E27FC236}">
                  <a16:creationId xmlns:a16="http://schemas.microsoft.com/office/drawing/2014/main" id="{89E53A28-53FC-70E1-DC23-75E294B76A1A}"/>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The level of demand for a nation's exports is heavily affected by the economic climate of the importing countries.</a:t>
              </a:r>
            </a:p>
          </p:txBody>
        </p:sp>
      </p:grpSp>
      <p:grpSp>
        <p:nvGrpSpPr>
          <p:cNvPr id="10" name="Group 9" descr="Relative prices of goods in domestic and international markets can also affect exports and imports.">
            <a:extLst>
              <a:ext uri="{FF2B5EF4-FFF2-40B4-BE49-F238E27FC236}">
                <a16:creationId xmlns:a16="http://schemas.microsoft.com/office/drawing/2014/main" id="{22099AD4-1DBD-90E6-47A0-8FE4506DB434}"/>
              </a:ext>
            </a:extLst>
          </p:cNvPr>
          <p:cNvGrpSpPr/>
          <p:nvPr/>
        </p:nvGrpSpPr>
        <p:grpSpPr>
          <a:xfrm>
            <a:off x="2066544" y="341809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7A6C402-668E-1B39-1038-EA5DD713A0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8" name="TextBox 17">
              <a:extLst>
                <a:ext uri="{FF2B5EF4-FFF2-40B4-BE49-F238E27FC236}">
                  <a16:creationId xmlns:a16="http://schemas.microsoft.com/office/drawing/2014/main" id="{1586F00E-E3F1-ECC5-A0C8-26A3A25561D6}"/>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Relative prices of goods in domestic and international markets can also affect exports and imports.</a:t>
              </a:r>
            </a:p>
          </p:txBody>
        </p:sp>
      </p:grpSp>
    </p:spTree>
    <p:extLst>
      <p:ext uri="{BB962C8B-B14F-4D97-AF65-F5344CB8AC3E}">
        <p14:creationId xmlns:p14="http://schemas.microsoft.com/office/powerpoint/2010/main" val="2266187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4">
            <a:extLst>
              <a:ext uri="{FF2B5EF4-FFF2-40B4-BE49-F238E27FC236}">
                <a16:creationId xmlns:a16="http://schemas.microsoft.com/office/drawing/2014/main" id="{C14E9FDF-AC15-3A4B-672C-8EBDE12387A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a:ln>
                  <a:noFill/>
                </a:ln>
                <a:solidFill>
                  <a:srgbClr val="000000"/>
                </a:solidFill>
                <a:effectLst/>
                <a:uLnTx/>
                <a:uFillTx/>
                <a:latin typeface="Century Gothic"/>
                <a:ea typeface="Century Gothic"/>
                <a:cs typeface="Century Gothic"/>
                <a:sym typeface="Century Gothic"/>
              </a:rPr>
              <a:t>Summary</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5" name="Straight Connector 4">
            <a:extLst>
              <a:ext uri="{FF2B5EF4-FFF2-40B4-BE49-F238E27FC236}">
                <a16:creationId xmlns:a16="http://schemas.microsoft.com/office/drawing/2014/main" id="{1EFA2B51-E788-9040-0A3F-93B52B9A90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cs typeface="Calibri"/>
                <a:sym typeface="Arial"/>
              </a:rPr>
              <a:t>Exports and imports change according to relative growth rates and prices between two economies.</a:t>
            </a:r>
          </a:p>
        </p:txBody>
      </p:sp>
    </p:spTree>
    <p:extLst>
      <p:ext uri="{BB962C8B-B14F-4D97-AF65-F5344CB8AC3E}">
        <p14:creationId xmlns:p14="http://schemas.microsoft.com/office/powerpoint/2010/main" val="1769182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4">
            <a:extLst>
              <a:ext uri="{FF2B5EF4-FFF2-40B4-BE49-F238E27FC236}">
                <a16:creationId xmlns:a16="http://schemas.microsoft.com/office/drawing/2014/main" id="{E84B2BB0-3BD0-1198-0C49-57189EF3C77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Keynesian Perspective</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7" name="Straight Connector 6">
            <a:extLst>
              <a:ext uri="{FF2B5EF4-FFF2-40B4-BE49-F238E27FC236}">
                <a16:creationId xmlns:a16="http://schemas.microsoft.com/office/drawing/2014/main" id="{9057FF6D-0563-15EB-9078-17C6072292E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nesian perspective holds that firms only produce output if they are expecting it to sell.">
            <a:extLst>
              <a:ext uri="{FF2B5EF4-FFF2-40B4-BE49-F238E27FC236}">
                <a16:creationId xmlns:a16="http://schemas.microsoft.com/office/drawing/2014/main" id="{804299D2-B9D5-7D2B-7E12-990B7F806B9C}"/>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0EB7404-1C2E-981C-23EB-D5CDA5E87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a:extLst>
                <a:ext uri="{FF2B5EF4-FFF2-40B4-BE49-F238E27FC236}">
                  <a16:creationId xmlns:a16="http://schemas.microsoft.com/office/drawing/2014/main" id="{21E8C47F-BAAF-D69A-5A4B-55C45868743A}"/>
                </a:ext>
              </a:extLst>
            </p:cNvPr>
            <p:cNvSpPr txBox="1"/>
            <p:nvPr/>
          </p:nvSpPr>
          <p:spPr>
            <a:xfrm>
              <a:off x="542923" y="1802985"/>
              <a:ext cx="7807571" cy="707886"/>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The Keynesian perspective holds that firms only produce output if they are expecting it to sell.</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17" name="Group 16" descr="Real GDP is determined by how much demand there is in an economy.">
            <a:extLst>
              <a:ext uri="{FF2B5EF4-FFF2-40B4-BE49-F238E27FC236}">
                <a16:creationId xmlns:a16="http://schemas.microsoft.com/office/drawing/2014/main" id="{99CD0DBE-D8E2-E467-AEC0-76691948701B}"/>
              </a:ext>
            </a:extLst>
          </p:cNvPr>
          <p:cNvGrpSpPr/>
          <p:nvPr/>
        </p:nvGrpSpPr>
        <p:grpSpPr>
          <a:xfrm>
            <a:off x="2063267" y="251747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B88F567-591D-4424-91E7-2AD9BB8115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9" name="TextBox 18">
              <a:extLst>
                <a:ext uri="{FF2B5EF4-FFF2-40B4-BE49-F238E27FC236}">
                  <a16:creationId xmlns:a16="http://schemas.microsoft.com/office/drawing/2014/main" id="{14244CD1-E4FA-C521-93D5-2FA3C5ADC829}"/>
                </a:ext>
              </a:extLst>
            </p:cNvPr>
            <p:cNvSpPr txBox="1"/>
            <p:nvPr/>
          </p:nvSpPr>
          <p:spPr>
            <a:xfrm>
              <a:off x="542923" y="1802985"/>
              <a:ext cx="7807571" cy="707886"/>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Real GDP is determined by how much demand there is in an economy.</a:t>
              </a:r>
            </a:p>
          </p:txBody>
        </p:sp>
      </p:grpSp>
      <p:grpSp>
        <p:nvGrpSpPr>
          <p:cNvPr id="20" name="Group 19" descr="If AD suddenly decreases, there will be a recessionary gap, where the equilibrium is below potential GDP. Keynes believed the economy tends to stay in a recessionary gap for a long time.">
            <a:extLst>
              <a:ext uri="{FF2B5EF4-FFF2-40B4-BE49-F238E27FC236}">
                <a16:creationId xmlns:a16="http://schemas.microsoft.com/office/drawing/2014/main" id="{1075E2FD-7DFE-97E3-FE61-8F32F2EDBB07}"/>
              </a:ext>
            </a:extLst>
          </p:cNvPr>
          <p:cNvGrpSpPr/>
          <p:nvPr/>
        </p:nvGrpSpPr>
        <p:grpSpPr>
          <a:xfrm>
            <a:off x="2063267" y="3454038"/>
            <a:ext cx="8058154" cy="1230978"/>
            <a:chOff x="542923" y="1736761"/>
            <a:chExt cx="8058154" cy="1081887"/>
          </a:xfrm>
          <a:solidFill>
            <a:srgbClr val="627981"/>
          </a:solidFill>
        </p:grpSpPr>
        <p:sp>
          <p:nvSpPr>
            <p:cNvPr id="21" name="Rectangle 20">
              <a:extLst>
                <a:ext uri="{FF2B5EF4-FFF2-40B4-BE49-F238E27FC236}">
                  <a16:creationId xmlns:a16="http://schemas.microsoft.com/office/drawing/2014/main" id="{E11F6972-5204-1227-1DD2-E2F792B83718}"/>
                </a:ext>
              </a:extLst>
            </p:cNvPr>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a:extLst>
                <a:ext uri="{FF2B5EF4-FFF2-40B4-BE49-F238E27FC236}">
                  <a16:creationId xmlns:a16="http://schemas.microsoft.com/office/drawing/2014/main" id="{6DC524F4-D1A2-DFF5-E77C-6861B35C1250}"/>
                </a:ext>
              </a:extLst>
            </p:cNvPr>
            <p:cNvSpPr txBox="1"/>
            <p:nvPr/>
          </p:nvSpPr>
          <p:spPr>
            <a:xfrm>
              <a:off x="542923" y="1802985"/>
              <a:ext cx="7807571" cy="1015663"/>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If </a:t>
              </a:r>
              <a:r>
                <a:rPr kumimoji="0" lang="en-US" sz="2000" b="0" i="1" u="none" strike="noStrike" kern="0" cap="none" spc="0" normalizeH="0" baseline="0" noProof="0" dirty="0">
                  <a:ln>
                    <a:noFill/>
                  </a:ln>
                  <a:solidFill>
                    <a:srgbClr val="FFFFFF"/>
                  </a:solidFill>
                  <a:effectLst/>
                  <a:uLnTx/>
                  <a:uFillTx/>
                  <a:latin typeface="Calibri"/>
                  <a:ea typeface="Calibri"/>
                  <a:cs typeface="Calibri"/>
                  <a:sym typeface="Calibri"/>
                </a:rPr>
                <a:t>AD</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 suddenly decreases, there will be a </a:t>
              </a: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recessionary gap</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 where the equilibrium is below potential GDP. Keynes believed the economy tends to stay in a recessionary gap for a long time.</a:t>
              </a:r>
            </a:p>
          </p:txBody>
        </p:sp>
      </p:grpSp>
      <p:grpSp>
        <p:nvGrpSpPr>
          <p:cNvPr id="23" name="Group 22" descr="If AD suddenly increases, an inflationary gap could occur, where demand is attempting to push the economy past potential output. The economy experiences inflation as prices increase, but output does not.">
            <a:extLst>
              <a:ext uri="{FF2B5EF4-FFF2-40B4-BE49-F238E27FC236}">
                <a16:creationId xmlns:a16="http://schemas.microsoft.com/office/drawing/2014/main" id="{00ADAA38-F652-88C5-72E6-81BE6F15EAF5}"/>
              </a:ext>
            </a:extLst>
          </p:cNvPr>
          <p:cNvGrpSpPr/>
          <p:nvPr/>
        </p:nvGrpSpPr>
        <p:grpSpPr>
          <a:xfrm>
            <a:off x="2063267" y="4814644"/>
            <a:ext cx="8058154" cy="1483414"/>
            <a:chOff x="542923" y="1736761"/>
            <a:chExt cx="8058154" cy="1303749"/>
          </a:xfrm>
          <a:solidFill>
            <a:srgbClr val="627981"/>
          </a:solidFill>
        </p:grpSpPr>
        <p:sp>
          <p:nvSpPr>
            <p:cNvPr id="24" name="Rectangle 23">
              <a:extLst>
                <a:ext uri="{FF2B5EF4-FFF2-40B4-BE49-F238E27FC236}">
                  <a16:creationId xmlns:a16="http://schemas.microsoft.com/office/drawing/2014/main" id="{9389B1E9-C1D2-CD69-016B-4F3B60C83FB7}"/>
                </a:ext>
              </a:extLst>
            </p:cNvPr>
            <p:cNvSpPr/>
            <p:nvPr/>
          </p:nvSpPr>
          <p:spPr>
            <a:xfrm>
              <a:off x="542923" y="1736761"/>
              <a:ext cx="8058154" cy="13037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a:extLst>
                <a:ext uri="{FF2B5EF4-FFF2-40B4-BE49-F238E27FC236}">
                  <a16:creationId xmlns:a16="http://schemas.microsoft.com/office/drawing/2014/main" id="{7A57DDEE-4C4A-8919-D205-1AF95C0C395C}"/>
                </a:ext>
              </a:extLst>
            </p:cNvPr>
            <p:cNvSpPr txBox="1"/>
            <p:nvPr/>
          </p:nvSpPr>
          <p:spPr>
            <a:xfrm>
              <a:off x="542923" y="1802985"/>
              <a:ext cx="7807571" cy="1163150"/>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If </a:t>
              </a:r>
              <a:r>
                <a:rPr kumimoji="0" lang="en-US" sz="2000" b="0" i="1" u="none" strike="noStrike" kern="0" cap="none" spc="0" normalizeH="0" baseline="0" noProof="0" dirty="0">
                  <a:ln>
                    <a:noFill/>
                  </a:ln>
                  <a:solidFill>
                    <a:srgbClr val="FFFFFF"/>
                  </a:solidFill>
                  <a:effectLst/>
                  <a:uLnTx/>
                  <a:uFillTx/>
                  <a:latin typeface="Calibri"/>
                  <a:ea typeface="Calibri"/>
                  <a:cs typeface="Calibri"/>
                  <a:sym typeface="Calibri"/>
                </a:rPr>
                <a:t>AD</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 suddenly increases, an </a:t>
              </a: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inflationary gap </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could occur, where demand is attempting to push the economy past potential output. The economy experiences inflation as prices increase, but output does not.</a:t>
              </a:r>
            </a:p>
          </p:txBody>
        </p:sp>
      </p:grpSp>
    </p:spTree>
    <p:extLst>
      <p:ext uri="{BB962C8B-B14F-4D97-AF65-F5344CB8AC3E}">
        <p14:creationId xmlns:p14="http://schemas.microsoft.com/office/powerpoint/2010/main" val="3651874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1" name="Title 4">
            <a:extLst>
              <a:ext uri="{FF2B5EF4-FFF2-40B4-BE49-F238E27FC236}">
                <a16:creationId xmlns:a16="http://schemas.microsoft.com/office/drawing/2014/main" id="{69EEBE72-6644-3313-917B-E1AED541053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Aggregate Demand</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12" name="Straight Connector 11">
            <a:extLst>
              <a:ext uri="{FF2B5EF4-FFF2-40B4-BE49-F238E27FC236}">
                <a16:creationId xmlns:a16="http://schemas.microsoft.com/office/drawing/2014/main" id="{0D72AC9A-E992-18A1-3402-E533F71DCA2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Recall that aggregate demand is total economy-wide spending on domestic goods and services.">
            <a:extLst>
              <a:ext uri="{FF2B5EF4-FFF2-40B4-BE49-F238E27FC236}">
                <a16:creationId xmlns:a16="http://schemas.microsoft.com/office/drawing/2014/main" id="{0DB40985-333B-C9DF-8083-E156208FD6A3}"/>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1C593E9-EFEA-2846-6D89-BBC1AF092C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5" name="TextBox 14">
              <a:extLst>
                <a:ext uri="{FF2B5EF4-FFF2-40B4-BE49-F238E27FC236}">
                  <a16:creationId xmlns:a16="http://schemas.microsoft.com/office/drawing/2014/main" id="{FDEDEAF8-FFBC-1119-AEB6-379CF4A5A091}"/>
                </a:ext>
              </a:extLst>
            </p:cNvPr>
            <p:cNvSpPr txBox="1"/>
            <p:nvPr/>
          </p:nvSpPr>
          <p:spPr>
            <a:xfrm>
              <a:off x="542923" y="1802985"/>
              <a:ext cx="7807571" cy="707886"/>
            </a:xfrm>
            <a:prstGeom prst="rect">
              <a:avLst/>
            </a:prstGeom>
            <a:grpFill/>
          </p:spPr>
          <p:txBody>
            <a:bodyPr wrap="square" rtlCol="0">
              <a:sp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Recall that aggregate demand is total economy-wide spending on domestic goods and services.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pic>
        <p:nvPicPr>
          <p:cNvPr id="10" name="Picture 9" descr="Aggregate demand is the sum of four components: consumption expenditure, investment expenditure, government spending, and spending on net exports (exports minus imports).">
            <a:extLst>
              <a:ext uri="{FF2B5EF4-FFF2-40B4-BE49-F238E27FC236}">
                <a16:creationId xmlns:a16="http://schemas.microsoft.com/office/drawing/2014/main" id="{2E7653EB-0D91-982B-8191-1E95F2FB15A0}"/>
              </a:ext>
            </a:extLst>
          </p:cNvPr>
          <p:cNvPicPr>
            <a:picLocks noChangeAspect="1"/>
          </p:cNvPicPr>
          <p:nvPr/>
        </p:nvPicPr>
        <p:blipFill>
          <a:blip r:embed="rId3"/>
          <a:stretch>
            <a:fillRect/>
          </a:stretch>
        </p:blipFill>
        <p:spPr>
          <a:xfrm>
            <a:off x="812688" y="2866892"/>
            <a:ext cx="10564699" cy="339137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5F12602C-A4B4-CD11-2F8A-ABE23C41E32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D93C475-EA99-301A-FBD6-342BCC09EBD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Consumer expenditure is spending by households and individuals on durable goods, nondurable goods, and services.">
            <a:extLst>
              <a:ext uri="{FF2B5EF4-FFF2-40B4-BE49-F238E27FC236}">
                <a16:creationId xmlns:a16="http://schemas.microsoft.com/office/drawing/2014/main" id="{808A81A3-3B2A-3DE8-50AD-0853D07CE702}"/>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814E2976-0F23-6EF7-E8CA-DEAF285ECEB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CF5727E6-51FE-5300-F58D-7BA715939B6C}"/>
                </a:ext>
              </a:extLst>
            </p:cNvPr>
            <p:cNvSpPr txBox="1"/>
            <p:nvPr/>
          </p:nvSpPr>
          <p:spPr>
            <a:xfrm>
              <a:off x="542923" y="1802985"/>
              <a:ext cx="7807571" cy="707886"/>
            </a:xfrm>
            <a:prstGeom prst="rect">
              <a:avLst/>
            </a:prstGeom>
            <a:grpFill/>
          </p:spPr>
          <p:txBody>
            <a:bodyPr wrap="square" rtlCol="0">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Consumer expenditure is spending by households and individuals on durable goods, nondurable goods, and services.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7" name="Group 6" descr="Durable goods are goods that last and provide value over time.">
            <a:extLst>
              <a:ext uri="{FF2B5EF4-FFF2-40B4-BE49-F238E27FC236}">
                <a16:creationId xmlns:a16="http://schemas.microsoft.com/office/drawing/2014/main" id="{1417F5F5-B27E-8AAE-635F-1DC6891E3B41}"/>
              </a:ext>
            </a:extLst>
          </p:cNvPr>
          <p:cNvGrpSpPr/>
          <p:nvPr/>
        </p:nvGrpSpPr>
        <p:grpSpPr>
          <a:xfrm>
            <a:off x="2066084" y="245407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80B5CE06-7CB4-1192-567D-84F8D29AAF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 name="TextBox 8">
              <a:extLst>
                <a:ext uri="{FF2B5EF4-FFF2-40B4-BE49-F238E27FC236}">
                  <a16:creationId xmlns:a16="http://schemas.microsoft.com/office/drawing/2014/main" id="{513F935E-1BEE-75CC-3462-3713B561C70C}"/>
                </a:ext>
              </a:extLst>
            </p:cNvPr>
            <p:cNvSpPr txBox="1"/>
            <p:nvPr/>
          </p:nvSpPr>
          <p:spPr>
            <a:xfrm>
              <a:off x="542923" y="1935793"/>
              <a:ext cx="7807571" cy="400110"/>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Durable goods </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are goods that last and provide value over time.</a:t>
              </a:r>
            </a:p>
          </p:txBody>
        </p:sp>
      </p:grpSp>
      <p:grpSp>
        <p:nvGrpSpPr>
          <p:cNvPr id="10" name="Group 9" descr="Nondurable goods are goods that are completely consumed in less than a year.">
            <a:extLst>
              <a:ext uri="{FF2B5EF4-FFF2-40B4-BE49-F238E27FC236}">
                <a16:creationId xmlns:a16="http://schemas.microsoft.com/office/drawing/2014/main" id="{5998C56E-92A0-F032-337B-C8EC6E77D4A6}"/>
              </a:ext>
            </a:extLst>
          </p:cNvPr>
          <p:cNvGrpSpPr/>
          <p:nvPr/>
        </p:nvGrpSpPr>
        <p:grpSpPr>
          <a:xfrm>
            <a:off x="2066084" y="33272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F7D30E7-414A-A0BD-2A5D-7D083AFF43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8" name="TextBox 17">
              <a:extLst>
                <a:ext uri="{FF2B5EF4-FFF2-40B4-BE49-F238E27FC236}">
                  <a16:creationId xmlns:a16="http://schemas.microsoft.com/office/drawing/2014/main" id="{C0FCAFE5-CBEA-BE37-B09C-C6A50AD89403}"/>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Nondurable goods </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are goods that are completely consumed in less than a year. </a:t>
              </a:r>
            </a:p>
          </p:txBody>
        </p:sp>
      </p:grpSp>
      <p:grpSp>
        <p:nvGrpSpPr>
          <p:cNvPr id="19" name="Group 18" descr="Services are intangible things that consumers buy, like health care or entertainment.">
            <a:extLst>
              <a:ext uri="{FF2B5EF4-FFF2-40B4-BE49-F238E27FC236}">
                <a16:creationId xmlns:a16="http://schemas.microsoft.com/office/drawing/2014/main" id="{62CC02BE-4818-9987-364F-C5C37CD72874}"/>
              </a:ext>
            </a:extLst>
          </p:cNvPr>
          <p:cNvGrpSpPr/>
          <p:nvPr/>
        </p:nvGrpSpPr>
        <p:grpSpPr>
          <a:xfrm>
            <a:off x="2066084" y="420038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54891D4-9A21-5CD7-AD3B-7529136A1A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1" name="TextBox 20">
              <a:extLst>
                <a:ext uri="{FF2B5EF4-FFF2-40B4-BE49-F238E27FC236}">
                  <a16:creationId xmlns:a16="http://schemas.microsoft.com/office/drawing/2014/main" id="{4A0A3EEF-0C53-5263-CF0B-1C22ECB16B0C}"/>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Services</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 are intangible things that consumers buy, like health care or entertainment.  </a:t>
              </a:r>
            </a:p>
          </p:txBody>
        </p:sp>
      </p:grpSp>
    </p:spTree>
    <p:extLst>
      <p:ext uri="{BB962C8B-B14F-4D97-AF65-F5344CB8AC3E}">
        <p14:creationId xmlns:p14="http://schemas.microsoft.com/office/powerpoint/2010/main" val="721716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4">
            <a:extLst>
              <a:ext uri="{FF2B5EF4-FFF2-40B4-BE49-F238E27FC236}">
                <a16:creationId xmlns:a16="http://schemas.microsoft.com/office/drawing/2014/main" id="{4C2994B2-4652-7B01-54FF-4600F7FE086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001C34F7-25E4-7E96-938C-C222546572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grpSp>
        <p:nvGrpSpPr>
          <p:cNvPr id="5" name="Group 4" descr="A car is an example of a durable good that would be an example of consumer expenditure.">
            <a:extLst>
              <a:ext uri="{FF2B5EF4-FFF2-40B4-BE49-F238E27FC236}">
                <a16:creationId xmlns:a16="http://schemas.microsoft.com/office/drawing/2014/main" id="{F6AA234A-B91D-E23B-F719-A224EFB4D2B8}"/>
              </a:ext>
            </a:extLst>
          </p:cNvPr>
          <p:cNvGrpSpPr/>
          <p:nvPr/>
        </p:nvGrpSpPr>
        <p:grpSpPr>
          <a:xfrm>
            <a:off x="2065054" y="531662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888DA33-9DDD-BE53-9030-467A7604BB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 name="TextBox 6">
              <a:extLst>
                <a:ext uri="{FF2B5EF4-FFF2-40B4-BE49-F238E27FC236}">
                  <a16:creationId xmlns:a16="http://schemas.microsoft.com/office/drawing/2014/main" id="{512DE80C-C6A4-0368-E6AE-F412BE8834E7}"/>
                </a:ext>
              </a:extLst>
            </p:cNvPr>
            <p:cNvSpPr txBox="1"/>
            <p:nvPr/>
          </p:nvSpPr>
          <p:spPr>
            <a:xfrm>
              <a:off x="542923" y="1781905"/>
              <a:ext cx="7807571" cy="707886"/>
            </a:xfrm>
            <a:prstGeom prst="rect">
              <a:avLst/>
            </a:prstGeom>
            <a:grpFill/>
          </p:spPr>
          <p:txBody>
            <a:bodyPr wrap="square" rtlCol="0" anchor="ctr">
              <a:sp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A car is an example of a durable good that would be an example of consumer expenditure.</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043000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89209C7B-B5F6-F4D5-FC23-00863D63542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Factors that Affect Consumption</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6ED3B5BF-0464-E5E9-2F3E-E236FEDB7B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For most people, the single most powerful determinant of how much they consume is disposable income, or income after taxes.">
            <a:extLst>
              <a:ext uri="{FF2B5EF4-FFF2-40B4-BE49-F238E27FC236}">
                <a16:creationId xmlns:a16="http://schemas.microsoft.com/office/drawing/2014/main" id="{810C4EB2-2DEB-EFDB-FD89-94AF135ACF21}"/>
              </a:ext>
            </a:extLst>
          </p:cNvPr>
          <p:cNvGrpSpPr/>
          <p:nvPr/>
        </p:nvGrpSpPr>
        <p:grpSpPr>
          <a:xfrm>
            <a:off x="2065394" y="1411024"/>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59E28BA0-F14C-D66B-4CE3-F0BE5C4E11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9C27B4B0-5A5A-ABB9-F3E1-800CB8F1B264}"/>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For most people, the single most powerful determinant of how much they consume is </a:t>
              </a:r>
              <a:r>
                <a:rPr kumimoji="0" lang="en-US" sz="2000" b="1" i="0" u="none" strike="noStrike" kern="0" cap="none" spc="0" normalizeH="0" baseline="0" noProof="0" dirty="0">
                  <a:ln>
                    <a:noFill/>
                  </a:ln>
                  <a:solidFill>
                    <a:srgbClr val="FFFFFF"/>
                  </a:solidFill>
                  <a:effectLst/>
                  <a:uLnTx/>
                  <a:uFillTx/>
                  <a:latin typeface="Calibri"/>
                  <a:ea typeface="Calibri"/>
                  <a:cs typeface="Calibri"/>
                  <a:sym typeface="Calibri"/>
                </a:rPr>
                <a:t>disposable income</a:t>
              </a: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 or income after taxes.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7" name="Group 6" descr="Consumer expectations about future income are also important in determining consumption.">
            <a:extLst>
              <a:ext uri="{FF2B5EF4-FFF2-40B4-BE49-F238E27FC236}">
                <a16:creationId xmlns:a16="http://schemas.microsoft.com/office/drawing/2014/main" id="{9089619B-C74A-7D3C-81FF-338EA3966581}"/>
              </a:ext>
            </a:extLst>
          </p:cNvPr>
          <p:cNvGrpSpPr/>
          <p:nvPr/>
        </p:nvGrpSpPr>
        <p:grpSpPr>
          <a:xfrm>
            <a:off x="2064969" y="2304633"/>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0035818B-E665-EB73-C66F-89209AE924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 name="TextBox 8">
              <a:extLst>
                <a:ext uri="{FF2B5EF4-FFF2-40B4-BE49-F238E27FC236}">
                  <a16:creationId xmlns:a16="http://schemas.microsoft.com/office/drawing/2014/main" id="{15283214-4EE1-CB9C-8A1B-274B54BDAF3B}"/>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Consumer expectations about future income are also important in determining consumption.</a:t>
              </a:r>
            </a:p>
          </p:txBody>
        </p:sp>
      </p:grpSp>
      <p:grpSp>
        <p:nvGrpSpPr>
          <p:cNvPr id="10" name="Group 9" descr="When households experience a rise in wealth, they may be willing to consume a higher share of their income and save less.">
            <a:extLst>
              <a:ext uri="{FF2B5EF4-FFF2-40B4-BE49-F238E27FC236}">
                <a16:creationId xmlns:a16="http://schemas.microsoft.com/office/drawing/2014/main" id="{B90131EC-BA63-91E2-D7A2-76F3CF2D1819}"/>
              </a:ext>
            </a:extLst>
          </p:cNvPr>
          <p:cNvGrpSpPr/>
          <p:nvPr/>
        </p:nvGrpSpPr>
        <p:grpSpPr>
          <a:xfrm>
            <a:off x="2064969" y="320179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964C8DB-3B3C-0ADE-3433-1DC3B31B0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8" name="TextBox 17">
              <a:extLst>
                <a:ext uri="{FF2B5EF4-FFF2-40B4-BE49-F238E27FC236}">
                  <a16:creationId xmlns:a16="http://schemas.microsoft.com/office/drawing/2014/main" id="{266421E0-F83C-53C9-1FC1-4CB23A964EFB}"/>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When households experience a rise in wealth, they may be willing to consume a higher share of their income and save less.</a:t>
              </a:r>
            </a:p>
          </p:txBody>
        </p:sp>
      </p:grpSp>
      <p:grpSp>
        <p:nvGrpSpPr>
          <p:cNvPr id="19" name="Group 18" descr="When households experience a decrease in wealth, savings may increase, and consumption may decrease.">
            <a:extLst>
              <a:ext uri="{FF2B5EF4-FFF2-40B4-BE49-F238E27FC236}">
                <a16:creationId xmlns:a16="http://schemas.microsoft.com/office/drawing/2014/main" id="{4A267C1D-D4C1-9334-5132-3FAF726266FE}"/>
              </a:ext>
            </a:extLst>
          </p:cNvPr>
          <p:cNvGrpSpPr/>
          <p:nvPr/>
        </p:nvGrpSpPr>
        <p:grpSpPr>
          <a:xfrm>
            <a:off x="2064969" y="4098965"/>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95355E9-3086-07B0-FFA6-00BD7FD3E6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1" name="TextBox 20">
              <a:extLst>
                <a:ext uri="{FF2B5EF4-FFF2-40B4-BE49-F238E27FC236}">
                  <a16:creationId xmlns:a16="http://schemas.microsoft.com/office/drawing/2014/main" id="{4832FB2B-3D62-A21E-F9C1-78BB826BB4E0}"/>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When households experience a decrease in wealth, savings may increase, and consumption may decrease.</a:t>
              </a:r>
            </a:p>
          </p:txBody>
        </p:sp>
      </p:grpSp>
    </p:spTree>
    <p:extLst>
      <p:ext uri="{BB962C8B-B14F-4D97-AF65-F5344CB8AC3E}">
        <p14:creationId xmlns:p14="http://schemas.microsoft.com/office/powerpoint/2010/main" val="112287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9B6063CC-56E4-7C08-E7F2-C3BA075922A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Investment Expenditure</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08CB7FBE-26DA-26FD-9BD8-97E430EC09E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vestment expenditure is spending on four categories of new capital goods: producers’ durable equipment and software, nonresidential structures, changes in inventories, and residential structures.">
            <a:extLst>
              <a:ext uri="{FF2B5EF4-FFF2-40B4-BE49-F238E27FC236}">
                <a16:creationId xmlns:a16="http://schemas.microsoft.com/office/drawing/2014/main" id="{E45F8EA1-D8FF-A2B0-F56C-0F067FEA43CB}"/>
              </a:ext>
            </a:extLst>
          </p:cNvPr>
          <p:cNvGrpSpPr/>
          <p:nvPr/>
        </p:nvGrpSpPr>
        <p:grpSpPr>
          <a:xfrm>
            <a:off x="2065248" y="1272705"/>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4951D0BA-67C3-AE96-289E-8E469C4A50A1}"/>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2AC3B598-9960-456E-E6E4-A03CCF4F262B}"/>
                </a:ext>
              </a:extLst>
            </p:cNvPr>
            <p:cNvSpPr txBox="1"/>
            <p:nvPr/>
          </p:nvSpPr>
          <p:spPr>
            <a:xfrm>
              <a:off x="542923" y="1628017"/>
              <a:ext cx="7807571" cy="1015663"/>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7" name="Group 6" descr="The clearest driver of investment benefits is the expectation of future profits.">
            <a:extLst>
              <a:ext uri="{FF2B5EF4-FFF2-40B4-BE49-F238E27FC236}">
                <a16:creationId xmlns:a16="http://schemas.microsoft.com/office/drawing/2014/main" id="{D9571085-83E6-913D-19B9-900C91F7202A}"/>
              </a:ext>
            </a:extLst>
          </p:cNvPr>
          <p:cNvGrpSpPr/>
          <p:nvPr/>
        </p:nvGrpSpPr>
        <p:grpSpPr>
          <a:xfrm>
            <a:off x="2065248" y="2567442"/>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D79AF73D-CC2E-077E-79FD-55E77CE8B52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9" name="TextBox 8">
              <a:extLst>
                <a:ext uri="{FF2B5EF4-FFF2-40B4-BE49-F238E27FC236}">
                  <a16:creationId xmlns:a16="http://schemas.microsoft.com/office/drawing/2014/main" id="{C86E934D-608C-90FB-1B8C-F0CEF5CFD89D}"/>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The clearest driver of investment benefits is the expectation of future profits.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10" name="Group 9" descr="Lower interest rates stimulate increased investment from firms, while higher interest rates reduce investment.">
            <a:extLst>
              <a:ext uri="{FF2B5EF4-FFF2-40B4-BE49-F238E27FC236}">
                <a16:creationId xmlns:a16="http://schemas.microsoft.com/office/drawing/2014/main" id="{D8B035EC-413E-B90A-AF34-B6100702975E}"/>
              </a:ext>
            </a:extLst>
          </p:cNvPr>
          <p:cNvGrpSpPr/>
          <p:nvPr/>
        </p:nvGrpSpPr>
        <p:grpSpPr>
          <a:xfrm>
            <a:off x="2064710" y="3862179"/>
            <a:ext cx="8058154" cy="1209360"/>
            <a:chOff x="542923" y="1519215"/>
            <a:chExt cx="8058154" cy="1209360"/>
          </a:xfrm>
          <a:solidFill>
            <a:srgbClr val="627981"/>
          </a:solidFill>
        </p:grpSpPr>
        <p:sp>
          <p:nvSpPr>
            <p:cNvPr id="20" name="Rectangle 19">
              <a:extLst>
                <a:ext uri="{FF2B5EF4-FFF2-40B4-BE49-F238E27FC236}">
                  <a16:creationId xmlns:a16="http://schemas.microsoft.com/office/drawing/2014/main" id="{B6974595-7CAF-044F-CD16-92B9CC506B7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1" name="TextBox 20">
              <a:extLst>
                <a:ext uri="{FF2B5EF4-FFF2-40B4-BE49-F238E27FC236}">
                  <a16:creationId xmlns:a16="http://schemas.microsoft.com/office/drawing/2014/main" id="{0E676433-3779-848F-840D-8509E7F9F91C}"/>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Lower interest rates stimulate increased investment from firms, while higher interest rates reduce investment.</a:t>
              </a:r>
            </a:p>
          </p:txBody>
        </p:sp>
      </p:grpSp>
      <p:grpSp>
        <p:nvGrpSpPr>
          <p:cNvPr id="22" name="Group 21" descr="Many factors affect expected profitability, making business investment the most variable of the four components of AD.">
            <a:extLst>
              <a:ext uri="{FF2B5EF4-FFF2-40B4-BE49-F238E27FC236}">
                <a16:creationId xmlns:a16="http://schemas.microsoft.com/office/drawing/2014/main" id="{FDDC18F2-E2F1-5C9E-7143-276D8B3B6D4F}"/>
              </a:ext>
            </a:extLst>
          </p:cNvPr>
          <p:cNvGrpSpPr/>
          <p:nvPr/>
        </p:nvGrpSpPr>
        <p:grpSpPr>
          <a:xfrm>
            <a:off x="2064710" y="5156916"/>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347043AD-8CB2-35BF-39DD-8BA0AA0294B7}"/>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F1054E2F-8980-E4C8-7A7F-40FB104DF8F5}"/>
                </a:ext>
              </a:extLst>
            </p:cNvPr>
            <p:cNvSpPr txBox="1"/>
            <p:nvPr/>
          </p:nvSpPr>
          <p:spPr>
            <a:xfrm>
              <a:off x="542923" y="1781905"/>
              <a:ext cx="7807571" cy="707886"/>
            </a:xfrm>
            <a:prstGeom prst="rect">
              <a:avLst/>
            </a:prstGeom>
            <a:grpFill/>
          </p:spPr>
          <p:txBody>
            <a:bodyPr wrap="square" rtlCol="0" anchor="ctr">
              <a:spAutoFit/>
            </a:bodyPr>
            <a:lstStyle/>
            <a:p>
              <a:pPr marL="457200" marR="0" lvl="0" indent="-355600" algn="l" defTabSz="914400" rtl="0" eaLnBrk="1" fontAlgn="auto" latinLnBrk="0" hangingPunct="1">
                <a:lnSpc>
                  <a:spcPct val="100000"/>
                </a:lnSpc>
                <a:spcBef>
                  <a:spcPts val="0"/>
                </a:spcBef>
                <a:spcAft>
                  <a:spcPts val="0"/>
                </a:spcAft>
                <a:buClr>
                  <a:srgbClr val="FFFFFF"/>
                </a:buClr>
                <a:buSzPts val="2000"/>
                <a:buFont typeface="Arial" panose="020B0604020202020204" pitchFamily="34" charset="0"/>
                <a:buChar char="•"/>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Many factors affect expected profitability, making business investment the most variable of the four components of AD.</a:t>
              </a:r>
            </a:p>
          </p:txBody>
        </p:sp>
      </p:grpSp>
    </p:spTree>
    <p:extLst>
      <p:ext uri="{BB962C8B-B14F-4D97-AF65-F5344CB8AC3E}">
        <p14:creationId xmlns:p14="http://schemas.microsoft.com/office/powerpoint/2010/main" val="4291193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685B28BD-276B-0148-212A-F3BC99D8D92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61EDE292-2F47-0EAE-FB1B-86827855098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a newly elected president is pro-business and promises to reduce regulations and taxes on businesses. Explain how this will most likely affect business investment.">
            <a:extLst>
              <a:ext uri="{FF2B5EF4-FFF2-40B4-BE49-F238E27FC236}">
                <a16:creationId xmlns:a16="http://schemas.microsoft.com/office/drawing/2014/main" id="{6244B298-167B-CB92-0B46-93840A5BA6D7}"/>
              </a:ext>
            </a:extLst>
          </p:cNvPr>
          <p:cNvGrpSpPr/>
          <p:nvPr/>
        </p:nvGrpSpPr>
        <p:grpSpPr>
          <a:xfrm>
            <a:off x="2066894" y="1961653"/>
            <a:ext cx="8058154" cy="1209360"/>
            <a:chOff x="542923" y="1519215"/>
            <a:chExt cx="8058154" cy="1209360"/>
          </a:xfrm>
          <a:solidFill>
            <a:srgbClr val="627981"/>
          </a:solidFill>
        </p:grpSpPr>
        <p:sp>
          <p:nvSpPr>
            <p:cNvPr id="6" name="Rectangle 5">
              <a:extLst>
                <a:ext uri="{FF2B5EF4-FFF2-40B4-BE49-F238E27FC236}">
                  <a16:creationId xmlns:a16="http://schemas.microsoft.com/office/drawing/2014/main" id="{355F2C0C-7C45-1E9D-05A2-E53724960D55}"/>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7" name="TextBox 6">
              <a:extLst>
                <a:ext uri="{FF2B5EF4-FFF2-40B4-BE49-F238E27FC236}">
                  <a16:creationId xmlns:a16="http://schemas.microsoft.com/office/drawing/2014/main" id="{573B2066-20AA-2429-EB99-A89830FED138}"/>
                </a:ext>
              </a:extLst>
            </p:cNvPr>
            <p:cNvSpPr txBox="1"/>
            <p:nvPr/>
          </p:nvSpPr>
          <p:spPr>
            <a:xfrm>
              <a:off x="668214" y="1616063"/>
              <a:ext cx="7807571" cy="1015663"/>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gr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1955620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79EA55D4-A585-3F28-5B59-BFA4DA364D7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0A37C05-9E7F-686B-371B-682DCA28349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a newly elected president is pro-business and promises to reduce regulations and taxes on businesses. Explain how this will most likely affect business investment.&#10;&#10;Lower taxes and fewer regulations will make businesses optimistic that future profits will increase. When business confidence increases, investment spending increases.">
            <a:extLst>
              <a:ext uri="{FF2B5EF4-FFF2-40B4-BE49-F238E27FC236}">
                <a16:creationId xmlns:a16="http://schemas.microsoft.com/office/drawing/2014/main" id="{396073A5-5FAB-7896-74B2-402FEF81E269}"/>
              </a:ext>
            </a:extLst>
          </p:cNvPr>
          <p:cNvGrpSpPr/>
          <p:nvPr/>
        </p:nvGrpSpPr>
        <p:grpSpPr>
          <a:xfrm>
            <a:off x="2066923" y="1772682"/>
            <a:ext cx="8058154" cy="2387241"/>
            <a:chOff x="542923" y="940936"/>
            <a:chExt cx="8058154" cy="2387241"/>
          </a:xfrm>
          <a:solidFill>
            <a:srgbClr val="627981"/>
          </a:solidFill>
        </p:grpSpPr>
        <p:sp>
          <p:nvSpPr>
            <p:cNvPr id="5" name="Rectangle 4">
              <a:extLst>
                <a:ext uri="{FF2B5EF4-FFF2-40B4-BE49-F238E27FC236}">
                  <a16:creationId xmlns:a16="http://schemas.microsoft.com/office/drawing/2014/main" id="{BF61E60B-0EBF-6D60-1A2B-29CFACC4ECED}"/>
                </a:ext>
              </a:extLst>
            </p:cNvPr>
            <p:cNvSpPr/>
            <p:nvPr/>
          </p:nvSpPr>
          <p:spPr>
            <a:xfrm>
              <a:off x="542923" y="940936"/>
              <a:ext cx="8058154" cy="23872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6" name="TextBox 5">
              <a:extLst>
                <a:ext uri="{FF2B5EF4-FFF2-40B4-BE49-F238E27FC236}">
                  <a16:creationId xmlns:a16="http://schemas.microsoft.com/office/drawing/2014/main" id="{CBE74596-9873-D756-DFAF-7965E63BD8AE}"/>
                </a:ext>
              </a:extLst>
            </p:cNvPr>
            <p:cNvSpPr txBox="1"/>
            <p:nvPr/>
          </p:nvSpPr>
          <p:spPr>
            <a:xfrm>
              <a:off x="668214" y="1000510"/>
              <a:ext cx="7807571" cy="2246769"/>
            </a:xfrm>
            <a:prstGeom prst="rect">
              <a:avLst/>
            </a:prstGeom>
            <a:grp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1" u="none" strike="noStrike" kern="0" cap="none" spc="0" normalizeH="0" baseline="0" noProof="0" dirty="0">
                <a:ln>
                  <a:noFill/>
                </a:ln>
                <a:solidFill>
                  <a:srgbClr val="FFFFFF"/>
                </a:solidFill>
                <a:effectLst/>
                <a:uLnTx/>
                <a:uFillTx/>
                <a:latin typeface="Calibri"/>
                <a:ea typeface="Calibri"/>
                <a:cs typeface="Calibri"/>
                <a:sym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1" u="none" strike="noStrike" kern="0" cap="none" spc="0" normalizeH="0" baseline="0" noProof="0" dirty="0">
                  <a:ln>
                    <a:noFill/>
                  </a:ln>
                  <a:solidFill>
                    <a:srgbClr val="FFFFFF"/>
                  </a:solidFill>
                  <a:effectLst/>
                  <a:uLnTx/>
                  <a:uFillTx/>
                  <a:latin typeface="Calibri"/>
                  <a:ea typeface="Calibri"/>
                  <a:cs typeface="Calibri"/>
                  <a:sym typeface="Calibri"/>
                </a:rPr>
                <a:t>Lower taxes and fewer regulations will make businesses optimistic that future profits will increase. When business confidence increases, investment spending increases.</a:t>
              </a:r>
            </a:p>
          </p:txBody>
        </p:sp>
      </p:grpSp>
    </p:spTree>
    <p:extLst>
      <p:ext uri="{BB962C8B-B14F-4D97-AF65-F5344CB8AC3E}">
        <p14:creationId xmlns:p14="http://schemas.microsoft.com/office/powerpoint/2010/main" val="219837432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2ED16F-389A-49E8-A8A9-54E04415773B}">
  <ds:schemaRefs>
    <ds:schemaRef ds:uri="http://schemas.openxmlformats.org/package/2006/metadata/core-properties"/>
    <ds:schemaRef ds:uri="fdab59f7-c3a7-48e5-acd8-618ce834776e"/>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purl.org/dc/dcmitype/"/>
    <ds:schemaRef ds:uri="06d9c582-05c2-476b-83d2-72ab8b1380b2"/>
    <ds:schemaRef ds:uri="http://www.w3.org/XML/1998/namespace"/>
    <ds:schemaRef ds:uri="http://purl.org/dc/terms/"/>
  </ds:schemaRefs>
</ds:datastoreItem>
</file>

<file path=customXml/itemProps2.xml><?xml version="1.0" encoding="utf-8"?>
<ds:datastoreItem xmlns:ds="http://schemas.openxmlformats.org/officeDocument/2006/customXml" ds:itemID="{BEDA85FF-837C-42BD-908D-73140F5277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4D2C10A-09C1-45E6-8D03-94E112D4FA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3364</TotalTime>
  <Words>1286</Words>
  <Application>Microsoft Office PowerPoint</Application>
  <PresentationFormat>Widescreen</PresentationFormat>
  <Paragraphs>71</Paragraphs>
  <Slides>13</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Calibri Light</vt:lpstr>
      <vt:lpstr>Century Gothic</vt:lpstr>
      <vt:lpstr>Arial</vt:lpstr>
      <vt:lpstr>Calibri</vt:lpstr>
      <vt:lpstr>Office Theme</vt:lpstr>
      <vt:lpstr>2_Office Theme</vt:lpstr>
      <vt:lpstr>Aggregate Demand in Keynesian Analysis</vt:lpstr>
      <vt:lpstr>The Keynesian Perspective</vt:lpstr>
      <vt:lpstr>Aggregate Demand</vt:lpstr>
      <vt:lpstr>Consumption Expenditure1</vt:lpstr>
      <vt:lpstr>Consumption Expenditure2</vt:lpstr>
      <vt:lpstr>Factors that Affect Consumption</vt:lpstr>
      <vt:lpstr>Investment Expenditure</vt:lpstr>
      <vt:lpstr>On Your Own1</vt:lpstr>
      <vt:lpstr>On Your Own2</vt:lpstr>
      <vt:lpstr>Government Spending</vt:lpstr>
      <vt:lpstr>Spending on Net Exports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66</cp:revision>
  <dcterms:modified xsi:type="dcterms:W3CDTF">2026-02-04T12:54:21Z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