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8"/>
  </p:notesMasterIdLst>
  <p:sldIdLst>
    <p:sldId id="389" r:id="rId5"/>
    <p:sldId id="390" r:id="rId6"/>
    <p:sldId id="391" r:id="rId7"/>
    <p:sldId id="392" r:id="rId8"/>
    <p:sldId id="393" r:id="rId9"/>
    <p:sldId id="394" r:id="rId10"/>
    <p:sldId id="395" r:id="rId11"/>
    <p:sldId id="396" r:id="rId12"/>
    <p:sldId id="397" r:id="rId13"/>
    <p:sldId id="398" r:id="rId14"/>
    <p:sldId id="399" r:id="rId15"/>
    <p:sldId id="400" r:id="rId16"/>
    <p:sldId id="37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47AB2E-19ED-4D14-A15D-E607C9B37290}" v="3" dt="2026-02-04T12:46:05.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7384" autoAdjust="0"/>
  </p:normalViewPr>
  <p:slideViewPr>
    <p:cSldViewPr snapToGrid="0">
      <p:cViewPr varScale="1">
        <p:scale>
          <a:sx n="93" d="100"/>
          <a:sy n="93" d="100"/>
        </p:scale>
        <p:origin x="87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3T17:16:21.973" v="9" actId="6549"/>
      <pc:docMkLst>
        <pc:docMk/>
      </pc:docMkLst>
      <pc:sldChg chg="add">
        <pc:chgData name="Caitlin Coleman" userId="96f87ca1-0e64-4ae8-8d77-98757b85df0b" providerId="ADAL" clId="{DDA6BCD5-DC0D-434C-93A0-51E2BCD25B34}" dt="2026-01-23T17:15:13.141" v="0"/>
        <pc:sldMkLst>
          <pc:docMk/>
          <pc:sldMk cId="91468524" sldId="379"/>
        </pc:sldMkLst>
      </pc:sldChg>
      <pc:sldChg chg="add">
        <pc:chgData name="Caitlin Coleman" userId="96f87ca1-0e64-4ae8-8d77-98757b85df0b" providerId="ADAL" clId="{DDA6BCD5-DC0D-434C-93A0-51E2BCD25B34}" dt="2026-01-23T17:15:35.005" v="1"/>
        <pc:sldMkLst>
          <pc:docMk/>
          <pc:sldMk cId="2316009802" sldId="389"/>
        </pc:sldMkLst>
      </pc:sldChg>
      <pc:sldChg chg="modSp add mod">
        <pc:chgData name="Caitlin Coleman" userId="96f87ca1-0e64-4ae8-8d77-98757b85df0b" providerId="ADAL" clId="{DDA6BCD5-DC0D-434C-93A0-51E2BCD25B34}" dt="2026-01-23T17:15:58.779" v="4" actId="6549"/>
        <pc:sldMkLst>
          <pc:docMk/>
          <pc:sldMk cId="771411429" sldId="390"/>
        </pc:sldMkLst>
        <pc:spChg chg="mod">
          <ac:chgData name="Caitlin Coleman" userId="96f87ca1-0e64-4ae8-8d77-98757b85df0b" providerId="ADAL" clId="{DDA6BCD5-DC0D-434C-93A0-51E2BCD25B34}" dt="2026-01-23T17:15:58.779" v="4" actId="6549"/>
          <ac:spMkLst>
            <pc:docMk/>
            <pc:sldMk cId="771411429" sldId="390"/>
            <ac:spMk id="26" creationId="{00000000-0000-0000-0000-000000000000}"/>
          </ac:spMkLst>
        </pc:spChg>
      </pc:sldChg>
      <pc:sldChg chg="add">
        <pc:chgData name="Caitlin Coleman" userId="96f87ca1-0e64-4ae8-8d77-98757b85df0b" providerId="ADAL" clId="{DDA6BCD5-DC0D-434C-93A0-51E2BCD25B34}" dt="2026-01-23T17:15:35.005" v="1"/>
        <pc:sldMkLst>
          <pc:docMk/>
          <pc:sldMk cId="3386913439" sldId="391"/>
        </pc:sldMkLst>
      </pc:sldChg>
      <pc:sldChg chg="add">
        <pc:chgData name="Caitlin Coleman" userId="96f87ca1-0e64-4ae8-8d77-98757b85df0b" providerId="ADAL" clId="{DDA6BCD5-DC0D-434C-93A0-51E2BCD25B34}" dt="2026-01-23T17:15:35.005" v="1"/>
        <pc:sldMkLst>
          <pc:docMk/>
          <pc:sldMk cId="2875946260" sldId="392"/>
        </pc:sldMkLst>
      </pc:sldChg>
      <pc:sldChg chg="add">
        <pc:chgData name="Caitlin Coleman" userId="96f87ca1-0e64-4ae8-8d77-98757b85df0b" providerId="ADAL" clId="{DDA6BCD5-DC0D-434C-93A0-51E2BCD25B34}" dt="2026-01-23T17:15:35.005" v="1"/>
        <pc:sldMkLst>
          <pc:docMk/>
          <pc:sldMk cId="476880877" sldId="393"/>
        </pc:sldMkLst>
      </pc:sldChg>
      <pc:sldChg chg="add">
        <pc:chgData name="Caitlin Coleman" userId="96f87ca1-0e64-4ae8-8d77-98757b85df0b" providerId="ADAL" clId="{DDA6BCD5-DC0D-434C-93A0-51E2BCD25B34}" dt="2026-01-23T17:15:35.005" v="1"/>
        <pc:sldMkLst>
          <pc:docMk/>
          <pc:sldMk cId="4230368693" sldId="394"/>
        </pc:sldMkLst>
      </pc:sldChg>
      <pc:sldChg chg="add">
        <pc:chgData name="Caitlin Coleman" userId="96f87ca1-0e64-4ae8-8d77-98757b85df0b" providerId="ADAL" clId="{DDA6BCD5-DC0D-434C-93A0-51E2BCD25B34}" dt="2026-01-23T17:15:35.005" v="1"/>
        <pc:sldMkLst>
          <pc:docMk/>
          <pc:sldMk cId="2128742824" sldId="395"/>
        </pc:sldMkLst>
      </pc:sldChg>
      <pc:sldChg chg="add">
        <pc:chgData name="Caitlin Coleman" userId="96f87ca1-0e64-4ae8-8d77-98757b85df0b" providerId="ADAL" clId="{DDA6BCD5-DC0D-434C-93A0-51E2BCD25B34}" dt="2026-01-23T17:15:35.005" v="1"/>
        <pc:sldMkLst>
          <pc:docMk/>
          <pc:sldMk cId="1695537252" sldId="396"/>
        </pc:sldMkLst>
      </pc:sldChg>
      <pc:sldChg chg="add">
        <pc:chgData name="Caitlin Coleman" userId="96f87ca1-0e64-4ae8-8d77-98757b85df0b" providerId="ADAL" clId="{DDA6BCD5-DC0D-434C-93A0-51E2BCD25B34}" dt="2026-01-23T17:15:35.005" v="1"/>
        <pc:sldMkLst>
          <pc:docMk/>
          <pc:sldMk cId="287081813" sldId="397"/>
        </pc:sldMkLst>
      </pc:sldChg>
      <pc:sldChg chg="modSp add mod">
        <pc:chgData name="Caitlin Coleman" userId="96f87ca1-0e64-4ae8-8d77-98757b85df0b" providerId="ADAL" clId="{DDA6BCD5-DC0D-434C-93A0-51E2BCD25B34}" dt="2026-01-23T17:16:12.477" v="6" actId="20577"/>
        <pc:sldMkLst>
          <pc:docMk/>
          <pc:sldMk cId="3983290341" sldId="398"/>
        </pc:sldMkLst>
        <pc:spChg chg="mod">
          <ac:chgData name="Caitlin Coleman" userId="96f87ca1-0e64-4ae8-8d77-98757b85df0b" providerId="ADAL" clId="{DDA6BCD5-DC0D-434C-93A0-51E2BCD25B34}" dt="2026-01-23T17:16:12.477" v="6" actId="20577"/>
          <ac:spMkLst>
            <pc:docMk/>
            <pc:sldMk cId="3983290341" sldId="398"/>
            <ac:spMk id="26" creationId="{00000000-0000-0000-0000-000000000000}"/>
          </ac:spMkLst>
        </pc:spChg>
      </pc:sldChg>
      <pc:sldChg chg="modSp add mod">
        <pc:chgData name="Caitlin Coleman" userId="96f87ca1-0e64-4ae8-8d77-98757b85df0b" providerId="ADAL" clId="{DDA6BCD5-DC0D-434C-93A0-51E2BCD25B34}" dt="2026-01-23T17:16:17.969" v="8" actId="20577"/>
        <pc:sldMkLst>
          <pc:docMk/>
          <pc:sldMk cId="425868321" sldId="399"/>
        </pc:sldMkLst>
        <pc:spChg chg="mod">
          <ac:chgData name="Caitlin Coleman" userId="96f87ca1-0e64-4ae8-8d77-98757b85df0b" providerId="ADAL" clId="{DDA6BCD5-DC0D-434C-93A0-51E2BCD25B34}" dt="2026-01-23T17:16:17.969" v="8" actId="20577"/>
          <ac:spMkLst>
            <pc:docMk/>
            <pc:sldMk cId="425868321" sldId="399"/>
            <ac:spMk id="26" creationId="{00000000-0000-0000-0000-000000000000}"/>
          </ac:spMkLst>
        </pc:spChg>
      </pc:sldChg>
      <pc:sldChg chg="modSp add mod">
        <pc:chgData name="Caitlin Coleman" userId="96f87ca1-0e64-4ae8-8d77-98757b85df0b" providerId="ADAL" clId="{DDA6BCD5-DC0D-434C-93A0-51E2BCD25B34}" dt="2026-01-23T17:16:21.973" v="9" actId="6549"/>
        <pc:sldMkLst>
          <pc:docMk/>
          <pc:sldMk cId="3630577423" sldId="400"/>
        </pc:sldMkLst>
        <pc:spChg chg="mod">
          <ac:chgData name="Caitlin Coleman" userId="96f87ca1-0e64-4ae8-8d77-98757b85df0b" providerId="ADAL" clId="{DDA6BCD5-DC0D-434C-93A0-51E2BCD25B34}" dt="2026-01-23T17:16:21.973" v="9" actId="6549"/>
          <ac:spMkLst>
            <pc:docMk/>
            <pc:sldMk cId="3630577423" sldId="400"/>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4DBA28-0747-4C6E-8AEF-9E591025E60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AFBDBD-15E5-438F-8B53-79DF7CA45A41}" type="slidenum">
              <a:rPr lang="en-US" smtClean="0"/>
              <a:t>‹#›</a:t>
            </a:fld>
            <a:endParaRPr lang="en-US"/>
          </a:p>
        </p:txBody>
      </p:sp>
    </p:spTree>
    <p:extLst>
      <p:ext uri="{BB962C8B-B14F-4D97-AF65-F5344CB8AC3E}">
        <p14:creationId xmlns:p14="http://schemas.microsoft.com/office/powerpoint/2010/main" val="4155636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2871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783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4755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714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1318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 to 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558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4255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6699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289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4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AFBDBD-15E5-438F-8B53-79DF7CA45A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3037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8069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Shifts in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316009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
            <a:extLst>
              <a:ext uri="{FF2B5EF4-FFF2-40B4-BE49-F238E27FC236}">
                <a16:creationId xmlns:a16="http://schemas.microsoft.com/office/drawing/2014/main" id="{85E62976-01C9-F547-F6FA-45099CB8BFCD}"/>
              </a:ext>
            </a:extLst>
          </p:cNvPr>
          <p:cNvGrpSpPr/>
          <p:nvPr/>
        </p:nvGrpSpPr>
        <p:grpSpPr>
          <a:xfrm>
            <a:off x="1371925" y="1434054"/>
            <a:ext cx="9448138" cy="1421210"/>
            <a:chOff x="542923" y="1736761"/>
            <a:chExt cx="8058154" cy="1091184"/>
          </a:xfrm>
          <a:solidFill>
            <a:srgbClr val="627981"/>
          </a:solidFill>
        </p:grpSpPr>
        <p:sp>
          <p:nvSpPr>
            <p:cNvPr id="6" name="Rectangle 5">
              <a:extLst>
                <a:ext uri="{FF2B5EF4-FFF2-40B4-BE49-F238E27FC236}">
                  <a16:creationId xmlns:a16="http://schemas.microsoft.com/office/drawing/2014/main" id="{46DFD832-12EF-AB53-0427-322C7BFAB3F1}"/>
                </a:ext>
              </a:extLst>
            </p:cNvPr>
            <p:cNvSpPr/>
            <p:nvPr/>
          </p:nvSpPr>
          <p:spPr>
            <a:xfrm>
              <a:off x="542923" y="1736761"/>
              <a:ext cx="8058154" cy="10911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5E84462-50A9-3701-94BF-C325E829F05C}"/>
                </a:ext>
              </a:extLst>
            </p:cNvPr>
            <p:cNvSpPr txBox="1"/>
            <p:nvPr/>
          </p:nvSpPr>
          <p:spPr>
            <a:xfrm>
              <a:off x="633042" y="2001984"/>
              <a:ext cx="7807571" cy="543504"/>
            </a:xfrm>
            <a:prstGeom prst="rect">
              <a:avLst/>
            </a:prstGeom>
            <a:grp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government decided to provide health insurance for all citizens, regardless of age, how would this likely affect aggregate supply, output, and prices?</a:t>
              </a:r>
            </a:p>
          </p:txBody>
        </p:sp>
      </p:gr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3983290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If the government decided to provide health insurance for all citizens, regardless of age, how would this likely affect aggregate supply, output, and prices?&#10;&#10;If the government provided health insurance, this would reduce input costs for employers since health insurance costs are a large part of the cost of labor. A decrease in input costs will shift the aggregate supply curve to the right, increasing output and decreasing prices.">
            <a:extLst>
              <a:ext uri="{FF2B5EF4-FFF2-40B4-BE49-F238E27FC236}">
                <a16:creationId xmlns:a16="http://schemas.microsoft.com/office/drawing/2014/main" id="{65FDEF1D-7E37-6B55-70EC-2E35C69C0B58}"/>
              </a:ext>
            </a:extLst>
          </p:cNvPr>
          <p:cNvGrpSpPr/>
          <p:nvPr/>
        </p:nvGrpSpPr>
        <p:grpSpPr>
          <a:xfrm>
            <a:off x="1515511" y="1584250"/>
            <a:ext cx="9448138" cy="2775096"/>
            <a:chOff x="542923" y="1207162"/>
            <a:chExt cx="8058154" cy="2130678"/>
          </a:xfrm>
          <a:solidFill>
            <a:srgbClr val="627981"/>
          </a:solidFill>
        </p:grpSpPr>
        <p:sp>
          <p:nvSpPr>
            <p:cNvPr id="5" name="Rectangle 4">
              <a:extLst>
                <a:ext uri="{FF2B5EF4-FFF2-40B4-BE49-F238E27FC236}">
                  <a16:creationId xmlns:a16="http://schemas.microsoft.com/office/drawing/2014/main" id="{9421A8E5-7842-ECE5-991E-F0E8D70F75AB}"/>
                </a:ext>
              </a:extLst>
            </p:cNvPr>
            <p:cNvSpPr/>
            <p:nvPr/>
          </p:nvSpPr>
          <p:spPr>
            <a:xfrm>
              <a:off x="542923" y="1207162"/>
              <a:ext cx="8058154" cy="2130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81719BF-58C8-7807-7DF1-8B1A5227736E}"/>
                </a:ext>
              </a:extLst>
            </p:cNvPr>
            <p:cNvSpPr txBox="1"/>
            <p:nvPr/>
          </p:nvSpPr>
          <p:spPr>
            <a:xfrm>
              <a:off x="633042" y="1293065"/>
              <a:ext cx="7807571" cy="1961342"/>
            </a:xfrm>
            <a:prstGeom prst="rect">
              <a:avLst/>
            </a:prstGeom>
            <a:grp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government decided to provide health insurance for all citizens, regardless of age, how would this likely affect aggregate supply, output, and prices?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p:txBody>
        </p:sp>
      </p:grpSp>
    </p:spTree>
    <p:extLst>
      <p:ext uri="{BB962C8B-B14F-4D97-AF65-F5344CB8AC3E}">
        <p14:creationId xmlns:p14="http://schemas.microsoft.com/office/powerpoint/2010/main" val="425868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The aggregate demand/aggregate supply (AD/AS) diagram shows how aggregate demand and aggregate supply interact.&#10;&#10;The intersection of the AD and AS curves shows the equilibrium output and price level in the economy. &#10;&#10;The aggregate supply curve will shift right as productivity increases.&#10;&#10;If the AS curve shifts left, stagflation occurs, which is the combination of lower output, higher unemployment, and higher inflation.&#10;&#10;If AS shifts right, a combination of lower inflation, higher output, and lower unemployment is possible.">
            <a:extLst>
              <a:ext uri="{FF2B5EF4-FFF2-40B4-BE49-F238E27FC236}">
                <a16:creationId xmlns:a16="http://schemas.microsoft.com/office/drawing/2014/main" id="{4400F82F-4E2E-5B4B-17B4-BD59A66B4418}"/>
              </a:ext>
            </a:extLst>
          </p:cNvPr>
          <p:cNvGrpSpPr/>
          <p:nvPr/>
        </p:nvGrpSpPr>
        <p:grpSpPr>
          <a:xfrm>
            <a:off x="1342505" y="1533491"/>
            <a:ext cx="9514113" cy="4233941"/>
            <a:chOff x="542923" y="1736758"/>
            <a:chExt cx="8058154" cy="6568828"/>
          </a:xfrm>
          <a:solidFill>
            <a:srgbClr val="627981"/>
          </a:solidFill>
        </p:grpSpPr>
        <p:sp>
          <p:nvSpPr>
            <p:cNvPr id="5" name="Rectangle 4">
              <a:extLst>
                <a:ext uri="{FF2B5EF4-FFF2-40B4-BE49-F238E27FC236}">
                  <a16:creationId xmlns:a16="http://schemas.microsoft.com/office/drawing/2014/main" id="{3093A716-097E-D481-B1DA-784ED8617207}"/>
                </a:ext>
              </a:extLst>
            </p:cNvPr>
            <p:cNvSpPr/>
            <p:nvPr/>
          </p:nvSpPr>
          <p:spPr>
            <a:xfrm>
              <a:off x="542923" y="1736758"/>
              <a:ext cx="8058154" cy="6568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E65B5BE-E41C-B70F-713A-086ABB004C77}"/>
                </a:ext>
              </a:extLst>
            </p:cNvPr>
            <p:cNvSpPr txBox="1"/>
            <p:nvPr/>
          </p:nvSpPr>
          <p:spPr>
            <a:xfrm>
              <a:off x="633043" y="1806430"/>
              <a:ext cx="7807571" cy="635082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aggregate demand/aggregate supply (AD/AS) diagram shows how aggregate demand and aggregate supply interact.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intersection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curves shows the equilibrium output and price level in the economy.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aggregate supply curve will shift right as productivity increases.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the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shifts left, stagflation occurs, which is the combination of lower output, higher unemployment, and higher inflation.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 </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shifts right, a combination of lower inflation, higher output, and lower unemployment is possible.</a:t>
              </a:r>
            </a:p>
          </p:txBody>
        </p:sp>
      </p:grpSp>
    </p:spTree>
    <p:extLst>
      <p:ext uri="{BB962C8B-B14F-4D97-AF65-F5344CB8AC3E}">
        <p14:creationId xmlns:p14="http://schemas.microsoft.com/office/powerpoint/2010/main" val="3630577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1468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original equilibrium in the aggregate supply/aggregate demand diagram will shift to a new equilibrium if the AS or AD curve shifts.">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original equilibrium in the aggregate supply/aggregate demand diagram will shift to a new equilibrium if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shifts.</a:t>
              </a:r>
            </a:p>
          </p:txBody>
        </p:sp>
      </p:grpSp>
      <p:grpSp>
        <p:nvGrpSpPr>
          <p:cNvPr id="29" name="Group 28" descr="This lesson discusses two important factors that can lead to shifts of the AS curve: productivity growth and changes in input prices.">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lesson discusses two important factors that can lead to shifts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productivity growth and changes in input prices.</a:t>
              </a:r>
            </a:p>
          </p:txBody>
        </p:sp>
      </p:grpSp>
    </p:spTree>
    <p:extLst>
      <p:ext uri="{BB962C8B-B14F-4D97-AF65-F5344CB8AC3E}">
        <p14:creationId xmlns:p14="http://schemas.microsoft.com/office/powerpoint/2010/main" val="771411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Productivity growth is the most important factor that shifts the AS curve in the long run."/>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Productivity growth is the most important factor that shifts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in the long run.</a:t>
              </a:r>
            </a:p>
          </p:txBody>
        </p:sp>
      </p:grpSp>
      <p:grpSp>
        <p:nvGrpSpPr>
          <p:cNvPr id="31" name="Group 30" descr="Productivity is how much output can be produced with a given quantity of labor. One measure is output per worker (GDP per capita)."/>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Productivity is how much output can be produced with a given quantity of labor. One measure is output per worker (GDP per capita).</a:t>
              </a:r>
            </a:p>
          </p:txBody>
        </p:sp>
      </p:grpSp>
      <p:grpSp>
        <p:nvGrpSpPr>
          <p:cNvPr id="23" name="Group 22" descr="Over time, productivity grows so that the same quantity of labor can produce more outpu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time, productivity grows so that the same quantity of labor can produce more output.</a:t>
              </a:r>
            </a:p>
          </p:txBody>
        </p:sp>
      </p:grpSp>
      <p:grpSp>
        <p:nvGrpSpPr>
          <p:cNvPr id="15" name="Group 14" descr="Historically, real growth in GDP per capita in an advanced economy like the U.S. has averaged about 2% to 3% per year.">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Historically, real growth in GDP per capita in an advanced economy like the U.S. has averaged about 2%</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to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3% per year.</a:t>
              </a:r>
            </a:p>
          </p:txBody>
        </p:sp>
      </p:grpSp>
    </p:spTree>
    <p:extLst>
      <p:ext uri="{BB962C8B-B14F-4D97-AF65-F5344CB8AC3E}">
        <p14:creationId xmlns:p14="http://schemas.microsoft.com/office/powerpoint/2010/main" val="3386913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productivity shifts the short-run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the right.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improved productivity, businesses can produce a greater quantity of output at every price level.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Full employment corresponds to a higher level of GDP, so the long-run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also shifts to the right.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875946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Productivity Growth Shifts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aggregate demand remains unchanged, a rightward shift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will result in greater real GDP and downward pressure on the price level.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shift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is from gains in productivity growth, the effect will be relatively small over a few months or even years.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nation’s production possibility frontier is fixed in the short run but shifts right in the long run.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476880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Higher prices for inputs used across the entire economy have a macroeconomic impact on aggregate supply."/>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prices for inputs used across the entire economy have a macroeconomic impact on aggregate supply.</a:t>
              </a:r>
            </a:p>
          </p:txBody>
        </p:sp>
      </p:grpSp>
      <p:grpSp>
        <p:nvGrpSpPr>
          <p:cNvPr id="31" name="Group 30" descr="Examples of widely used inputs include labor and energy products."/>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widely used inputs include labor and energy products.</a:t>
              </a:r>
            </a:p>
          </p:txBody>
        </p:sp>
      </p:grpSp>
      <p:grpSp>
        <p:nvGrpSpPr>
          <p:cNvPr id="23" name="Group 22" descr="Increases in the prices of such inputs will cause the SRAS curve to shift left."/>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in the prices of such inputs will 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shift left.</a:t>
              </a:r>
            </a:p>
          </p:txBody>
        </p:sp>
      </p:grpSp>
      <p:grpSp>
        <p:nvGrpSpPr>
          <p:cNvPr id="15" name="Group 14" descr="This means that at each price level for outputs, a higher price for inputs will discourage production.">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means that at each price level for outputs, a higher price for inputs will discourage production.</a:t>
              </a:r>
            </a:p>
          </p:txBody>
        </p:sp>
      </p:grpSp>
    </p:spTree>
    <p:extLst>
      <p:ext uri="{BB962C8B-B14F-4D97-AF65-F5344CB8AC3E}">
        <p14:creationId xmlns:p14="http://schemas.microsoft.com/office/powerpoint/2010/main" val="4230368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increased input price level moves the equilibrium to the left, as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moves to the left.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will have bad effects: reduced GDP or recession, higher unemployment, and an inflated price level.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1970s, this pattern of a leftward shift of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leading to a stagnant economy with high unemployment and inflation was nicknamed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stagflation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2128742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Changes in Input Prices Shift the 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 decline in the price of a key input like oil will shift the SRAS curve right, providing an incentive for more production at every price level."/>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decline in the price of a key input like oil will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right, providing an incentive for more production at every price level.</a:t>
              </a:r>
            </a:p>
          </p:txBody>
        </p:sp>
      </p:grpSp>
      <p:grpSp>
        <p:nvGrpSpPr>
          <p:cNvPr id="18" name="Group 17" descr="For example, from 1985 to 1986, the average price of crude oil fell by almost half, from $24 a barrel to $12.">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from 1985 to 1986, the average price of crude oil fell by almost half, from $24 a barrel to $12.</a:t>
              </a:r>
            </a:p>
          </p:txBody>
        </p:sp>
      </p:grpSp>
      <p:grpSp>
        <p:nvGrpSpPr>
          <p:cNvPr id="21" name="Group 20" descr="Two other key inputs that may shift the SRAS curve are the cost of labor (wages) and the cost of imported goods used as inputs.">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Two other key inputs that may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are the cost of labor (wages) and the cost of imported goods used as inputs.</a:t>
              </a:r>
            </a:p>
          </p:txBody>
        </p:sp>
      </p:grpSp>
      <p:grpSp>
        <p:nvGrpSpPr>
          <p:cNvPr id="28" name="Group 27" descr="In these cases, too, the lesson is that lower prices for inputs cause SRAS to shift right, while higher prices cause it to shift back to the left.">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these cases, too, the lesson is that lower prices for inputs cause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shift right, while higher prices cause it to shift back to the left.</a:t>
              </a:r>
            </a:p>
          </p:txBody>
        </p:sp>
      </p:grpSp>
    </p:spTree>
    <p:extLst>
      <p:ext uri="{BB962C8B-B14F-4D97-AF65-F5344CB8AC3E}">
        <p14:creationId xmlns:p14="http://schemas.microsoft.com/office/powerpoint/2010/main" val="1695537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Supply Shocks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2248233" y="1857657"/>
            <a:ext cx="3320275" cy="67185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Input Goods</a:t>
            </a:r>
          </a:p>
        </p:txBody>
      </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 an unexpected early freeze could destroy crops and that shock would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the left; fewer crops available at any given price</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panose="020F0502020204030204"/>
                <a:ea typeface="+mn-ea"/>
                <a:cs typeface="+mn-cs"/>
              </a:rPr>
              <a:t>or</a:t>
            </a:r>
            <a:endParaRPr kumimoji="0" lang="en-US" sz="4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6566109" y="1857657"/>
            <a:ext cx="3320275" cy="67185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Labor Market</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 an overseas war that requires a large number of workers to cease their ordinary production to go fight; both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SRAS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would shift left</a:t>
            </a:r>
          </a:p>
        </p:txBody>
      </p:sp>
    </p:spTree>
    <p:extLst>
      <p:ext uri="{BB962C8B-B14F-4D97-AF65-F5344CB8AC3E}">
        <p14:creationId xmlns:p14="http://schemas.microsoft.com/office/powerpoint/2010/main" val="2870818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176B018-AC35-4DAB-A140-B4262DCAD5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EFBDB9-70A0-4FEA-BBDA-0843E0C9FE84}">
  <ds:schemaRefs>
    <ds:schemaRef ds:uri="http://schemas.microsoft.com/sharepoint/v3/contenttype/forms"/>
  </ds:schemaRefs>
</ds:datastoreItem>
</file>

<file path=customXml/itemProps3.xml><?xml version="1.0" encoding="utf-8"?>
<ds:datastoreItem xmlns:ds="http://schemas.openxmlformats.org/officeDocument/2006/customXml" ds:itemID="{B440D8CE-594D-4DEA-8742-38696D032BF7}">
  <ds:schemaRefs>
    <ds:schemaRef ds:uri="http://schemas.microsoft.com/office/infopath/2007/PartnerControls"/>
    <ds:schemaRef ds:uri="06d9c582-05c2-476b-83d2-72ab8b1380b2"/>
    <ds:schemaRef ds:uri="http://schemas.microsoft.com/office/2006/metadata/properties"/>
    <ds:schemaRef ds:uri="http://purl.org/dc/elements/1.1/"/>
    <ds:schemaRef ds:uri="http://schemas.microsoft.com/office/2006/documentManagement/types"/>
    <ds:schemaRef ds:uri="http://purl.org/dc/dcmitype/"/>
    <ds:schemaRef ds:uri="http://schemas.openxmlformats.org/package/2006/metadata/core-properties"/>
    <ds:schemaRef ds:uri="fdab59f7-c3a7-48e5-acd8-618ce834776e"/>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2567</TotalTime>
  <Words>1442</Words>
  <Application>Microsoft Office PowerPoint</Application>
  <PresentationFormat>Widescreen</PresentationFormat>
  <Paragraphs>98</Paragraphs>
  <Slides>13</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Century Gothic</vt:lpstr>
      <vt:lpstr>Office Theme</vt:lpstr>
      <vt:lpstr>Shifts in Aggregate Supply</vt:lpstr>
      <vt:lpstr>Introduction</vt:lpstr>
      <vt:lpstr>How Productivity Growth Shifts the Aggregate Supply Curve1</vt:lpstr>
      <vt:lpstr>How Productivity Growth Shifts the Aggregate Supply Curve2</vt:lpstr>
      <vt:lpstr>How Productivity Growth Shifts the Aggregate Supply Curve3</vt:lpstr>
      <vt:lpstr>How Changes in Input Prices Shift the Aggregate Supply Curve1</vt:lpstr>
      <vt:lpstr>How Changes in Input Prices Shift the Aggregate Supply Curve2</vt:lpstr>
      <vt:lpstr>How Changes in Input Prices Shift the Aggregate Supply Curve3</vt:lpstr>
      <vt:lpstr>Other Supply Shocks</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152</cp:revision>
  <dcterms:created xsi:type="dcterms:W3CDTF">2014-11-06T15:36:04Z</dcterms:created>
  <dcterms:modified xsi:type="dcterms:W3CDTF">2026-02-04T12:46:05Z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