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Lst>
  <p:notesMasterIdLst>
    <p:notesMasterId r:id="rId22"/>
  </p:notesMasterIdLst>
  <p:sldIdLst>
    <p:sldId id="417" r:id="rId5"/>
    <p:sldId id="403" r:id="rId6"/>
    <p:sldId id="418" r:id="rId7"/>
    <p:sldId id="404" r:id="rId8"/>
    <p:sldId id="405" r:id="rId9"/>
    <p:sldId id="406" r:id="rId10"/>
    <p:sldId id="407" r:id="rId11"/>
    <p:sldId id="408" r:id="rId12"/>
    <p:sldId id="409" r:id="rId13"/>
    <p:sldId id="419" r:id="rId14"/>
    <p:sldId id="410" r:id="rId15"/>
    <p:sldId id="411" r:id="rId16"/>
    <p:sldId id="412" r:id="rId17"/>
    <p:sldId id="413" r:id="rId18"/>
    <p:sldId id="414" r:id="rId19"/>
    <p:sldId id="415" r:id="rId20"/>
    <p:sldId id="340" r:id="rId21"/>
  </p:sldIdLst>
  <p:sldSz cx="12192000" cy="6858000"/>
  <p:notesSz cx="6858000" cy="9144000"/>
  <p:embeddedFontLs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5" clrIdx="1">
    <p:extLst>
      <p:ext uri="{19B8F6BF-5375-455C-9EA6-DF929625EA0E}">
        <p15:presenceInfo xmlns:p15="http://schemas.microsoft.com/office/powerpoint/2012/main" userId="Nathan Mirmow" providerId="None"/>
      </p:ext>
    </p:extLst>
  </p:cmAuthor>
  <p:cmAuthor id="3" name="Caitlin Coleman" initials="CC" lastIdx="6"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673D8B-1002-4F34-ACFC-8850EF4AA7CC}" v="3" dt="2026-02-04T12:48:19.8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72" autoAdjust="0"/>
  </p:normalViewPr>
  <p:slideViewPr>
    <p:cSldViewPr snapToGrid="0">
      <p:cViewPr varScale="1">
        <p:scale>
          <a:sx n="90" d="100"/>
          <a:sy n="90" d="100"/>
        </p:scale>
        <p:origin x="127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3T17:21:03.203" v="12" actId="20577"/>
      <pc:docMkLst>
        <pc:docMk/>
      </pc:docMkLst>
      <pc:sldChg chg="add">
        <pc:chgData name="Caitlin Coleman" userId="96f87ca1-0e64-4ae8-8d77-98757b85df0b" providerId="ADAL" clId="{DDA6BCD5-DC0D-434C-93A0-51E2BCD25B34}" dt="2026-01-23T17:20:08.525" v="0"/>
        <pc:sldMkLst>
          <pc:docMk/>
          <pc:sldMk cId="1693029773" sldId="340"/>
        </pc:sldMkLst>
      </pc:sldChg>
      <pc:sldChg chg="modSp add mod">
        <pc:chgData name="Caitlin Coleman" userId="96f87ca1-0e64-4ae8-8d77-98757b85df0b" providerId="ADAL" clId="{DDA6BCD5-DC0D-434C-93A0-51E2BCD25B34}" dt="2026-01-23T17:20:18.637" v="2" actId="6549"/>
        <pc:sldMkLst>
          <pc:docMk/>
          <pc:sldMk cId="0" sldId="403"/>
        </pc:sldMkLst>
        <pc:spChg chg="mod">
          <ac:chgData name="Caitlin Coleman" userId="96f87ca1-0e64-4ae8-8d77-98757b85df0b" providerId="ADAL" clId="{DDA6BCD5-DC0D-434C-93A0-51E2BCD25B34}" dt="2026-01-23T17:20:18.637" v="2" actId="6549"/>
          <ac:spMkLst>
            <pc:docMk/>
            <pc:sldMk cId="0" sldId="403"/>
            <ac:spMk id="2" creationId="{C6026690-7CDD-3BE0-7AC3-608A52D9DF7D}"/>
          </ac:spMkLst>
        </pc:spChg>
      </pc:sldChg>
      <pc:sldChg chg="add">
        <pc:chgData name="Caitlin Coleman" userId="96f87ca1-0e64-4ae8-8d77-98757b85df0b" providerId="ADAL" clId="{DDA6BCD5-DC0D-434C-93A0-51E2BCD25B34}" dt="2026-01-23T17:20:08.525" v="0"/>
        <pc:sldMkLst>
          <pc:docMk/>
          <pc:sldMk cId="3568854515" sldId="404"/>
        </pc:sldMkLst>
      </pc:sldChg>
      <pc:sldChg chg="add">
        <pc:chgData name="Caitlin Coleman" userId="96f87ca1-0e64-4ae8-8d77-98757b85df0b" providerId="ADAL" clId="{DDA6BCD5-DC0D-434C-93A0-51E2BCD25B34}" dt="2026-01-23T17:20:08.525" v="0"/>
        <pc:sldMkLst>
          <pc:docMk/>
          <pc:sldMk cId="2682057679" sldId="405"/>
        </pc:sldMkLst>
      </pc:sldChg>
      <pc:sldChg chg="add">
        <pc:chgData name="Caitlin Coleman" userId="96f87ca1-0e64-4ae8-8d77-98757b85df0b" providerId="ADAL" clId="{DDA6BCD5-DC0D-434C-93A0-51E2BCD25B34}" dt="2026-01-23T17:20:08.525" v="0"/>
        <pc:sldMkLst>
          <pc:docMk/>
          <pc:sldMk cId="1891282685" sldId="406"/>
        </pc:sldMkLst>
      </pc:sldChg>
      <pc:sldChg chg="add">
        <pc:chgData name="Caitlin Coleman" userId="96f87ca1-0e64-4ae8-8d77-98757b85df0b" providerId="ADAL" clId="{DDA6BCD5-DC0D-434C-93A0-51E2BCD25B34}" dt="2026-01-23T17:20:08.525" v="0"/>
        <pc:sldMkLst>
          <pc:docMk/>
          <pc:sldMk cId="1156135855" sldId="407"/>
        </pc:sldMkLst>
      </pc:sldChg>
      <pc:sldChg chg="modSp add mod">
        <pc:chgData name="Caitlin Coleman" userId="96f87ca1-0e64-4ae8-8d77-98757b85df0b" providerId="ADAL" clId="{DDA6BCD5-DC0D-434C-93A0-51E2BCD25B34}" dt="2026-01-23T17:20:29.515" v="4" actId="20577"/>
        <pc:sldMkLst>
          <pc:docMk/>
          <pc:sldMk cId="2973741287" sldId="408"/>
        </pc:sldMkLst>
        <pc:spChg chg="mod">
          <ac:chgData name="Caitlin Coleman" userId="96f87ca1-0e64-4ae8-8d77-98757b85df0b" providerId="ADAL" clId="{DDA6BCD5-DC0D-434C-93A0-51E2BCD25B34}" dt="2026-01-23T17:20:29.515" v="4" actId="20577"/>
          <ac:spMkLst>
            <pc:docMk/>
            <pc:sldMk cId="2973741287" sldId="408"/>
            <ac:spMk id="3" creationId="{754D4B5D-20F7-4815-CDFA-FA0785BDAE79}"/>
          </ac:spMkLst>
        </pc:spChg>
      </pc:sldChg>
      <pc:sldChg chg="modSp add mod">
        <pc:chgData name="Caitlin Coleman" userId="96f87ca1-0e64-4ae8-8d77-98757b85df0b" providerId="ADAL" clId="{DDA6BCD5-DC0D-434C-93A0-51E2BCD25B34}" dt="2026-01-23T17:20:34.381" v="6" actId="20577"/>
        <pc:sldMkLst>
          <pc:docMk/>
          <pc:sldMk cId="714495662" sldId="409"/>
        </pc:sldMkLst>
        <pc:spChg chg="mod">
          <ac:chgData name="Caitlin Coleman" userId="96f87ca1-0e64-4ae8-8d77-98757b85df0b" providerId="ADAL" clId="{DDA6BCD5-DC0D-434C-93A0-51E2BCD25B34}" dt="2026-01-23T17:20:34.381" v="6" actId="20577"/>
          <ac:spMkLst>
            <pc:docMk/>
            <pc:sldMk cId="714495662" sldId="409"/>
            <ac:spMk id="4" creationId="{72EA2E24-8CDC-00B7-63FC-9B86087B6F38}"/>
          </ac:spMkLst>
        </pc:spChg>
      </pc:sldChg>
      <pc:sldChg chg="add">
        <pc:chgData name="Caitlin Coleman" userId="96f87ca1-0e64-4ae8-8d77-98757b85df0b" providerId="ADAL" clId="{DDA6BCD5-DC0D-434C-93A0-51E2BCD25B34}" dt="2026-01-23T17:20:08.525" v="0"/>
        <pc:sldMkLst>
          <pc:docMk/>
          <pc:sldMk cId="2515624672" sldId="410"/>
        </pc:sldMkLst>
      </pc:sldChg>
      <pc:sldChg chg="add">
        <pc:chgData name="Caitlin Coleman" userId="96f87ca1-0e64-4ae8-8d77-98757b85df0b" providerId="ADAL" clId="{DDA6BCD5-DC0D-434C-93A0-51E2BCD25B34}" dt="2026-01-23T17:20:08.525" v="0"/>
        <pc:sldMkLst>
          <pc:docMk/>
          <pc:sldMk cId="939443215" sldId="411"/>
        </pc:sldMkLst>
      </pc:sldChg>
      <pc:sldChg chg="add">
        <pc:chgData name="Caitlin Coleman" userId="96f87ca1-0e64-4ae8-8d77-98757b85df0b" providerId="ADAL" clId="{DDA6BCD5-DC0D-434C-93A0-51E2BCD25B34}" dt="2026-01-23T17:20:08.525" v="0"/>
        <pc:sldMkLst>
          <pc:docMk/>
          <pc:sldMk cId="117036322" sldId="412"/>
        </pc:sldMkLst>
      </pc:sldChg>
      <pc:sldChg chg="modSp add mod">
        <pc:chgData name="Caitlin Coleman" userId="96f87ca1-0e64-4ae8-8d77-98757b85df0b" providerId="ADAL" clId="{DDA6BCD5-DC0D-434C-93A0-51E2BCD25B34}" dt="2026-01-23T17:20:50.419" v="8" actId="20577"/>
        <pc:sldMkLst>
          <pc:docMk/>
          <pc:sldMk cId="3095716596" sldId="413"/>
        </pc:sldMkLst>
        <pc:spChg chg="mod">
          <ac:chgData name="Caitlin Coleman" userId="96f87ca1-0e64-4ae8-8d77-98757b85df0b" providerId="ADAL" clId="{DDA6BCD5-DC0D-434C-93A0-51E2BCD25B34}" dt="2026-01-23T17:20:50.419" v="8" actId="20577"/>
          <ac:spMkLst>
            <pc:docMk/>
            <pc:sldMk cId="3095716596" sldId="413"/>
            <ac:spMk id="3" creationId="{21B5290F-74AA-A270-D2E5-1E26DAE2A63C}"/>
          </ac:spMkLst>
        </pc:spChg>
      </pc:sldChg>
      <pc:sldChg chg="modSp add mod">
        <pc:chgData name="Caitlin Coleman" userId="96f87ca1-0e64-4ae8-8d77-98757b85df0b" providerId="ADAL" clId="{DDA6BCD5-DC0D-434C-93A0-51E2BCD25B34}" dt="2026-01-23T17:20:57.419" v="11" actId="20577"/>
        <pc:sldMkLst>
          <pc:docMk/>
          <pc:sldMk cId="1276899412" sldId="414"/>
        </pc:sldMkLst>
        <pc:spChg chg="mod">
          <ac:chgData name="Caitlin Coleman" userId="96f87ca1-0e64-4ae8-8d77-98757b85df0b" providerId="ADAL" clId="{DDA6BCD5-DC0D-434C-93A0-51E2BCD25B34}" dt="2026-01-23T17:20:57.419" v="11" actId="20577"/>
          <ac:spMkLst>
            <pc:docMk/>
            <pc:sldMk cId="1276899412" sldId="414"/>
            <ac:spMk id="3" creationId="{BEC3A91F-9DE8-C9D9-7C51-2663F7CCDACF}"/>
          </ac:spMkLst>
        </pc:spChg>
      </pc:sldChg>
      <pc:sldChg chg="modSp add mod">
        <pc:chgData name="Caitlin Coleman" userId="96f87ca1-0e64-4ae8-8d77-98757b85df0b" providerId="ADAL" clId="{DDA6BCD5-DC0D-434C-93A0-51E2BCD25B34}" dt="2026-01-23T17:21:03.203" v="12" actId="20577"/>
        <pc:sldMkLst>
          <pc:docMk/>
          <pc:sldMk cId="3820714992" sldId="415"/>
        </pc:sldMkLst>
        <pc:spChg chg="mod">
          <ac:chgData name="Caitlin Coleman" userId="96f87ca1-0e64-4ae8-8d77-98757b85df0b" providerId="ADAL" clId="{DDA6BCD5-DC0D-434C-93A0-51E2BCD25B34}" dt="2026-01-23T17:21:03.203" v="12" actId="20577"/>
          <ac:spMkLst>
            <pc:docMk/>
            <pc:sldMk cId="3820714992" sldId="415"/>
            <ac:spMk id="6" creationId="{F89FE2D4-C390-035E-A92F-BE49FDD73300}"/>
          </ac:spMkLst>
        </pc:spChg>
      </pc:sldChg>
      <pc:sldChg chg="add">
        <pc:chgData name="Caitlin Coleman" userId="96f87ca1-0e64-4ae8-8d77-98757b85df0b" providerId="ADAL" clId="{DDA6BCD5-DC0D-434C-93A0-51E2BCD25B34}" dt="2026-01-23T17:20:08.525" v="0"/>
        <pc:sldMkLst>
          <pc:docMk/>
          <pc:sldMk cId="518962317" sldId="417"/>
        </pc:sldMkLst>
      </pc:sldChg>
      <pc:sldChg chg="add">
        <pc:chgData name="Caitlin Coleman" userId="96f87ca1-0e64-4ae8-8d77-98757b85df0b" providerId="ADAL" clId="{DDA6BCD5-DC0D-434C-93A0-51E2BCD25B34}" dt="2026-01-23T17:20:08.525" v="0"/>
        <pc:sldMkLst>
          <pc:docMk/>
          <pc:sldMk cId="2206641087" sldId="418"/>
        </pc:sldMkLst>
      </pc:sldChg>
      <pc:sldChg chg="add">
        <pc:chgData name="Caitlin Coleman" userId="96f87ca1-0e64-4ae8-8d77-98757b85df0b" providerId="ADAL" clId="{DDA6BCD5-DC0D-434C-93A0-51E2BCD25B34}" dt="2026-01-23T17:20:08.525" v="0"/>
        <pc:sldMkLst>
          <pc:docMk/>
          <pc:sldMk cId="3754104156" sldId="41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4530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418619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1533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7443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4788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34551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02328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29460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59438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58046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48569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2315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740393731"/>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19DD4-839A-7334-C3E9-14682DFCC67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8CCDD23-6293-CA5F-E207-DD0203F9A0BE}"/>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E9B8A46C-1555-238D-8C5F-75563C4B0200}"/>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A64E1C4A-75C9-9EB3-BBB9-DA8A3AB1D325}"/>
              </a:ext>
            </a:extLst>
          </p:cNvPr>
          <p:cNvSpPr txBox="1">
            <a:spLocks noGrp="1"/>
          </p:cNvSpPr>
          <p:nvPr>
            <p:ph type="title" idx="4294967295"/>
          </p:nvPr>
        </p:nvSpPr>
        <p:spPr>
          <a:xfrm>
            <a:off x="2093407" y="2239298"/>
            <a:ext cx="788795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sz="5400" dirty="0">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DCCFD92E-6209-260D-8A74-CB293D8E6348}"/>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012F67B-09A5-F15F-81A2-0DE99E18D132}"/>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18962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7EBC7AA-94F1-EA01-52DE-65EDB202BFB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Zones in AD/AS Model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D04CEB2-CF1F-85E3-D91A-5191F15BE27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can use the AD/AS model to illustrate Say's law and Keynes' law. Consider the SRAS curve's three zones below: the Keynesian zone, the neoclassical zone, and the intermediate zone.">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
                  <a:prstClr val="white"/>
                </a:buClr>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can use the AD/AS model to illustrate Say's law and Keynes' law. Consider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3754104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215DF8ED-6394-264A-C631-7EAFACE26F1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Keynesian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246C8D2-0976-7D71-19D1-93A3E2D797A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515624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5EC9CC16-4150-FFEF-1604-51380133CDAA}"/>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Intermediate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5CFC979-778E-04F3-150B-4927158B747D}"/>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 uri="{C183D7F6-B498-43B3-948B-1728B52AA6E4}">
                <adec:decorative xmlns:adec="http://schemas.microsoft.com/office/drawing/2017/decorative" val="1"/>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939443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A666B416-2E89-43C8-E0C8-84D4334CE7E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Neoclassical Zone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24094C5E-CAA6-91FA-C07A-16EB5ED3CD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3816429"/>
          </a:xfrm>
          <a:prstGeom prst="rect">
            <a:avLst/>
          </a:prstGeom>
          <a:noFill/>
          <a:ln>
            <a:noFill/>
          </a:ln>
        </p:spPr>
        <p:txBody>
          <a:bodyPr wrap="square" rtlCol="0">
            <a:sp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Equilibrium GDP is near full potential.</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Cyclical unemployment is low.</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Shifts of aggregate demand have little effect on the level of unemployment.</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Shifts of aggregate demand create pressures to change the price level.</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Represents the long run</a:t>
            </a:r>
          </a:p>
        </p:txBody>
      </p:sp>
    </p:spTree>
    <p:extLst>
      <p:ext uri="{BB962C8B-B14F-4D97-AF65-F5344CB8AC3E}">
        <p14:creationId xmlns:p14="http://schemas.microsoft.com/office/powerpoint/2010/main" val="117036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21B5290F-74AA-A270-D2E5-1E26DAE2A63C}"/>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3</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AF06CCCA-7AF1-0896-0803-8E96EC32221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3095716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BEC3A91F-9DE8-C9D9-7C51-2663F7CCDACF}"/>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4</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48FED18C-673A-5D34-0DEA-3F7601D951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Tree>
    <p:extLst>
      <p:ext uri="{BB962C8B-B14F-4D97-AF65-F5344CB8AC3E}">
        <p14:creationId xmlns:p14="http://schemas.microsoft.com/office/powerpoint/2010/main" val="1276899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 name="Title 25">
            <a:extLst>
              <a:ext uri="{FF2B5EF4-FFF2-40B4-BE49-F238E27FC236}">
                <a16:creationId xmlns:a16="http://schemas.microsoft.com/office/drawing/2014/main" id="{F89FE2D4-C390-035E-A92F-BE49FDD73300}"/>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Summary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5C714D4A-1288-4904-8788-5D77B995FDB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907088"/>
            <a:ext cx="7990449" cy="3816429"/>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p:txBody>
      </p:sp>
    </p:spTree>
    <p:extLst>
      <p:ext uri="{BB962C8B-B14F-4D97-AF65-F5344CB8AC3E}">
        <p14:creationId xmlns:p14="http://schemas.microsoft.com/office/powerpoint/2010/main" val="3820714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C6026690-7CDD-3BE0-7AC3-608A52D9DF7D}"/>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EFA27C6-E17F-60AD-4925-4945225DF058}"/>
              </a:ex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last two centuries, macroeconomists have often divided into two group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last two centuries, macroeconomists have often divided into two groups.</a:t>
              </a:r>
            </a:p>
          </p:txBody>
        </p:sp>
      </p:grpSp>
      <p:grpSp>
        <p:nvGrpSpPr>
          <p:cNvPr id="19" name="Group 18" descr="Some argue that supply is the most important determinant of the size of the macroeconomy, while demand just tags along.">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argue that supply is the most important determinant of the size of the macroeconomy, while demand just tags along.</a:t>
              </a:r>
            </a:p>
          </p:txBody>
        </p:sp>
      </p:grpSp>
      <p:grpSp>
        <p:nvGrpSpPr>
          <p:cNvPr id="22" name="Group 21" descr="Others argue that demand is the most important factor in the size of the macroeconomy, while supply just tags along.">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Others argue that demand is the most important factor in the size of the macroeconomy, while supply just tags along.</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Macroeconomic Schools of Thought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1"/>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Supply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Supply dictates size of macroeconomy</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Say’s Law: Supply creates its own demand</a:t>
            </a:r>
          </a:p>
        </p:txBody>
      </p:sp>
      <p:sp>
        <p:nvSpPr>
          <p:cNvPr id="22" name="Oval 21"/>
          <p:cNvSpPr/>
          <p:nvPr/>
        </p:nvSpPr>
        <p:spPr>
          <a:xfrm>
            <a:off x="5753098" y="2810013"/>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Demand Side</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Demand dictates size of the macroeconomy</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Calibri"/>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Keynes’ Law: Demand creates its own supply</a:t>
            </a:r>
          </a:p>
        </p:txBody>
      </p:sp>
    </p:spTree>
    <p:extLst>
      <p:ext uri="{BB962C8B-B14F-4D97-AF65-F5344CB8AC3E}">
        <p14:creationId xmlns:p14="http://schemas.microsoft.com/office/powerpoint/2010/main" val="2206641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3F38694-318C-336F-8149-D2E1933726B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14A10FC-033F-484E-3395-ECC72D63D30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French economist Jean-Baptiste Sa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work of French economist Jean-Baptiste Say.</a:t>
              </a:r>
            </a:p>
          </p:txBody>
        </p:sp>
      </p:grpSp>
      <p:grpSp>
        <p:nvGrpSpPr>
          <p:cNvPr id="19" name="Group 18" descr="The notion that “supply creates its own demand” provides a useful summary of Say’s general point of view.">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notion that “supply creates its own demand” provides a useful summary of Say’s general point of view.</a:t>
              </a:r>
            </a:p>
          </p:txBody>
        </p:sp>
      </p:grpSp>
      <p:grpSp>
        <p:nvGrpSpPr>
          <p:cNvPr id="22" name="Group 21" descr="A given value of supply creates an equivalent value of demand somewhere else in the econom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given value of supply creates an equivalent value of demand somewhere else in the economy.</a:t>
              </a:r>
            </a:p>
          </p:txBody>
        </p:sp>
      </p:grpSp>
      <p:grpSp>
        <p:nvGrpSpPr>
          <p:cNvPr id="18" name="Group 17" descr="Say was a classical economist, while modern day subscribers to his viewpoints are called neoclassical economists.">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Say was a classical economist, while modern day subscribers to his viewpoints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neoclassical economists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3568854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60472788-8E6C-3FF6-C282-3C889889A7B6}"/>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Say’s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B856F7C-72ED-4E0E-ED6F-5089B63A41B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supply always creates exactly enough demand, it is hard to understand why recessions and high unemployment should ever occur.">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supply always creates exactly enough demand, it is hard to understand why recessions and high unemployment should ever occur.</a:t>
              </a:r>
            </a:p>
          </p:txBody>
        </p:sp>
      </p:grpSp>
      <p:grpSp>
        <p:nvGrpSpPr>
          <p:cNvPr id="19" name="Group 18" descr="Economic failures during recessions are not counterbalanced by an equivalent number of successes.">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failures during recessions are not counterbalanced by an equivalent number of successes.</a:t>
              </a:r>
            </a:p>
          </p:txBody>
        </p:sp>
      </p:grpSp>
      <p:grpSp>
        <p:nvGrpSpPr>
          <p:cNvPr id="22" name="Group 21" descr="In the short run, recessions occur when many firms face a lack of demand for their products, regardless of supply.">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recessions occur when many firms face a lack of demand for their products, regardless of supply.</a:t>
              </a:r>
            </a:p>
          </p:txBody>
        </p:sp>
      </p:grpSp>
      <p:grpSp>
        <p:nvGrpSpPr>
          <p:cNvPr id="18" name="Group 17" descr="Say’s Law is a good approximation in the long run.">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Say’s Law is a good approximation in the long run.</a:t>
              </a:r>
            </a:p>
          </p:txBody>
        </p:sp>
      </p:grpSp>
    </p:spTree>
    <p:extLst>
      <p:ext uri="{BB962C8B-B14F-4D97-AF65-F5344CB8AC3E}">
        <p14:creationId xmlns:p14="http://schemas.microsoft.com/office/powerpoint/2010/main" val="2682057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FC688AE5-ADC9-469A-02E9-4969DABF102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D37D7C-586C-537E-4C77-7641974AFA3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ased on the work of British economist John Maynard Keyne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work of British economist John Maynard Keynes</a:t>
              </a:r>
            </a:p>
          </p:txBody>
        </p:sp>
      </p:grpSp>
      <p:grpSp>
        <p:nvGrpSpPr>
          <p:cNvPr id="19" name="Group 18" descr="States that demand creates its own supply">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States that demand creates its own supply</a:t>
              </a:r>
            </a:p>
          </p:txBody>
        </p:sp>
      </p:grpSp>
      <p:grpSp>
        <p:nvGrpSpPr>
          <p:cNvPr id="22" name="Group 21" descr="During the Great Depression, unemployment surpassed 20%, and many factories closed even though the workers and machinery were still available.">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Great Depression, unemployment surpassed 20%, and many factories closed even though the workers and machinery were still available.</a:t>
              </a:r>
            </a:p>
          </p:txBody>
        </p:sp>
      </p:grpSp>
      <p:grpSp>
        <p:nvGrpSpPr>
          <p:cNvPr id="18" name="Group 17" descr="Keynes argued that recessions result from lack of demand, disincentivizing firms’ production of goods and services.">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argued that recessions result from lack of demand, disincentivizing firms’ production of goods and services. </a:t>
              </a:r>
            </a:p>
          </p:txBody>
        </p:sp>
      </p:grpSp>
    </p:spTree>
    <p:extLst>
      <p:ext uri="{BB962C8B-B14F-4D97-AF65-F5344CB8AC3E}">
        <p14:creationId xmlns:p14="http://schemas.microsoft.com/office/powerpoint/2010/main" val="1891282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72F68FF0-C18B-47CA-8B49-4809AFD19A01}"/>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Keynes’</a:t>
            </a: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 Law Drawbacks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8896EBB-7E14-9909-E984-F3E73A9A0FA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f demand was the only factor for economic growth, the government could easily control the size of the economy.">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was the only factor for economic growth, the government could easily control the size of the economy.</a:t>
              </a:r>
            </a:p>
          </p:txBody>
        </p:sp>
      </p:grpSp>
      <p:grpSp>
        <p:nvGrpSpPr>
          <p:cNvPr id="19" name="Group 18" descr="Economies face limits on what they can produce based on the factors of production.">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Economies face limits on what they can produce based on the factors of production.</a:t>
              </a:r>
            </a:p>
          </p:txBody>
        </p:sp>
      </p:grpSp>
      <p:grpSp>
        <p:nvGrpSpPr>
          <p:cNvPr id="22" name="Group 21" descr="Limits on what an economy can supply do not disappear because of an increase in demand.">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Limits on what an economy can supply do not disappear because of an increase in demand.</a:t>
              </a:r>
            </a:p>
          </p:txBody>
        </p:sp>
      </p:grpSp>
    </p:spTree>
    <p:extLst>
      <p:ext uri="{BB962C8B-B14F-4D97-AF65-F5344CB8AC3E}">
        <p14:creationId xmlns:p14="http://schemas.microsoft.com/office/powerpoint/2010/main" val="1156135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754D4B5D-20F7-4815-CDFA-FA0785BDAE79}"/>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D27D3B4-8F36-8025-5A69-58F49506283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Determine whether each of the following statements is true or false.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focus of Say’s law is the long run.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3" indent="-342900" algn="ctr"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True</a:t>
            </a:r>
          </a:p>
          <a:p>
            <a:pPr marL="342900" marR="0" lvl="2" indent="-342900" algn="ctr"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False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focus of Keynes’ law is the long run.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1" indent="-342900" algn="ctr"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True</a:t>
            </a:r>
          </a:p>
          <a:p>
            <a:pPr marL="342900" marR="0" lvl="0" indent="-342900" algn="ctr"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False</a:t>
            </a:r>
          </a:p>
        </p:txBody>
      </p:sp>
    </p:spTree>
    <p:extLst>
      <p:ext uri="{BB962C8B-B14F-4D97-AF65-F5344CB8AC3E}">
        <p14:creationId xmlns:p14="http://schemas.microsoft.com/office/powerpoint/2010/main" val="2973741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72EA2E24-8CDC-00B7-63FC-9B86087B6F38}"/>
              </a:ext>
            </a:extLst>
          </p:cNvPr>
          <p:cNvSpPr txBox="1">
            <a:spLocks noGrp="1"/>
          </p:cNvSpPr>
          <p:nvPr>
            <p:ph type="title" idx="4294967295"/>
          </p:nvPr>
        </p:nvSpPr>
        <p:spPr>
          <a:xfrm>
            <a:off x="1524002" y="35934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mj-ea"/>
                <a:cs typeface="+mj-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j-ea"/>
                <a:cs typeface="+mj-cs"/>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4C5FE9F8-7DB0-EFD2-FAA9-B8AE15BBE6C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Determine whether each of the following statements is true or false. The focus of Say’s law is the long run. This statement is true. The focus of Keynes’ law is the long run. This statement is false.">
            <a:extLst>
              <a:ext uri="{FF2B5EF4-FFF2-40B4-BE49-F238E27FC236}">
                <a16:creationId xmlns:a16="http://schemas.microsoft.com/office/drawing/2014/main" id="{3F9EC4B9-4C41-C31B-7ED2-8EE0255EF01E}"/>
              </a:ext>
            </a:extLst>
          </p:cNvPr>
          <p:cNvPicPr>
            <a:picLocks noChangeAspect="1"/>
          </p:cNvPicPr>
          <p:nvPr/>
        </p:nvPicPr>
        <p:blipFill>
          <a:blip r:embed="rId3"/>
          <a:stretch>
            <a:fillRect/>
          </a:stretch>
        </p:blipFill>
        <p:spPr>
          <a:xfrm>
            <a:off x="1881187" y="1461789"/>
            <a:ext cx="8429624" cy="3954515"/>
          </a:xfrm>
          <a:prstGeom prst="rect">
            <a:avLst/>
          </a:prstGeom>
        </p:spPr>
      </p:pic>
    </p:spTree>
    <p:extLst>
      <p:ext uri="{BB962C8B-B14F-4D97-AF65-F5344CB8AC3E}">
        <p14:creationId xmlns:p14="http://schemas.microsoft.com/office/powerpoint/2010/main" val="714495662"/>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36C0B3-9160-4104-ACDA-1FDA50697FB7}">
  <ds:schemaRefs>
    <ds:schemaRef ds:uri="http://schemas.microsoft.com/sharepoint/v3/contenttype/forms"/>
  </ds:schemaRefs>
</ds:datastoreItem>
</file>

<file path=customXml/itemProps2.xml><?xml version="1.0" encoding="utf-8"?>
<ds:datastoreItem xmlns:ds="http://schemas.openxmlformats.org/officeDocument/2006/customXml" ds:itemID="{31F7732C-855A-400D-BD43-220D445DD7E2}">
  <ds:schemaRefs>
    <ds:schemaRef ds:uri="http://purl.org/dc/terms/"/>
    <ds:schemaRef ds:uri="http://schemas.openxmlformats.org/package/2006/metadata/core-properties"/>
    <ds:schemaRef ds:uri="http://www.w3.org/XML/1998/namespace"/>
    <ds:schemaRef ds:uri="http://schemas.microsoft.com/office/2006/metadata/properties"/>
    <ds:schemaRef ds:uri="http://schemas.microsoft.com/office/2006/documentManagement/types"/>
    <ds:schemaRef ds:uri="http://purl.org/dc/elements/1.1/"/>
    <ds:schemaRef ds:uri="06d9c582-05c2-476b-83d2-72ab8b1380b2"/>
    <ds:schemaRef ds:uri="http://schemas.microsoft.com/office/infopath/2007/PartnerControls"/>
    <ds:schemaRef ds:uri="fdab59f7-c3a7-48e5-acd8-618ce834776e"/>
    <ds:schemaRef ds:uri="http://purl.org/dc/dcmitype/"/>
  </ds:schemaRefs>
</ds:datastoreItem>
</file>

<file path=customXml/itemProps3.xml><?xml version="1.0" encoding="utf-8"?>
<ds:datastoreItem xmlns:ds="http://schemas.openxmlformats.org/officeDocument/2006/customXml" ds:itemID="{1EFDA8C4-1719-496E-9DD6-E91D985660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3014</TotalTime>
  <Words>1571</Words>
  <Application>Microsoft Office PowerPoint</Application>
  <PresentationFormat>Widescreen</PresentationFormat>
  <Paragraphs>160</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Wingdings</vt:lpstr>
      <vt:lpstr>Calibri Light</vt:lpstr>
      <vt:lpstr>Century Gothic</vt:lpstr>
      <vt:lpstr>Arial</vt:lpstr>
      <vt:lpstr>1_Office Theme</vt:lpstr>
      <vt:lpstr>Keynes' Law and Say's Law in the AD/AS Model</vt:lpstr>
      <vt:lpstr>Introduction</vt:lpstr>
      <vt:lpstr>Macroeconomic Schools of Thought</vt:lpstr>
      <vt:lpstr>Say’s Law</vt:lpstr>
      <vt:lpstr>Say’s Law Drawbacks</vt:lpstr>
      <vt:lpstr>Keynes’ Law</vt:lpstr>
      <vt:lpstr>Keynes’ Law Drawbacks</vt:lpstr>
      <vt:lpstr>On Your Own1</vt:lpstr>
      <vt:lpstr>On Your Own2</vt:lpstr>
      <vt:lpstr>Zones in AD/AS Model</vt:lpstr>
      <vt:lpstr>Keynesian Zone</vt:lpstr>
      <vt:lpstr>Intermediate Zone</vt:lpstr>
      <vt:lpstr>Neoclassical Zone</vt:lpstr>
      <vt:lpstr>On Your Own3</vt:lpstr>
      <vt:lpstr>On Your Own4</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57</cp:revision>
  <dcterms:modified xsi:type="dcterms:W3CDTF">2026-02-04T12:48:30Z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