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Lst>
  <p:notesMasterIdLst>
    <p:notesMasterId r:id="rId14"/>
  </p:notesMasterIdLst>
  <p:sldIdLst>
    <p:sldId id="416" r:id="rId5"/>
    <p:sldId id="417" r:id="rId6"/>
    <p:sldId id="418" r:id="rId7"/>
    <p:sldId id="399" r:id="rId8"/>
    <p:sldId id="400" r:id="rId9"/>
    <p:sldId id="419" r:id="rId10"/>
    <p:sldId id="420" r:id="rId11"/>
    <p:sldId id="401" r:id="rId12"/>
    <p:sldId id="340" r:id="rId13"/>
  </p:sldIdLst>
  <p:sldSz cx="12192000" cy="6858000"/>
  <p:notesSz cx="6858000" cy="9144000"/>
  <p:embeddedFontLst>
    <p:embeddedFont>
      <p:font typeface="Century Gothic" panose="020B0502020202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D2483C-D039-48F0-AEE9-520ADBBAA0EB}" v="3" dt="2026-02-04T12:47:38.7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13" autoAdjust="0"/>
  </p:normalViewPr>
  <p:slideViewPr>
    <p:cSldViewPr snapToGrid="0">
      <p:cViewPr varScale="1">
        <p:scale>
          <a:sx n="93" d="100"/>
          <a:sy n="93" d="100"/>
        </p:scale>
        <p:origin x="115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4.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6.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3T17:19:33.191" v="5" actId="6549"/>
      <pc:docMkLst>
        <pc:docMk/>
      </pc:docMkLst>
      <pc:sldChg chg="add">
        <pc:chgData name="Caitlin Coleman" userId="96f87ca1-0e64-4ae8-8d77-98757b85df0b" providerId="ADAL" clId="{DDA6BCD5-DC0D-434C-93A0-51E2BCD25B34}" dt="2026-01-23T17:19:10.782" v="1"/>
        <pc:sldMkLst>
          <pc:docMk/>
          <pc:sldMk cId="1693029773" sldId="340"/>
        </pc:sldMkLst>
      </pc:sldChg>
      <pc:sldChg chg="add">
        <pc:chgData name="Caitlin Coleman" userId="96f87ca1-0e64-4ae8-8d77-98757b85df0b" providerId="ADAL" clId="{DDA6BCD5-DC0D-434C-93A0-51E2BCD25B34}" dt="2026-01-23T17:19:00.973" v="0"/>
        <pc:sldMkLst>
          <pc:docMk/>
          <pc:sldMk cId="1134080753" sldId="399"/>
        </pc:sldMkLst>
      </pc:sldChg>
      <pc:sldChg chg="add">
        <pc:chgData name="Caitlin Coleman" userId="96f87ca1-0e64-4ae8-8d77-98757b85df0b" providerId="ADAL" clId="{DDA6BCD5-DC0D-434C-93A0-51E2BCD25B34}" dt="2026-01-23T17:19:00.973" v="0"/>
        <pc:sldMkLst>
          <pc:docMk/>
          <pc:sldMk cId="389766686" sldId="400"/>
        </pc:sldMkLst>
      </pc:sldChg>
      <pc:sldChg chg="modSp add mod">
        <pc:chgData name="Caitlin Coleman" userId="96f87ca1-0e64-4ae8-8d77-98757b85df0b" providerId="ADAL" clId="{DDA6BCD5-DC0D-434C-93A0-51E2BCD25B34}" dt="2026-01-23T17:19:33.191" v="5" actId="6549"/>
        <pc:sldMkLst>
          <pc:docMk/>
          <pc:sldMk cId="1990895877" sldId="401"/>
        </pc:sldMkLst>
        <pc:spChg chg="mod">
          <ac:chgData name="Caitlin Coleman" userId="96f87ca1-0e64-4ae8-8d77-98757b85df0b" providerId="ADAL" clId="{DDA6BCD5-DC0D-434C-93A0-51E2BCD25B34}" dt="2026-01-23T17:19:33.191" v="5" actId="6549"/>
          <ac:spMkLst>
            <pc:docMk/>
            <pc:sldMk cId="1990895877" sldId="401"/>
            <ac:spMk id="26" creationId="{00000000-0000-0000-0000-000000000000}"/>
          </ac:spMkLst>
        </pc:spChg>
      </pc:sldChg>
      <pc:sldChg chg="add">
        <pc:chgData name="Caitlin Coleman" userId="96f87ca1-0e64-4ae8-8d77-98757b85df0b" providerId="ADAL" clId="{DDA6BCD5-DC0D-434C-93A0-51E2BCD25B34}" dt="2026-01-23T17:19:00.973" v="0"/>
        <pc:sldMkLst>
          <pc:docMk/>
          <pc:sldMk cId="910015535" sldId="416"/>
        </pc:sldMkLst>
      </pc:sldChg>
      <pc:sldChg chg="modSp add mod">
        <pc:chgData name="Caitlin Coleman" userId="96f87ca1-0e64-4ae8-8d77-98757b85df0b" providerId="ADAL" clId="{DDA6BCD5-DC0D-434C-93A0-51E2BCD25B34}" dt="2026-01-23T17:19:20.228" v="3" actId="20577"/>
        <pc:sldMkLst>
          <pc:docMk/>
          <pc:sldMk cId="0" sldId="417"/>
        </pc:sldMkLst>
        <pc:spChg chg="mod">
          <ac:chgData name="Caitlin Coleman" userId="96f87ca1-0e64-4ae8-8d77-98757b85df0b" providerId="ADAL" clId="{DDA6BCD5-DC0D-434C-93A0-51E2BCD25B34}" dt="2026-01-23T17:19:20.228" v="3" actId="20577"/>
          <ac:spMkLst>
            <pc:docMk/>
            <pc:sldMk cId="0" sldId="417"/>
            <ac:spMk id="2" creationId="{D8BC8BDA-8AF6-100A-4C09-6656A3F79014}"/>
          </ac:spMkLst>
        </pc:spChg>
      </pc:sldChg>
      <pc:sldChg chg="modSp add mod">
        <pc:chgData name="Caitlin Coleman" userId="96f87ca1-0e64-4ae8-8d77-98757b85df0b" providerId="ADAL" clId="{DDA6BCD5-DC0D-434C-93A0-51E2BCD25B34}" dt="2026-01-23T17:19:24.112" v="4" actId="20577"/>
        <pc:sldMkLst>
          <pc:docMk/>
          <pc:sldMk cId="0" sldId="418"/>
        </pc:sldMkLst>
        <pc:spChg chg="mod">
          <ac:chgData name="Caitlin Coleman" userId="96f87ca1-0e64-4ae8-8d77-98757b85df0b" providerId="ADAL" clId="{DDA6BCD5-DC0D-434C-93A0-51E2BCD25B34}" dt="2026-01-23T17:19:24.112" v="4" actId="20577"/>
          <ac:spMkLst>
            <pc:docMk/>
            <pc:sldMk cId="0" sldId="418"/>
            <ac:spMk id="2" creationId="{CE1AB52D-A9B1-BEB5-4339-25A40C0A0EE8}"/>
          </ac:spMkLst>
        </pc:spChg>
      </pc:sldChg>
      <pc:sldChg chg="add">
        <pc:chgData name="Caitlin Coleman" userId="96f87ca1-0e64-4ae8-8d77-98757b85df0b" providerId="ADAL" clId="{DDA6BCD5-DC0D-434C-93A0-51E2BCD25B34}" dt="2026-01-23T17:19:00.973" v="0"/>
        <pc:sldMkLst>
          <pc:docMk/>
          <pc:sldMk cId="4105569234" sldId="419"/>
        </pc:sldMkLst>
      </pc:sldChg>
      <pc:sldChg chg="add">
        <pc:chgData name="Caitlin Coleman" userId="96f87ca1-0e64-4ae8-8d77-98757b85df0b" providerId="ADAL" clId="{DDA6BCD5-DC0D-434C-93A0-51E2BCD25B34}" dt="2026-01-23T17:19:00.973" v="0"/>
        <pc:sldMkLst>
          <pc:docMk/>
          <pc:sldMk cId="3364693731" sldId="42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02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5964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90165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0139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64497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87307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09129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63958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57304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05169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551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38183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72808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67384210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32ACB-458E-F4CE-BAFC-79BCAACD06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E84791C-0229-450A-DD4E-2C1DED06FAE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547094F-8E70-DCB7-160A-366F6BF074EF}"/>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AB21F8D-A246-BE7C-20B9-975E4876A85D}"/>
              </a:ext>
            </a:extLst>
          </p:cNvPr>
          <p:cNvSpPr txBox="1">
            <a:spLocks noGrp="1"/>
          </p:cNvSpPr>
          <p:nvPr>
            <p:ph type="title" idx="4294967295"/>
          </p:nvPr>
        </p:nvSpPr>
        <p:spPr>
          <a:xfrm>
            <a:off x="211015" y="2202621"/>
            <a:ext cx="11696281"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solidFill>
                  <a:srgbClr val="000000"/>
                </a:solidFill>
                <a:latin typeface="Century Gothic"/>
                <a:ea typeface="Century Gothic"/>
                <a:cs typeface="Century Gothic"/>
                <a:sym typeface="Century Gothic"/>
              </a:rPr>
              <a:t>How the AD/AS Model Incorporates Growth, Unemployment, and Inflation</a:t>
            </a:r>
            <a:endParaRPr lang="en-US" sz="5400" dirty="0"/>
          </a:p>
        </p:txBody>
      </p:sp>
      <p:cxnSp>
        <p:nvCxnSpPr>
          <p:cNvPr id="14" name="Straight Connector 13">
            <a:extLst>
              <a:ext uri="{FF2B5EF4-FFF2-40B4-BE49-F238E27FC236}">
                <a16:creationId xmlns:a16="http://schemas.microsoft.com/office/drawing/2014/main" id="{DDBD8441-D24C-DE96-E0A8-B8F6861AEEEA}"/>
              </a:ext>
              <a:ext uri="{C183D7F6-B498-43B3-948B-1728B52AA6E4}">
                <adec:decorative xmlns:adec="http://schemas.microsoft.com/office/drawing/2017/decorative" val="1"/>
              </a:ext>
            </a:extLst>
          </p:cNvPr>
          <p:cNvCxnSpPr/>
          <p:nvPr/>
        </p:nvCxnSpPr>
        <p:spPr>
          <a:xfrm>
            <a:off x="3071447" y="49724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8E4EC8-9083-3B88-94D6-5E83B7A73B2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10015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D8BC8BDA-8AF6-100A-4C09-6656A3F7901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514062C-3A9E-E3CD-E42D-A385053C4535}"/>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AD/AS model conveys the interlocking relationships among three macroeconomic goals: growth, low unemployment, and low inflation.">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AD/AS model conveys the interlocking relationships among three macroeconomic goals: growth, low unemployment, and low inflation.</a:t>
              </a:r>
            </a:p>
          </p:txBody>
        </p:sp>
      </p:grpSp>
      <p:grpSp>
        <p:nvGrpSpPr>
          <p:cNvPr id="10" name="Group 9" descr="The AD/AS framework is flexible enough to accommodate both the Keynes' law approach and the Say’s law approach.">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AD/AS framework is flexible enough to accommodate both the Keynes' law approach and the Say's law approach.</a:t>
              </a:r>
            </a:p>
          </p:txBody>
        </p:sp>
      </p:grpSp>
      <p:grpSp>
        <p:nvGrpSpPr>
          <p:cNvPr id="13" name="Group 12" descr="In the context of the AD/AS model, the three macroeconomic goals arise in ways that are sometimes indirect or incomplete.">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context of the AD/AS model, the three macroeconomic goals arise in ways that are sometimes indirect or incomplete.</a:t>
              </a:r>
            </a:p>
          </p:txBody>
        </p:sp>
      </p:grpSp>
      <p:grpSp>
        <p:nvGrpSpPr>
          <p:cNvPr id="16" name="Group 15" descr="In this lesson, we will consider how the AD/AS model illustrates the goals of economic growth, low unemployment, and low inflation.">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lesson, we will consider how the AD/AS model illustrates the goals of economic growth, low unemployment, and low inflation.</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E1AB52D-A9B1-BEB5-4339-25A40C0A0EE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3036960F-B5C4-C986-01CC-3215B5184A64}"/>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1881188" y="1503179"/>
            <a:ext cx="3727132" cy="404351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363176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60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Long-run economic growth is represented by a rightward shift in the aggregate supply curve.</a:t>
            </a:r>
          </a:p>
          <a:p>
            <a:pPr marL="342900" marR="0" lvl="0" indent="-342900" algn="l" defTabSz="457200" rtl="0" eaLnBrk="1" fontAlgn="auto" latinLnBrk="0" hangingPunct="1">
              <a:lnSpc>
                <a:spcPct val="100000"/>
              </a:lnSpc>
              <a:spcBef>
                <a:spcPts val="0"/>
              </a:spcBef>
              <a:spcAft>
                <a:spcPts val="60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Long-run aggregate supply, or potential GDP, shifts over time as well.</a:t>
            </a:r>
          </a:p>
          <a:p>
            <a:pPr marL="342900" marR="0" lvl="0" indent="-342900" algn="l" defTabSz="457200" rtl="0" eaLnBrk="1" fontAlgn="auto" latinLnBrk="0" hangingPunct="1">
              <a:lnSpc>
                <a:spcPct val="100000"/>
              </a:lnSpc>
              <a:spcBef>
                <a:spcPts val="0"/>
              </a:spcBef>
              <a:spcAft>
                <a:spcPts val="60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5C432F4B-93F6-912F-EFE5-38FA943450C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Unemployment in the AD/AS Diagram</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C90C6CE-6D7C-9019-B0B5-661F23A6A775}"/>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hort-run variations in unemployment (cyclical unemployment) are caused by the business cycle as the economy expands and contract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Short-run variations in unemployment (cyclical unemployment) are caused by the business cycle as the economy expands and contracts.</a:t>
              </a:r>
            </a:p>
          </p:txBody>
        </p:sp>
      </p:grpSp>
      <p:grpSp>
        <p:nvGrpSpPr>
          <p:cNvPr id="10" name="Group 9" descr="Over the long run, in the United States, the unemployment rate typically hovers around 5% when the economy is healthy.">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long run, in the United States, the unemployment rate typically hovers around 5% when the economy is healthy.</a:t>
              </a:r>
            </a:p>
          </p:txBody>
        </p:sp>
      </p:grpSp>
      <p:grpSp>
        <p:nvGrpSpPr>
          <p:cNvPr id="13" name="Group 12" descr="In many of the national economies across Europe, the unemployment rate in recent decades has only dropped to about 10%, even in good economic years.">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many of the national economies across Europe, the unemployment rate in recent decades has only dropped to about 10%, even in good economic years.</a:t>
              </a:r>
            </a:p>
          </p:txBody>
        </p:sp>
      </p:grpSp>
      <p:grpSp>
        <p:nvGrpSpPr>
          <p:cNvPr id="16" name="Group 15" descr="We call this baseline level of unemployment that occurs year in and year out the natural rate of unemployment.">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call this baseline level of unemployment that occurs year in and year out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natural rate of unemployment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134080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25">
            <a:extLst>
              <a:ext uri="{FF2B5EF4-FFF2-40B4-BE49-F238E27FC236}">
                <a16:creationId xmlns:a16="http://schemas.microsoft.com/office/drawing/2014/main" id="{8842D6BA-B4F9-BF4C-F45E-86A4CFC743A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 Fluctuations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BB1602FC-FAC5-BF8E-9141-F82DDAF7350E}"/>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363176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60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Recession occurs when the equilibrium level of real GDP is well below potential GDP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LRAS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t>
            </a:r>
          </a:p>
          <a:p>
            <a:pPr marL="342900" marR="0" lvl="0" indent="-342900" algn="l" defTabSz="457200" rtl="0" eaLnBrk="1" fontAlgn="auto" latinLnBrk="0" hangingPunct="1">
              <a:lnSpc>
                <a:spcPct val="100000"/>
              </a:lnSpc>
              <a:spcBef>
                <a:spcPts val="0"/>
              </a:spcBef>
              <a:spcAft>
                <a:spcPts val="60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During recessions, cyclical unemployment is higher, while natural unemployment remains unchanged in the long run.</a:t>
            </a:r>
          </a:p>
          <a:p>
            <a:pPr marL="342900" marR="0" lvl="0" indent="-342900" algn="l" defTabSz="457200" rtl="0" eaLnBrk="1" fontAlgn="auto" latinLnBrk="0" hangingPunct="1">
              <a:lnSpc>
                <a:spcPct val="100000"/>
              </a:lnSpc>
              <a:spcBef>
                <a:spcPts val="0"/>
              </a:spcBef>
              <a:spcAft>
                <a:spcPts val="60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AD</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89766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2" name="Title 25">
            <a:extLst>
              <a:ext uri="{FF2B5EF4-FFF2-40B4-BE49-F238E27FC236}">
                <a16:creationId xmlns:a16="http://schemas.microsoft.com/office/drawing/2014/main" id="{94071A1F-0503-2D12-EE4F-D32C951D600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Inflation in the AD/AS Model</a:t>
            </a:r>
          </a:p>
        </p:txBody>
      </p:sp>
      <p:cxnSp>
        <p:nvCxnSpPr>
          <p:cNvPr id="3" name="Straight Connector 2">
            <a:extLst>
              <a:ext uri="{FF2B5EF4-FFF2-40B4-BE49-F238E27FC236}">
                <a16:creationId xmlns:a16="http://schemas.microsoft.com/office/drawing/2014/main" id="{9AC4C2C3-9388-64E6-F223-5634991D2C46}"/>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Higher inflation rates have typically occurred either during or just after economic booms.">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inflation rates have typically occurred either during or just after economic booms.</a:t>
              </a:r>
            </a:p>
          </p:txBody>
        </p:sp>
      </p:grpSp>
      <p:grpSp>
        <p:nvGrpSpPr>
          <p:cNvPr id="10" name="Group 9" descr="During the 20th century, the biggest spurts of inflation in the U.S. economy followed the wartime booms of WWI and WWII.">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20th century, the biggest spurts of inflation in the U.S. economy followed the wartime booms of WWI and WWII.</a:t>
              </a:r>
            </a:p>
          </p:txBody>
        </p:sp>
      </p:grpSp>
      <p:grpSp>
        <p:nvGrpSpPr>
          <p:cNvPr id="13" name="Group 12" descr="Rates of inflation generally decline during recessions.">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Rates of inflation generally decline during recessions. </a:t>
              </a:r>
            </a:p>
          </p:txBody>
        </p:sp>
      </p:grpSp>
      <p:grpSp>
        <p:nvGrpSpPr>
          <p:cNvPr id="16" name="Group 15" descr="As an extreme example, inflation actually became negative—a situation called &quot;deflation&quot;—during the Great Depression.">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an extreme example, inflation actually became negative—a situation called "deflation"—during the Great Depression.</a:t>
              </a:r>
            </a:p>
          </p:txBody>
        </p:sp>
      </p:grpSp>
    </p:spTree>
    <p:extLst>
      <p:ext uri="{BB962C8B-B14F-4D97-AF65-F5344CB8AC3E}">
        <p14:creationId xmlns:p14="http://schemas.microsoft.com/office/powerpoint/2010/main" val="4105569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BB1C6308-90A0-E66F-78AD-13CF82823B7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Tx/>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AD/AS Model Inflationary Pressures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5DF49A6-0F93-1A43-DA65-49B20DDC4DDF}"/>
              </a:ex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shift in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happens in the area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that is near potential GDP, it will lead to a higher price level and pressure for a higher price level and inflation. A shift in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3364693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D/AS model conveys the relationship between growth, unemployment, and inflation.&#10;&#10;Economic growth and recession are conveyed through shifts in the aggregate supply curves.&#10;&#10;Cyclical unemployment fluctuates with the trend of business cycles, but natural unemployment remains relatively unchanged.&#10;&#10;The AD/AS framework shows pressures for inflation to rise or fall when the movement from one equilibrium to another causes the price level to rise or fall.">
            <a:extLst>
              <a:ext uri="{FF2B5EF4-FFF2-40B4-BE49-F238E27FC236}">
                <a16:creationId xmlns:a16="http://schemas.microsoft.com/office/drawing/2014/main" id="{6987A5F5-3450-8EBE-58DF-AD14830D4759}"/>
              </a:ext>
            </a:extLst>
          </p:cNvPr>
          <p:cNvGrpSpPr/>
          <p:nvPr/>
        </p:nvGrpSpPr>
        <p:grpSpPr>
          <a:xfrm>
            <a:off x="1342505" y="1533492"/>
            <a:ext cx="9514113" cy="4233946"/>
            <a:chOff x="542923" y="1736758"/>
            <a:chExt cx="8058154" cy="8003581"/>
          </a:xfrm>
          <a:solidFill>
            <a:srgbClr val="627981"/>
          </a:solidFill>
        </p:grpSpPr>
        <p:sp>
          <p:nvSpPr>
            <p:cNvPr id="5" name="Rectangle 4">
              <a:extLst>
                <a:ext uri="{FF2B5EF4-FFF2-40B4-BE49-F238E27FC236}">
                  <a16:creationId xmlns:a16="http://schemas.microsoft.com/office/drawing/2014/main" id="{B0B4C025-E3FD-DF6F-7653-3E6A77745194}"/>
                </a:ext>
              </a:extLst>
            </p:cNvPr>
            <p:cNvSpPr/>
            <p:nvPr/>
          </p:nvSpPr>
          <p:spPr>
            <a:xfrm>
              <a:off x="542923" y="1736758"/>
              <a:ext cx="8058154" cy="8003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AF3538E-F65A-3B7D-479F-5D19D34ED48F}"/>
                </a:ext>
              </a:extLst>
            </p:cNvPr>
            <p:cNvSpPr txBox="1"/>
            <p:nvPr/>
          </p:nvSpPr>
          <p:spPr>
            <a:xfrm>
              <a:off x="633043" y="1806430"/>
              <a:ext cx="7807571" cy="6350827"/>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AD/AS model conveys the relationship between growth, unemployment, and inflation.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Economic growth and recession are conveyed through shifts in the aggregate supply curves.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Cyclical unemployment fluctuates with the trend of business cycles, but natural unemployment remains relatively unchanged.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AD/AS framework shows pressures for inflation to rise or fall when the movement from one equilibrium to another causes the price level to rise or fall.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p:txBody>
        </p:sp>
      </p:grpSp>
    </p:spTree>
    <p:extLst>
      <p:ext uri="{BB962C8B-B14F-4D97-AF65-F5344CB8AC3E}">
        <p14:creationId xmlns:p14="http://schemas.microsoft.com/office/powerpoint/2010/main" val="199089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09A4DB-B617-4B0F-92C9-2E3E5F51BCC1}">
  <ds:schemaRefs>
    <ds:schemaRef ds:uri="http://purl.org/dc/elements/1.1/"/>
    <ds:schemaRef ds:uri="http://schemas.microsoft.com/office/infopath/2007/PartnerControls"/>
    <ds:schemaRef ds:uri="http://schemas.openxmlformats.org/package/2006/metadata/core-properties"/>
    <ds:schemaRef ds:uri="fdab59f7-c3a7-48e5-acd8-618ce834776e"/>
    <ds:schemaRef ds:uri="http://schemas.microsoft.com/office/2006/documentManagement/types"/>
    <ds:schemaRef ds:uri="06d9c582-05c2-476b-83d2-72ab8b1380b2"/>
    <ds:schemaRef ds:uri="http://www.w3.org/XML/1998/namespace"/>
    <ds:schemaRef ds:uri="http://purl.org/dc/dcmitype/"/>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6EF78FCB-32F9-4523-8992-2325FCC684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F2DB269-9D74-420E-A77C-7C051E72BC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911</TotalTime>
  <Words>972</Words>
  <Application>Microsoft Office PowerPoint</Application>
  <PresentationFormat>Widescreen</PresentationFormat>
  <Paragraphs>54</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Calibri</vt:lpstr>
      <vt:lpstr>Calibri Light</vt:lpstr>
      <vt:lpstr>Century Gothic</vt:lpstr>
      <vt:lpstr>Arial</vt:lpstr>
      <vt:lpstr>1_Office Theme</vt:lpstr>
      <vt:lpstr>How the AD/AS Model Incorporates Growth, Unemployment, and Inflation</vt:lpstr>
      <vt:lpstr>Introduction</vt:lpstr>
      <vt:lpstr>AD/AS Model</vt:lpstr>
      <vt:lpstr>Unemployment in the AD/AS Diagram</vt:lpstr>
      <vt:lpstr>AD/AS Model Fluctuations</vt:lpstr>
      <vt:lpstr>Inflation in the AD/AS Model</vt:lpstr>
      <vt:lpstr>AD/AS Model Inflationary Pressures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51</cp:revision>
  <dcterms:modified xsi:type="dcterms:W3CDTF">2026-02-04T12:47:39Z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