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5"/>
  </p:notesMasterIdLst>
  <p:sldIdLst>
    <p:sldId id="401" r:id="rId5"/>
    <p:sldId id="402" r:id="rId6"/>
    <p:sldId id="403" r:id="rId7"/>
    <p:sldId id="404" r:id="rId8"/>
    <p:sldId id="405" r:id="rId9"/>
    <p:sldId id="406" r:id="rId10"/>
    <p:sldId id="407" r:id="rId11"/>
    <p:sldId id="408" r:id="rId12"/>
    <p:sldId id="409" r:id="rId13"/>
    <p:sldId id="340" r:id="rId14"/>
  </p:sldIdLst>
  <p:sldSz cx="12192000" cy="6858000"/>
  <p:notesSz cx="6858000" cy="9144000"/>
  <p:embeddedFontLst>
    <p:embeddedFont>
      <p:font typeface="Century Gothic" panose="020B050202020202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 id="2" name="Caitlin Coleman" initials="CC" lastIdx="4"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DBD5EE-E39E-44A2-A79C-AC0796AFF5CD}" v="2" dt="2026-02-03T19:57:34.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55" autoAdjust="0"/>
  </p:normalViewPr>
  <p:slideViewPr>
    <p:cSldViewPr snapToGrid="0">
      <p:cViewPr varScale="1">
        <p:scale>
          <a:sx n="93" d="100"/>
          <a:sy n="93" d="100"/>
        </p:scale>
        <p:origin x="115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1T20:25:32.055" v="3" actId="6549"/>
      <pc:docMkLst>
        <pc:docMk/>
      </pc:docMkLst>
      <pc:sldChg chg="add">
        <pc:chgData name="Caitlin Coleman" userId="96f87ca1-0e64-4ae8-8d77-98757b85df0b" providerId="ADAL" clId="{DDA6BCD5-DC0D-434C-93A0-51E2BCD25B34}" dt="2026-01-21T20:25:11.271" v="1"/>
        <pc:sldMkLst>
          <pc:docMk/>
          <pc:sldMk cId="1693029773" sldId="340"/>
        </pc:sldMkLst>
      </pc:sldChg>
      <pc:sldChg chg="add">
        <pc:chgData name="Caitlin Coleman" userId="96f87ca1-0e64-4ae8-8d77-98757b85df0b" providerId="ADAL" clId="{DDA6BCD5-DC0D-434C-93A0-51E2BCD25B34}" dt="2026-01-21T20:24:55.051" v="0"/>
        <pc:sldMkLst>
          <pc:docMk/>
          <pc:sldMk cId="167472214" sldId="401"/>
        </pc:sldMkLst>
      </pc:sldChg>
      <pc:sldChg chg="add">
        <pc:chgData name="Caitlin Coleman" userId="96f87ca1-0e64-4ae8-8d77-98757b85df0b" providerId="ADAL" clId="{DDA6BCD5-DC0D-434C-93A0-51E2BCD25B34}" dt="2026-01-21T20:24:55.051" v="0"/>
        <pc:sldMkLst>
          <pc:docMk/>
          <pc:sldMk cId="1533561074" sldId="402"/>
        </pc:sldMkLst>
      </pc:sldChg>
      <pc:sldChg chg="add">
        <pc:chgData name="Caitlin Coleman" userId="96f87ca1-0e64-4ae8-8d77-98757b85df0b" providerId="ADAL" clId="{DDA6BCD5-DC0D-434C-93A0-51E2BCD25B34}" dt="2026-01-21T20:24:55.051" v="0"/>
        <pc:sldMkLst>
          <pc:docMk/>
          <pc:sldMk cId="0" sldId="403"/>
        </pc:sldMkLst>
      </pc:sldChg>
      <pc:sldChg chg="add">
        <pc:chgData name="Caitlin Coleman" userId="96f87ca1-0e64-4ae8-8d77-98757b85df0b" providerId="ADAL" clId="{DDA6BCD5-DC0D-434C-93A0-51E2BCD25B34}" dt="2026-01-21T20:24:55.051" v="0"/>
        <pc:sldMkLst>
          <pc:docMk/>
          <pc:sldMk cId="2461107209" sldId="404"/>
        </pc:sldMkLst>
      </pc:sldChg>
      <pc:sldChg chg="add">
        <pc:chgData name="Caitlin Coleman" userId="96f87ca1-0e64-4ae8-8d77-98757b85df0b" providerId="ADAL" clId="{DDA6BCD5-DC0D-434C-93A0-51E2BCD25B34}" dt="2026-01-21T20:24:55.051" v="0"/>
        <pc:sldMkLst>
          <pc:docMk/>
          <pc:sldMk cId="3630248822" sldId="405"/>
        </pc:sldMkLst>
      </pc:sldChg>
      <pc:sldChg chg="add">
        <pc:chgData name="Caitlin Coleman" userId="96f87ca1-0e64-4ae8-8d77-98757b85df0b" providerId="ADAL" clId="{DDA6BCD5-DC0D-434C-93A0-51E2BCD25B34}" dt="2026-01-21T20:24:55.051" v="0"/>
        <pc:sldMkLst>
          <pc:docMk/>
          <pc:sldMk cId="0" sldId="406"/>
        </pc:sldMkLst>
      </pc:sldChg>
      <pc:sldChg chg="add">
        <pc:chgData name="Caitlin Coleman" userId="96f87ca1-0e64-4ae8-8d77-98757b85df0b" providerId="ADAL" clId="{DDA6BCD5-DC0D-434C-93A0-51E2BCD25B34}" dt="2026-01-21T20:24:55.051" v="0"/>
        <pc:sldMkLst>
          <pc:docMk/>
          <pc:sldMk cId="0" sldId="407"/>
        </pc:sldMkLst>
      </pc:sldChg>
      <pc:sldChg chg="add">
        <pc:chgData name="Caitlin Coleman" userId="96f87ca1-0e64-4ae8-8d77-98757b85df0b" providerId="ADAL" clId="{DDA6BCD5-DC0D-434C-93A0-51E2BCD25B34}" dt="2026-01-21T20:24:55.051" v="0"/>
        <pc:sldMkLst>
          <pc:docMk/>
          <pc:sldMk cId="1812252318" sldId="408"/>
        </pc:sldMkLst>
      </pc:sldChg>
      <pc:sldChg chg="modSp add mod">
        <pc:chgData name="Caitlin Coleman" userId="96f87ca1-0e64-4ae8-8d77-98757b85df0b" providerId="ADAL" clId="{DDA6BCD5-DC0D-434C-93A0-51E2BCD25B34}" dt="2026-01-21T20:25:32.055" v="3" actId="6549"/>
        <pc:sldMkLst>
          <pc:docMk/>
          <pc:sldMk cId="0" sldId="409"/>
        </pc:sldMkLst>
        <pc:spChg chg="mod">
          <ac:chgData name="Caitlin Coleman" userId="96f87ca1-0e64-4ae8-8d77-98757b85df0b" providerId="ADAL" clId="{DDA6BCD5-DC0D-434C-93A0-51E2BCD25B34}" dt="2026-01-21T20:25:32.055" v="3" actId="6549"/>
          <ac:spMkLst>
            <pc:docMk/>
            <pc:sldMk cId="0" sldId="409"/>
            <ac:spMk id="2" creationId="{7FF59A3D-A566-E246-F2FD-3DB7333FCA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Is a trade deficit bad? Is a trade surplus good? Why do you think so?</a:t>
            </a:r>
          </a:p>
          <a:p>
            <a:pPr marL="0" lvl="0" indent="0" algn="l" rtl="0">
              <a:spcBef>
                <a:spcPts val="0"/>
              </a:spcBef>
              <a:spcAft>
                <a:spcPts val="0"/>
              </a:spcAft>
              <a:buNone/>
            </a:pPr>
            <a:endParaRPr dirty="0"/>
          </a:p>
        </p:txBody>
      </p:sp>
      <p:sp>
        <p:nvSpPr>
          <p:cNvPr id="249" name="Google Shape;2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614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 Crusoe and Friday trade goods and services. Perhaps Crusoe catches fish and trades them to Friday for coconuts. Because each trade is voluntary, both Crusoe and Friday must feel that they are receiving fair value for what they are giving so that trade is balanced. Neither person experiences a trade deficit or a trade surplus.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bg1"/>
                </a:solidFill>
              </a:rPr>
              <a:t>2. One day, Crusoe approaches Friday with a proposition. Crusoe wants to dig ditches for an irrigation system for his garden, but this project will not leave him much time to fish and gather coconuts for food. He proposes that Friday supplies him with a certain number of fish and coconuts for several months. After that, he'll repay Friday with the extra produce he'll be able to grow in his irrigated garden.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bg1"/>
                </a:solidFill>
              </a:rPr>
              <a:t>3. If Friday accepts this offer, there is a trade imbalance. For several months, Friday will have a trade surplus: he will export more (to Crusoe) than he will import. Conversely, Crusoe will have a trade deficit because he will import more (from Friday) than he will export.</a:t>
            </a:r>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Is a trade deficit bad? Is a trade surplus good? Why do you think so?</a:t>
            </a:r>
          </a:p>
          <a:p>
            <a:pPr marL="0" lvl="0" indent="0" algn="l" rtl="0">
              <a:spcBef>
                <a:spcPts val="0"/>
              </a:spcBef>
              <a:spcAft>
                <a:spcPts val="0"/>
              </a:spcAft>
              <a:buNone/>
            </a:pPr>
            <a:endParaRPr dirty="0"/>
          </a:p>
        </p:txBody>
      </p:sp>
      <p:sp>
        <p:nvSpPr>
          <p:cNvPr id="249" name="Google Shape;2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524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this or any other voluntary market transaction, if both parties agree to the transaction, they both may be better off. If Crusoe's irrigation system isn't built or doesn't improve his garden enough to pay Friday back, the agreement will have to be renegotiated. The size of Friday's trade surplus is exactly the amount he is lending and the size of Crusoe's trade deficit is exactly the amount he has borrowed. In international trade, a trade surplus results in an outflow of financial capital, and a trade deficit results in an inflow of financial capital.</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527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a0ee8d305d_1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Economists sometimes describe the balance of trade as the balance of payments. Each category of the current account balance involves a corresponding flow of payments between a country and the rest of the world economy.</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92" name="Google Shape;192;ga0ee8d305d_1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a0ee8d305d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current account deficit means that a country is a net borrower from abroad. A positive current account balance means a country is a net lender to the rest of the world. A trade surplus means an overall outflow of financial investment capital as domestic investors put their funds abroad. A deficit in the current account balance is exactly equal to the overall or net inflow of foreign investment capital from abroad.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37" name="Google Shape;237;ga0ee8d305d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Imagine you are the president of the United States, and you plan to turn the U.S. trade deficit into a surplus. At the same time, you want to increase the net inflow of financial capital to the U.S. from other countries. Is it possible to achieve both of your goals? If not, which goal do you think is more important for the nation to achieve? Explain.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It is not possible to have a current account surplus and a net inflow of foreign funds at the same time. A trade surplus is accompanied by a net outflow of funds from the U.S. to other countries. Answers will vary for the second part of the question.</a:t>
            </a:r>
          </a:p>
          <a:p>
            <a:pPr marL="0" lvl="0" indent="0" algn="l" rtl="0">
              <a:spcBef>
                <a:spcPts val="0"/>
              </a:spcBef>
              <a:spcAft>
                <a:spcPts val="0"/>
              </a:spcAft>
              <a:buNone/>
            </a:pPr>
            <a:endParaRPr dirty="0"/>
          </a:p>
        </p:txBody>
      </p:sp>
      <p:sp>
        <p:nvSpPr>
          <p:cNvPr id="249" name="Google Shape;2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548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40818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82327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6828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92575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44038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4187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09113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9580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9137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921681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48354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785819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1667-188F-2746-3CB7-FFD107323C2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49551C9-F3F0-ADD4-D4D7-3484BDD17FF7}"/>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294C07F6-01FE-B0CE-0B46-C19457458C6B}"/>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6B071238-BC2C-0357-AAC5-15BA8951E9A2}"/>
              </a:ext>
            </a:extLst>
          </p:cNvPr>
          <p:cNvSpPr txBox="1">
            <a:spLocks noGrp="1"/>
          </p:cNvSpPr>
          <p:nvPr>
            <p:ph type="title" idx="4294967295"/>
          </p:nvPr>
        </p:nvSpPr>
        <p:spPr>
          <a:xfrm>
            <a:off x="1524000" y="22026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defTabSz="457200">
              <a:lnSpc>
                <a:spcPct val="100000"/>
              </a:lnSpc>
              <a:spcBef>
                <a:spcPts val="0"/>
              </a:spcBef>
              <a:defRPr/>
            </a:pPr>
            <a:r>
              <a:rPr lang="en-US" sz="5400" dirty="0">
                <a:solidFill>
                  <a:schemeClr val="dk1"/>
                </a:solidFill>
                <a:latin typeface="Century Gothic"/>
                <a:ea typeface="Century Gothic"/>
                <a:cs typeface="Century Gothic"/>
                <a:sym typeface="Century Gothic"/>
              </a:rPr>
              <a:t>Trade Balances and Flows of Financial Capital</a:t>
            </a:r>
            <a:endPar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B8C43BE6-AF9A-D2AF-55A7-45822EE6D9E5}"/>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5223DB6-10FC-6B0A-93EE-BAE1F2AFAFCD}"/>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67472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25">
            <a:extLst>
              <a:ext uri="{FF2B5EF4-FFF2-40B4-BE49-F238E27FC236}">
                <a16:creationId xmlns:a16="http://schemas.microsoft.com/office/drawing/2014/main" id="{F1EDE80F-297A-3F94-1493-92FCA9628FA7}"/>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A3E3F427-7D05-CA52-6270-DFC36EA390FA}"/>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Is a trade deficit bad? Is a trade surplus good? Why do you think so?">
            <a:extLst>
              <a:ext uri="{FF2B5EF4-FFF2-40B4-BE49-F238E27FC236}">
                <a16:creationId xmlns:a16="http://schemas.microsoft.com/office/drawing/2014/main" id="{60CCC2E4-1912-8EA8-AB7F-EF9752357D39}"/>
              </a:ext>
            </a:extLst>
          </p:cNvPr>
          <p:cNvGrpSpPr/>
          <p:nvPr/>
        </p:nvGrpSpPr>
        <p:grpSpPr>
          <a:xfrm>
            <a:off x="2066918" y="1608257"/>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691D0A64-20E0-63E4-DAB4-128F286BA2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9F8E704-3064-C45E-49F4-F3F70B3C833E}"/>
                </a:ext>
              </a:extLst>
            </p:cNvPr>
            <p:cNvSpPr txBox="1"/>
            <p:nvPr/>
          </p:nvSpPr>
          <p:spPr>
            <a:xfrm>
              <a:off x="604399" y="1940173"/>
              <a:ext cx="7996678"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Is a trade deficit bad? Is a trade surplus good? Why do you think so?</a:t>
              </a:r>
            </a:p>
          </p:txBody>
        </p:sp>
      </p:grpSp>
      <p:pic>
        <p:nvPicPr>
          <p:cNvPr id="3" name="Picture 2" descr="A picture of a shipyard with shipping containers">
            <a:extLst>
              <a:ext uri="{FF2B5EF4-FFF2-40B4-BE49-F238E27FC236}">
                <a16:creationId xmlns:a16="http://schemas.microsoft.com/office/drawing/2014/main" id="{0B98ED4D-2363-48CB-B830-E9947CFDA8F2}"/>
              </a:ext>
            </a:extLst>
          </p:cNvPr>
          <p:cNvPicPr>
            <a:picLocks noChangeAspect="1"/>
          </p:cNvPicPr>
          <p:nvPr/>
        </p:nvPicPr>
        <p:blipFill>
          <a:blip r:embed="rId3"/>
          <a:stretch>
            <a:fillRect/>
          </a:stretch>
        </p:blipFill>
        <p:spPr>
          <a:xfrm>
            <a:off x="3161297" y="2590799"/>
            <a:ext cx="5869397" cy="3871281"/>
          </a:xfrm>
          <a:prstGeom prst="rect">
            <a:avLst/>
          </a:prstGeom>
        </p:spPr>
      </p:pic>
    </p:spTree>
    <p:extLst>
      <p:ext uri="{BB962C8B-B14F-4D97-AF65-F5344CB8AC3E}">
        <p14:creationId xmlns:p14="http://schemas.microsoft.com/office/powerpoint/2010/main" val="1533561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EFEC9D5F-892A-538F-82C5-DDEC2111C41B}"/>
              </a:ext>
            </a:extLst>
          </p:cNvPr>
          <p:cNvSpPr txBox="1">
            <a:spLocks noGrp="1"/>
          </p:cNvSpPr>
          <p:nvPr>
            <p:ph type="title" idx="4294967295"/>
          </p:nvPr>
        </p:nvSpPr>
        <p:spPr>
          <a:xfrm>
            <a:off x="1676400" y="29244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 Two-Person Economy: Robinson Crusoe and Friday</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A5C009EF-C9B3-EB29-8604-C72B93F1F824}"/>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0" name="Group 29" descr="1. Crusoe and Friday trade goods and services. Perhaps Crusoe catches fish and trades them to Friday for coconuts. Because each trade is voluntary, both Crusoe and Friday must feel that they are receiving fair value for what they are giving so that trade is balanced.">
            <a:extLst>
              <a:ext uri="{FF2B5EF4-FFF2-40B4-BE49-F238E27FC236}">
                <a16:creationId xmlns:a16="http://schemas.microsoft.com/office/drawing/2014/main" id="{F15441F3-E5E2-4ADF-BCD6-AC408AD596B0}"/>
              </a:ext>
            </a:extLst>
          </p:cNvPr>
          <p:cNvGrpSpPr/>
          <p:nvPr/>
        </p:nvGrpSpPr>
        <p:grpSpPr>
          <a:xfrm>
            <a:off x="2066922" y="1580913"/>
            <a:ext cx="8058154" cy="1193035"/>
            <a:chOff x="542923" y="1736761"/>
            <a:chExt cx="8058154" cy="1682199"/>
          </a:xfrm>
          <a:solidFill>
            <a:srgbClr val="627981"/>
          </a:solidFill>
        </p:grpSpPr>
        <p:sp>
          <p:nvSpPr>
            <p:cNvPr id="31" name="Rectangle 30">
              <a:extLst>
                <a:ext uri="{FF2B5EF4-FFF2-40B4-BE49-F238E27FC236}">
                  <a16:creationId xmlns:a16="http://schemas.microsoft.com/office/drawing/2014/main" id="{7EDBC354-3307-42F5-B4FD-6CE07A670041}"/>
                </a:ext>
              </a:extLst>
            </p:cNvPr>
            <p:cNvSpPr/>
            <p:nvPr/>
          </p:nvSpPr>
          <p:spPr>
            <a:xfrm>
              <a:off x="542923" y="1736761"/>
              <a:ext cx="8058154" cy="16821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1D42D572-C252-4AE7-8F42-88FF6872C14E}"/>
                </a:ext>
              </a:extLst>
            </p:cNvPr>
            <p:cNvSpPr txBox="1"/>
            <p:nvPr/>
          </p:nvSpPr>
          <p:spPr>
            <a:xfrm>
              <a:off x="588643" y="1766256"/>
              <a:ext cx="7807571" cy="135724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 Crusoe and Friday trade goods and services. Perhaps Crusoe catches fish and trades them to Friday for coconuts. Because each trade is voluntary, both Crusoe and Friday must feel that they are receiving fair value for what they are giving so that trade is balanced.</a:t>
              </a:r>
            </a:p>
          </p:txBody>
        </p:sp>
      </p:grpSp>
      <p:grpSp>
        <p:nvGrpSpPr>
          <p:cNvPr id="33" name="Group 32" descr="2. One day, Crusoe approaches Friday with a proposition. Crusoe wants to dig ditches for an irrigation system for his garden, but this project will not leave him much time to fish and gather coconuts for food. He proposes that Friday supplies him with a certain number of fish and coconuts for several months. After that, he'll repay Friday with the extra produce he'll be able to grow in his garden.">
            <a:extLst>
              <a:ext uri="{FF2B5EF4-FFF2-40B4-BE49-F238E27FC236}">
                <a16:creationId xmlns:a16="http://schemas.microsoft.com/office/drawing/2014/main" id="{97EEE70B-2067-46C1-9033-DDBA63495F62}"/>
              </a:ext>
            </a:extLst>
          </p:cNvPr>
          <p:cNvGrpSpPr/>
          <p:nvPr/>
        </p:nvGrpSpPr>
        <p:grpSpPr>
          <a:xfrm>
            <a:off x="2066922" y="2943796"/>
            <a:ext cx="8058154" cy="1504509"/>
            <a:chOff x="542923" y="1736761"/>
            <a:chExt cx="8058154" cy="1989976"/>
          </a:xfrm>
          <a:solidFill>
            <a:srgbClr val="627981"/>
          </a:solidFill>
        </p:grpSpPr>
        <p:sp>
          <p:nvSpPr>
            <p:cNvPr id="34" name="Rectangle 33">
              <a:extLst>
                <a:ext uri="{FF2B5EF4-FFF2-40B4-BE49-F238E27FC236}">
                  <a16:creationId xmlns:a16="http://schemas.microsoft.com/office/drawing/2014/main" id="{051DA1CD-2CAA-4A4F-BB57-5F431B2066DD}"/>
                </a:ext>
              </a:extLst>
            </p:cNvPr>
            <p:cNvSpPr/>
            <p:nvPr/>
          </p:nvSpPr>
          <p:spPr>
            <a:xfrm>
              <a:off x="542923" y="1736761"/>
              <a:ext cx="8058154" cy="19899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946F8971-86C0-4E60-B377-264207F9711A}"/>
                </a:ext>
              </a:extLst>
            </p:cNvPr>
            <p:cNvSpPr txBox="1"/>
            <p:nvPr/>
          </p:nvSpPr>
          <p:spPr>
            <a:xfrm>
              <a:off x="588643" y="1736761"/>
              <a:ext cx="7807571" cy="162733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 One day, Crusoe approaches Friday with a proposition. Crusoe wants to dig ditches for an irrigation system for his garden, but this project will not leave him much time to fish and gather coconuts for food. He proposes that Friday supplies him with a certain number of fish and coconuts for several months. After that, he'll repay Friday with the extra produce he'll be able to grow in his garden.</a:t>
              </a:r>
            </a:p>
          </p:txBody>
        </p:sp>
      </p:grpSp>
      <p:grpSp>
        <p:nvGrpSpPr>
          <p:cNvPr id="36" name="Group 35" descr="3. If Friday accepts this offer, there is a trade imbalance. For several months, Friday will have a trade surplus: he will export more (to Crusoe) than he will import. Conversely, Crusoe will have a trade deficit because he will import more (from Friday) than he will export.">
            <a:extLst>
              <a:ext uri="{FF2B5EF4-FFF2-40B4-BE49-F238E27FC236}">
                <a16:creationId xmlns:a16="http://schemas.microsoft.com/office/drawing/2014/main" id="{B3B089C1-E4F3-4406-83DD-6DC59CC0272C}"/>
              </a:ext>
            </a:extLst>
          </p:cNvPr>
          <p:cNvGrpSpPr/>
          <p:nvPr/>
        </p:nvGrpSpPr>
        <p:grpSpPr>
          <a:xfrm>
            <a:off x="2066922" y="4618153"/>
            <a:ext cx="8058154" cy="1245551"/>
            <a:chOff x="542923" y="1736761"/>
            <a:chExt cx="8058154" cy="1989976"/>
          </a:xfrm>
          <a:solidFill>
            <a:srgbClr val="627981"/>
          </a:solidFill>
        </p:grpSpPr>
        <p:sp>
          <p:nvSpPr>
            <p:cNvPr id="37" name="Rectangle 36">
              <a:extLst>
                <a:ext uri="{FF2B5EF4-FFF2-40B4-BE49-F238E27FC236}">
                  <a16:creationId xmlns:a16="http://schemas.microsoft.com/office/drawing/2014/main" id="{AFDACA81-4698-43B9-9D81-67C9AFDD2E44}"/>
                </a:ext>
              </a:extLst>
            </p:cNvPr>
            <p:cNvSpPr/>
            <p:nvPr/>
          </p:nvSpPr>
          <p:spPr>
            <a:xfrm>
              <a:off x="542923" y="1736761"/>
              <a:ext cx="8058154" cy="19899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7B8E699E-413A-44AE-BEEB-1818AE63E2B1}"/>
                </a:ext>
              </a:extLst>
            </p:cNvPr>
            <p:cNvSpPr txBox="1"/>
            <p:nvPr/>
          </p:nvSpPr>
          <p:spPr>
            <a:xfrm>
              <a:off x="588643" y="1787745"/>
              <a:ext cx="7807571" cy="1322207"/>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 If Friday accepts this offer, there is a trade imbalance. For several months, Friday will have a trade surplus: he will export more (to Crusoe) than he will import. Conversely, Crusoe will have a trade deficit because he will import more (from Friday) than he will export.</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25">
            <a:extLst>
              <a:ext uri="{FF2B5EF4-FFF2-40B4-BE49-F238E27FC236}">
                <a16:creationId xmlns:a16="http://schemas.microsoft.com/office/drawing/2014/main" id="{E18FDDE5-4EEC-1828-01C6-CB4427AA02E9}"/>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B550F858-4D97-7BD8-3D3F-D133D530EA0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Now that you have considered the Robinson Crusoe example, answer the following questions again: &#10;&#10;Is a trade deficit bad? Is a trade surplus good? Why do you think so?">
            <a:extLst>
              <a:ext uri="{FF2B5EF4-FFF2-40B4-BE49-F238E27FC236}">
                <a16:creationId xmlns:a16="http://schemas.microsoft.com/office/drawing/2014/main" id="{4DAB7401-A845-F834-18F1-52751448DCFD}"/>
              </a:ext>
            </a:extLst>
          </p:cNvPr>
          <p:cNvGrpSpPr/>
          <p:nvPr/>
        </p:nvGrpSpPr>
        <p:grpSpPr>
          <a:xfrm>
            <a:off x="2066918" y="1608257"/>
            <a:ext cx="8058154" cy="1664167"/>
            <a:chOff x="542923" y="1736761"/>
            <a:chExt cx="8058154" cy="1664167"/>
          </a:xfrm>
          <a:solidFill>
            <a:srgbClr val="627981"/>
          </a:solidFill>
        </p:grpSpPr>
        <p:sp>
          <p:nvSpPr>
            <p:cNvPr id="7" name="Rectangle 6">
              <a:extLst>
                <a:ext uri="{FF2B5EF4-FFF2-40B4-BE49-F238E27FC236}">
                  <a16:creationId xmlns:a16="http://schemas.microsoft.com/office/drawing/2014/main" id="{36F30066-4E34-6835-0ACB-5799FED35089}"/>
                </a:ext>
              </a:extLst>
            </p:cNvPr>
            <p:cNvSpPr/>
            <p:nvPr/>
          </p:nvSpPr>
          <p:spPr>
            <a:xfrm>
              <a:off x="542923" y="1736761"/>
              <a:ext cx="8058154" cy="16641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7C1BC47-9626-6BE3-DBE1-81CC72CD90AA}"/>
                </a:ext>
              </a:extLst>
            </p:cNvPr>
            <p:cNvSpPr txBox="1"/>
            <p:nvPr/>
          </p:nvSpPr>
          <p:spPr>
            <a:xfrm>
              <a:off x="604399" y="1940173"/>
              <a:ext cx="7996678"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Now that you have considered the Robinson Crusoe example, answer the following questions again: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Is a trade deficit bad? Is a trade surplus good? Why do you think so?</a:t>
              </a:r>
            </a:p>
          </p:txBody>
        </p:sp>
      </p:grpSp>
      <p:pic>
        <p:nvPicPr>
          <p:cNvPr id="6" name="Picture 5" descr="A person holding a fish&#10;">
            <a:extLst>
              <a:ext uri="{FF2B5EF4-FFF2-40B4-BE49-F238E27FC236}">
                <a16:creationId xmlns:a16="http://schemas.microsoft.com/office/drawing/2014/main" id="{26A91BC7-A833-4808-9430-796CED2C982A}"/>
              </a:ext>
            </a:extLst>
          </p:cNvPr>
          <p:cNvPicPr>
            <a:picLocks noChangeAspect="1"/>
          </p:cNvPicPr>
          <p:nvPr/>
        </p:nvPicPr>
        <p:blipFill>
          <a:blip r:embed="rId3"/>
          <a:stretch>
            <a:fillRect/>
          </a:stretch>
        </p:blipFill>
        <p:spPr>
          <a:xfrm>
            <a:off x="3809721" y="3355196"/>
            <a:ext cx="2151724" cy="3217352"/>
          </a:xfrm>
          <a:prstGeom prst="rect">
            <a:avLst/>
          </a:prstGeom>
        </p:spPr>
      </p:pic>
      <p:pic>
        <p:nvPicPr>
          <p:cNvPr id="4" name="Picture 3" descr="A coconut broken open">
            <a:extLst>
              <a:ext uri="{FF2B5EF4-FFF2-40B4-BE49-F238E27FC236}">
                <a16:creationId xmlns:a16="http://schemas.microsoft.com/office/drawing/2014/main" id="{2A0FD4FA-08E2-4FF1-A2AB-646FADCCD872}"/>
              </a:ext>
            </a:extLst>
          </p:cNvPr>
          <p:cNvPicPr>
            <a:picLocks noChangeAspect="1"/>
          </p:cNvPicPr>
          <p:nvPr/>
        </p:nvPicPr>
        <p:blipFill>
          <a:blip r:embed="rId4"/>
          <a:stretch>
            <a:fillRect/>
          </a:stretch>
        </p:blipFill>
        <p:spPr>
          <a:xfrm>
            <a:off x="6389488" y="3352081"/>
            <a:ext cx="2144732" cy="3217351"/>
          </a:xfrm>
          <a:prstGeom prst="rect">
            <a:avLst/>
          </a:prstGeom>
        </p:spPr>
      </p:pic>
    </p:spTree>
    <p:extLst>
      <p:ext uri="{BB962C8B-B14F-4D97-AF65-F5344CB8AC3E}">
        <p14:creationId xmlns:p14="http://schemas.microsoft.com/office/powerpoint/2010/main" val="2461107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F5B01BD4-653B-4E88-9F78-9CD8D2AF75E5}"/>
              </a:ext>
            </a:extLst>
          </p:cNvPr>
          <p:cNvSpPr txBox="1">
            <a:spLocks noGrp="1"/>
          </p:cNvSpPr>
          <p:nvPr>
            <p:ph type="title" idx="4294967295"/>
          </p:nvPr>
        </p:nvSpPr>
        <p:spPr>
          <a:xfrm>
            <a:off x="1676400" y="29244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 Two-Person Economy: Robinson Crusoe and Friday</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3D89970C-29B8-2991-9215-C1AB6BA78E82}"/>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In this or any other voluntary market transaction, if both parties agree to the transaction, they both may be better off.">
            <a:extLst>
              <a:ext uri="{FF2B5EF4-FFF2-40B4-BE49-F238E27FC236}">
                <a16:creationId xmlns:a16="http://schemas.microsoft.com/office/drawing/2014/main" id="{835A20C2-AD1D-4A78-A998-BBD362FE1EFF}"/>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FE728F4F-205A-475A-9D14-8BC3EAE656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3824545-1E21-4429-BBBE-831D85DBF7D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or any other voluntary market transaction, if both parties agree to the transaction, they both may be better off.</a:t>
              </a:r>
            </a:p>
          </p:txBody>
        </p:sp>
      </p:grpSp>
      <p:grpSp>
        <p:nvGrpSpPr>
          <p:cNvPr id="21" name="Group 20" descr="If Crusoe's irrigation system isn't built or doesn't improve his garden enough to pay Friday back, the agreement will have to be renegotiated.">
            <a:extLst>
              <a:ext uri="{FF2B5EF4-FFF2-40B4-BE49-F238E27FC236}">
                <a16:creationId xmlns:a16="http://schemas.microsoft.com/office/drawing/2014/main" id="{D89C592F-93DE-4015-969B-9BC62AB43B64}"/>
              </a:ext>
            </a:extLst>
          </p:cNvPr>
          <p:cNvGrpSpPr/>
          <p:nvPr/>
        </p:nvGrpSpPr>
        <p:grpSpPr>
          <a:xfrm>
            <a:off x="2066922" y="24722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2308FA5A-3628-4C75-AD11-BAD68D0E837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3CDE211-9B7B-475B-ABBD-0A031D45CAED}"/>
                </a:ext>
              </a:extLst>
            </p:cNvPr>
            <p:cNvSpPr txBox="1"/>
            <p:nvPr/>
          </p:nvSpPr>
          <p:spPr>
            <a:xfrm>
              <a:off x="573918" y="1749440"/>
              <a:ext cx="799616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Crusoe's irrigation system isn't built or doesn't improve his garden enough to pay Friday back, the agreement will have to be renegotiated.</a:t>
              </a:r>
            </a:p>
          </p:txBody>
        </p:sp>
      </p:grpSp>
      <p:grpSp>
        <p:nvGrpSpPr>
          <p:cNvPr id="24" name="Group 23" descr="The size of Friday's trade surplus is exactly the amount he is lending. The size of Crusoe's trade deficit is exactly the amount he has borrowed.">
            <a:extLst>
              <a:ext uri="{FF2B5EF4-FFF2-40B4-BE49-F238E27FC236}">
                <a16:creationId xmlns:a16="http://schemas.microsoft.com/office/drawing/2014/main" id="{9A3E15BC-9E5C-470D-A973-2A8926FB290C}"/>
              </a:ext>
            </a:extLst>
          </p:cNvPr>
          <p:cNvGrpSpPr/>
          <p:nvPr/>
        </p:nvGrpSpPr>
        <p:grpSpPr>
          <a:xfrm>
            <a:off x="2066922" y="336117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504FE934-ED9C-4AA6-BE0E-1220CE35F98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36226BAB-4111-403F-A767-C2D0B88EF8DC}"/>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size of Friday's trade surplus is exactly the amount he is lending. The size of Crusoe's trade deficit is exactly the amount he has borrowed.</a:t>
              </a:r>
            </a:p>
          </p:txBody>
        </p:sp>
      </p:grpSp>
      <p:grpSp>
        <p:nvGrpSpPr>
          <p:cNvPr id="27" name="Group 26" descr="In international trade, a trade surplus results in an outflow of financial capital, and a trade deficit results in an inflow of financial capital.">
            <a:extLst>
              <a:ext uri="{FF2B5EF4-FFF2-40B4-BE49-F238E27FC236}">
                <a16:creationId xmlns:a16="http://schemas.microsoft.com/office/drawing/2014/main" id="{7EB43244-93C8-4F55-BC9A-01284741D9DC}"/>
              </a:ext>
            </a:extLst>
          </p:cNvPr>
          <p:cNvGrpSpPr/>
          <p:nvPr/>
        </p:nvGrpSpPr>
        <p:grpSpPr>
          <a:xfrm>
            <a:off x="2066922" y="4250116"/>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28C06845-8730-4C79-8760-AF46CCA0DCF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53ECC8F6-8240-4B1E-9196-05F5DBB4986C}"/>
                </a:ext>
              </a:extLst>
            </p:cNvPr>
            <p:cNvSpPr txBox="1"/>
            <p:nvPr/>
          </p:nvSpPr>
          <p:spPr>
            <a:xfrm>
              <a:off x="558421" y="17809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international trade, a trade surplus results in an outflow of financial capital, and a trade deficit results in an inflow of financial capital.</a:t>
              </a:r>
            </a:p>
          </p:txBody>
        </p:sp>
      </p:grpSp>
    </p:spTree>
    <p:extLst>
      <p:ext uri="{BB962C8B-B14F-4D97-AF65-F5344CB8AC3E}">
        <p14:creationId xmlns:p14="http://schemas.microsoft.com/office/powerpoint/2010/main" val="363024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2" name="Title 25">
            <a:extLst>
              <a:ext uri="{FF2B5EF4-FFF2-40B4-BE49-F238E27FC236}">
                <a16:creationId xmlns:a16="http://schemas.microsoft.com/office/drawing/2014/main" id="{0F915D5F-0405-AE81-A8A8-06F7D6542D2C}"/>
              </a:ext>
            </a:extLst>
          </p:cNvPr>
          <p:cNvSpPr txBox="1">
            <a:spLocks noGrp="1"/>
          </p:cNvSpPr>
          <p:nvPr>
            <p:ph type="title" idx="4294967295"/>
          </p:nvPr>
        </p:nvSpPr>
        <p:spPr>
          <a:xfrm>
            <a:off x="1676400" y="29244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Balance of Trade as the Balance of Payments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71C0A09A-F08F-1C2C-046E-43376071CEAF}"/>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Economists sometimes describe the balance of trade as the balance of payments.">
            <a:extLst>
              <a:ext uri="{FF2B5EF4-FFF2-40B4-BE49-F238E27FC236}">
                <a16:creationId xmlns:a16="http://schemas.microsoft.com/office/drawing/2014/main" id="{95E65097-1462-434F-8CBD-F4B62B8622BF}"/>
              </a:ext>
            </a:extLst>
          </p:cNvPr>
          <p:cNvGrpSpPr/>
          <p:nvPr/>
        </p:nvGrpSpPr>
        <p:grpSpPr>
          <a:xfrm>
            <a:off x="2066921" y="137136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3A148008-A86F-4229-AAF4-F987E09936B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0DD5C-D8C3-40C3-B978-84CE67E8DD35}"/>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sometimes describe the balance of trade as the balance of payments.</a:t>
              </a:r>
            </a:p>
          </p:txBody>
        </p:sp>
      </p:grpSp>
      <p:grpSp>
        <p:nvGrpSpPr>
          <p:cNvPr id="13" name="Group 12" descr="Each category of the current account balance involves a corresponding flow of payments between a country and the rest of the world economy.">
            <a:extLst>
              <a:ext uri="{FF2B5EF4-FFF2-40B4-BE49-F238E27FC236}">
                <a16:creationId xmlns:a16="http://schemas.microsoft.com/office/drawing/2014/main" id="{BADC34BB-9C7F-4560-BA28-3A67909D54D0}"/>
              </a:ext>
            </a:extLst>
          </p:cNvPr>
          <p:cNvGrpSpPr/>
          <p:nvPr/>
        </p:nvGrpSpPr>
        <p:grpSpPr>
          <a:xfrm>
            <a:off x="2066921" y="2262714"/>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2FD79816-8839-47BE-A5B7-9342530CD1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1B2C198-2B4D-4364-B09D-08880E013FA9}"/>
                </a:ext>
              </a:extLst>
            </p:cNvPr>
            <p:cNvSpPr txBox="1"/>
            <p:nvPr/>
          </p:nvSpPr>
          <p:spPr>
            <a:xfrm>
              <a:off x="573918" y="1764680"/>
              <a:ext cx="799616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Each category of the current account balance involves a corresponding flow of payments between a country and the rest of the world economy.</a:t>
              </a:r>
            </a:p>
          </p:txBody>
        </p:sp>
      </p:grpSp>
      <p:pic>
        <p:nvPicPr>
          <p:cNvPr id="4" name="Picture 3" descr="Diagram that shows the flow of investment goods and capital">
            <a:extLst>
              <a:ext uri="{FF2B5EF4-FFF2-40B4-BE49-F238E27FC236}">
                <a16:creationId xmlns:a16="http://schemas.microsoft.com/office/drawing/2014/main" id="{417EE92C-38EC-40CE-BD54-0A7C7051905D}"/>
              </a:ext>
            </a:extLst>
          </p:cNvPr>
          <p:cNvPicPr>
            <a:picLocks noChangeAspect="1"/>
          </p:cNvPicPr>
          <p:nvPr/>
        </p:nvPicPr>
        <p:blipFill>
          <a:blip r:embed="rId3"/>
          <a:stretch>
            <a:fillRect/>
          </a:stretch>
        </p:blipFill>
        <p:spPr>
          <a:xfrm>
            <a:off x="3179185" y="3252686"/>
            <a:ext cx="5833630" cy="339783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Title 25">
            <a:extLst>
              <a:ext uri="{FF2B5EF4-FFF2-40B4-BE49-F238E27FC236}">
                <a16:creationId xmlns:a16="http://schemas.microsoft.com/office/drawing/2014/main" id="{E56B7DA5-E250-1E0B-3DB2-CF3AE4342699}"/>
              </a:ext>
            </a:extLst>
          </p:cNvPr>
          <p:cNvSpPr txBox="1">
            <a:spLocks noGrp="1"/>
          </p:cNvSpPr>
          <p:nvPr>
            <p:ph type="title" idx="4294967295"/>
          </p:nvPr>
        </p:nvSpPr>
        <p:spPr>
          <a:xfrm>
            <a:off x="1676400" y="29244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Balance of Trade as the Balance of Payments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93A3D999-AEDD-17F3-31FB-104F7C5B4BEE}"/>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A current account deficit means that a country is a net borrower from abroad.">
            <a:extLst>
              <a:ext uri="{FF2B5EF4-FFF2-40B4-BE49-F238E27FC236}">
                <a16:creationId xmlns:a16="http://schemas.microsoft.com/office/drawing/2014/main" id="{171FBF3D-718E-49CD-A0BC-6925D15819D3}"/>
              </a:ext>
            </a:extLst>
          </p:cNvPr>
          <p:cNvGrpSpPr/>
          <p:nvPr/>
        </p:nvGrpSpPr>
        <p:grpSpPr>
          <a:xfrm>
            <a:off x="2066922" y="158091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53847232-FF21-4761-8972-648514DC62F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F0F317-6EAF-43AA-AB61-542509F1BF70}"/>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current account deficit means that a country is a net borrower from abroad.</a:t>
              </a:r>
            </a:p>
          </p:txBody>
        </p:sp>
      </p:grpSp>
      <p:grpSp>
        <p:nvGrpSpPr>
          <p:cNvPr id="13" name="Group 12" descr="A positive current account balance means a country is a net lender to the rest of the world.">
            <a:extLst>
              <a:ext uri="{FF2B5EF4-FFF2-40B4-BE49-F238E27FC236}">
                <a16:creationId xmlns:a16="http://schemas.microsoft.com/office/drawing/2014/main" id="{1CE64B4E-ED3F-4919-917D-4DA41B0A6861}"/>
              </a:ext>
            </a:extLst>
          </p:cNvPr>
          <p:cNvGrpSpPr/>
          <p:nvPr/>
        </p:nvGrpSpPr>
        <p:grpSpPr>
          <a:xfrm>
            <a:off x="2066922" y="2472264"/>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1DAB023E-3E42-4AB1-856F-4A1ABBBFCD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7725B5B-C408-4031-8172-8303EADE339A}"/>
                </a:ext>
              </a:extLst>
            </p:cNvPr>
            <p:cNvSpPr txBox="1"/>
            <p:nvPr/>
          </p:nvSpPr>
          <p:spPr>
            <a:xfrm>
              <a:off x="573918" y="1779920"/>
              <a:ext cx="799616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positive current account balance means a country is a net lender to the rest of the world.</a:t>
              </a:r>
            </a:p>
          </p:txBody>
        </p:sp>
      </p:grpSp>
      <p:grpSp>
        <p:nvGrpSpPr>
          <p:cNvPr id="16" name="Group 15" descr="A trade surplus means an overall outflow of financial investment capital as domestic investors put their funds abroad.">
            <a:extLst>
              <a:ext uri="{FF2B5EF4-FFF2-40B4-BE49-F238E27FC236}">
                <a16:creationId xmlns:a16="http://schemas.microsoft.com/office/drawing/2014/main" id="{C2667FD3-F6E1-424D-B2A9-A84B1673F0B3}"/>
              </a:ext>
            </a:extLst>
          </p:cNvPr>
          <p:cNvGrpSpPr/>
          <p:nvPr/>
        </p:nvGrpSpPr>
        <p:grpSpPr>
          <a:xfrm>
            <a:off x="2066922" y="336117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7403B1A0-4F79-4623-A3BB-811A498016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8B9CE61-462F-48E9-9DD4-EBF4CEFC997D}"/>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trade surplus means an overall outflow of financial investment capital as domestic investors put their funds abroad.</a:t>
              </a:r>
            </a:p>
          </p:txBody>
        </p:sp>
      </p:grpSp>
      <p:grpSp>
        <p:nvGrpSpPr>
          <p:cNvPr id="19" name="Group 18" descr="A deficit in the current account balance is exactly equal to the overall or net inflow of foreign investment capital from abroad.">
            <a:extLst>
              <a:ext uri="{FF2B5EF4-FFF2-40B4-BE49-F238E27FC236}">
                <a16:creationId xmlns:a16="http://schemas.microsoft.com/office/drawing/2014/main" id="{AFAFFB62-92F2-4C02-834C-7883BD1BDEF8}"/>
              </a:ext>
            </a:extLst>
          </p:cNvPr>
          <p:cNvGrpSpPr/>
          <p:nvPr/>
        </p:nvGrpSpPr>
        <p:grpSpPr>
          <a:xfrm>
            <a:off x="2066922" y="425011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1C9F6BBF-4163-41BA-A466-5AE8534293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54F5938-1FD1-4E12-98F0-46BD106FE589}"/>
                </a:ext>
              </a:extLst>
            </p:cNvPr>
            <p:cNvSpPr txBox="1"/>
            <p:nvPr/>
          </p:nvSpPr>
          <p:spPr>
            <a:xfrm>
              <a:off x="558421" y="17809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deficit in the current account balance is exactly equal to the overall or net inflow of foreign investment capital from abroad.</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25">
            <a:extLst>
              <a:ext uri="{FF2B5EF4-FFF2-40B4-BE49-F238E27FC236}">
                <a16:creationId xmlns:a16="http://schemas.microsoft.com/office/drawing/2014/main" id="{4B50E357-C206-BA56-C6B9-915AFC24FEA7}"/>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3</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E6B508B0-9B39-151C-81E7-84FE845586F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Imagine you are the president of the United States, and you plan to turn the U.S. trade deficit into a surplus. At the same time, you want to increase the net inflow of financial capital to the U.S. from other countries. Is it possible to achieve both of your goals? If not, which goal do you think is more important for the nation to achieve? Explain.">
            <a:extLst>
              <a:ext uri="{FF2B5EF4-FFF2-40B4-BE49-F238E27FC236}">
                <a16:creationId xmlns:a16="http://schemas.microsoft.com/office/drawing/2014/main" id="{40D0D019-081F-B35C-B079-8F96160E1E0B}"/>
              </a:ext>
            </a:extLst>
          </p:cNvPr>
          <p:cNvGrpSpPr/>
          <p:nvPr/>
        </p:nvGrpSpPr>
        <p:grpSpPr>
          <a:xfrm>
            <a:off x="2066918" y="1608257"/>
            <a:ext cx="8058154" cy="1664167"/>
            <a:chOff x="542923" y="1736761"/>
            <a:chExt cx="8058154" cy="1664167"/>
          </a:xfrm>
          <a:solidFill>
            <a:srgbClr val="627981"/>
          </a:solidFill>
        </p:grpSpPr>
        <p:sp>
          <p:nvSpPr>
            <p:cNvPr id="6" name="Rectangle 5">
              <a:extLst>
                <a:ext uri="{FF2B5EF4-FFF2-40B4-BE49-F238E27FC236}">
                  <a16:creationId xmlns:a16="http://schemas.microsoft.com/office/drawing/2014/main" id="{7EDB3191-8DA0-3FA5-7F4F-6B8926897203}"/>
                </a:ext>
              </a:extLst>
            </p:cNvPr>
            <p:cNvSpPr/>
            <p:nvPr/>
          </p:nvSpPr>
          <p:spPr>
            <a:xfrm>
              <a:off x="542923" y="1736761"/>
              <a:ext cx="8058154" cy="16641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DE86888-379B-088E-FFB8-4DA360BB371A}"/>
                </a:ext>
              </a:extLst>
            </p:cNvPr>
            <p:cNvSpPr txBox="1"/>
            <p:nvPr/>
          </p:nvSpPr>
          <p:spPr>
            <a:xfrm>
              <a:off x="573661" y="1753236"/>
              <a:ext cx="7996678"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Imagine you are the president of the United States, and you plan to turn the U.S. trade deficit into a surplus. At the same time, you want to increase the net inflow of financial capital to the U.S. from other countries. Is it possible to achieve both of your goals? If not, which goal do you think is more important for the nation to achieve? Explain.</a:t>
              </a:r>
            </a:p>
          </p:txBody>
        </p:sp>
      </p:grpSp>
      <p:pic>
        <p:nvPicPr>
          <p:cNvPr id="5" name="Picture 4" descr="A question mark drawn on a chalkboard">
            <a:extLst>
              <a:ext uri="{FF2B5EF4-FFF2-40B4-BE49-F238E27FC236}">
                <a16:creationId xmlns:a16="http://schemas.microsoft.com/office/drawing/2014/main" id="{02D4AEA6-875E-495D-B141-DCE475270A55}"/>
              </a:ext>
            </a:extLst>
          </p:cNvPr>
          <p:cNvPicPr>
            <a:picLocks noChangeAspect="1"/>
          </p:cNvPicPr>
          <p:nvPr/>
        </p:nvPicPr>
        <p:blipFill>
          <a:blip r:embed="rId3"/>
          <a:stretch>
            <a:fillRect/>
          </a:stretch>
        </p:blipFill>
        <p:spPr>
          <a:xfrm>
            <a:off x="3454186" y="3512988"/>
            <a:ext cx="5283621" cy="3198367"/>
          </a:xfrm>
          <a:prstGeom prst="rect">
            <a:avLst/>
          </a:prstGeom>
        </p:spPr>
      </p:pic>
    </p:spTree>
    <p:extLst>
      <p:ext uri="{BB962C8B-B14F-4D97-AF65-F5344CB8AC3E}">
        <p14:creationId xmlns:p14="http://schemas.microsoft.com/office/powerpoint/2010/main" val="1812252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25">
            <a:extLst>
              <a:ext uri="{FF2B5EF4-FFF2-40B4-BE49-F238E27FC236}">
                <a16:creationId xmlns:a16="http://schemas.microsoft.com/office/drawing/2014/main" id="{7FF59A3D-A566-E246-F2FD-3DB7333FCA11}"/>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AF186982-E714-76E1-0C42-58C0CD67DD7C}"/>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1114C91-24D0-0D12-7340-1E492B825A87}"/>
              </a:ext>
            </a:extLst>
          </p:cNvPr>
          <p:cNvSpPr/>
          <p:nvPr/>
        </p:nvSpPr>
        <p:spPr>
          <a:xfrm>
            <a:off x="1524001" y="1472339"/>
            <a:ext cx="9144000" cy="378545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International flows of goods and services are closely connected to the international flows of financial capital.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 current account deficit means that—after taking all the flows of payments from goods, services, and income together—the country is a net borrower from the rest of the world.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 current account surplus is the opposite and means the country is a net lender to the rest of the world.</a:t>
            </a:r>
          </a:p>
        </p:txBody>
      </p:sp>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3482D7-06C0-482C-A6D8-17F9F4AFF0CE}">
  <ds:schemaRefs>
    <ds:schemaRef ds:uri="http://schemas.microsoft.com/sharepoint/v3/contenttype/forms"/>
  </ds:schemaRefs>
</ds:datastoreItem>
</file>

<file path=customXml/itemProps2.xml><?xml version="1.0" encoding="utf-8"?>
<ds:datastoreItem xmlns:ds="http://schemas.openxmlformats.org/officeDocument/2006/customXml" ds:itemID="{1F3CB3D0-9C0F-458B-A40A-444AFACEBEB2}">
  <ds:schemaRefs>
    <ds:schemaRef ds:uri="http://purl.org/dc/terms/"/>
    <ds:schemaRef ds:uri="http://purl.org/dc/dcmitype/"/>
    <ds:schemaRef ds:uri="http://schemas.openxmlformats.org/package/2006/metadata/core-properties"/>
    <ds:schemaRef ds:uri="06d9c582-05c2-476b-83d2-72ab8b1380b2"/>
    <ds:schemaRef ds:uri="http://schemas.microsoft.com/office/2006/documentManagement/types"/>
    <ds:schemaRef ds:uri="http://schemas.microsoft.com/office/2006/metadata/properties"/>
    <ds:schemaRef ds:uri="http://purl.org/dc/elements/1.1/"/>
    <ds:schemaRef ds:uri="http://schemas.microsoft.com/office/infopath/2007/PartnerControls"/>
    <ds:schemaRef ds:uri="fdab59f7-c3a7-48e5-acd8-618ce834776e"/>
    <ds:schemaRef ds:uri="http://www.w3.org/XML/1998/namespace"/>
  </ds:schemaRefs>
</ds:datastoreItem>
</file>

<file path=customXml/itemProps3.xml><?xml version="1.0" encoding="utf-8"?>
<ds:datastoreItem xmlns:ds="http://schemas.openxmlformats.org/officeDocument/2006/customXml" ds:itemID="{193BD910-40FE-44FA-90E8-7FBF47C70F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212</TotalTime>
  <Words>1258</Words>
  <Application>Microsoft Office PowerPoint</Application>
  <PresentationFormat>Widescreen</PresentationFormat>
  <Paragraphs>49</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Century Gothic</vt:lpstr>
      <vt:lpstr>Arial</vt:lpstr>
      <vt:lpstr>Calibri</vt:lpstr>
      <vt:lpstr>Calibri Light</vt:lpstr>
      <vt:lpstr>1_Office Theme</vt:lpstr>
      <vt:lpstr>Trade Balances and Flows of Financial Capital</vt:lpstr>
      <vt:lpstr>On Your Own1</vt:lpstr>
      <vt:lpstr>A Two-Person Economy: Robinson Crusoe and Friday1</vt:lpstr>
      <vt:lpstr>On Your Own2</vt:lpstr>
      <vt:lpstr>A Two-Person Economy: Robinson Crusoe and Friday2</vt:lpstr>
      <vt:lpstr>The Balance of Trade as the Balance of Payments1</vt:lpstr>
      <vt:lpstr>The Balance of Trade as the Balance of Payments2</vt:lpstr>
      <vt:lpstr>On Your Own3</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27</cp:revision>
  <dcterms:modified xsi:type="dcterms:W3CDTF">2026-02-03T19:57:35Z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