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5"/>
  </p:notesMasterIdLst>
  <p:sldIdLst>
    <p:sldId id="376" r:id="rId5"/>
    <p:sldId id="377" r:id="rId6"/>
    <p:sldId id="378" r:id="rId7"/>
    <p:sldId id="379" r:id="rId8"/>
    <p:sldId id="380" r:id="rId9"/>
    <p:sldId id="381" r:id="rId10"/>
    <p:sldId id="400" r:id="rId11"/>
    <p:sldId id="401" r:id="rId12"/>
    <p:sldId id="402" r:id="rId13"/>
    <p:sldId id="37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9253E6-0579-437C-96E5-0DD9E687BC0A}" v="3" dt="2026-02-03T19:57:03.0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126" autoAdjust="0"/>
  </p:normalViewPr>
  <p:slideViewPr>
    <p:cSldViewPr snapToGrid="0">
      <p:cViewPr varScale="1">
        <p:scale>
          <a:sx n="94" d="100"/>
          <a:sy n="94" d="100"/>
        </p:scale>
        <p:origin x="83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1T20:24:00.022" v="3" actId="6549"/>
      <pc:docMkLst>
        <pc:docMk/>
      </pc:docMkLst>
      <pc:sldChg chg="add">
        <pc:chgData name="Caitlin Coleman" userId="96f87ca1-0e64-4ae8-8d77-98757b85df0b" providerId="ADAL" clId="{DDA6BCD5-DC0D-434C-93A0-51E2BCD25B34}" dt="2026-01-21T20:23:24.075" v="0"/>
        <pc:sldMkLst>
          <pc:docMk/>
          <pc:sldMk cId="3523532650" sldId="375"/>
        </pc:sldMkLst>
      </pc:sldChg>
      <pc:sldChg chg="add">
        <pc:chgData name="Caitlin Coleman" userId="96f87ca1-0e64-4ae8-8d77-98757b85df0b" providerId="ADAL" clId="{DDA6BCD5-DC0D-434C-93A0-51E2BCD25B34}" dt="2026-01-21T20:23:39.334" v="1"/>
        <pc:sldMkLst>
          <pc:docMk/>
          <pc:sldMk cId="3887072056" sldId="376"/>
        </pc:sldMkLst>
      </pc:sldChg>
      <pc:sldChg chg="add">
        <pc:chgData name="Caitlin Coleman" userId="96f87ca1-0e64-4ae8-8d77-98757b85df0b" providerId="ADAL" clId="{DDA6BCD5-DC0D-434C-93A0-51E2BCD25B34}" dt="2026-01-21T20:23:39.334" v="1"/>
        <pc:sldMkLst>
          <pc:docMk/>
          <pc:sldMk cId="2375080144" sldId="377"/>
        </pc:sldMkLst>
      </pc:sldChg>
      <pc:sldChg chg="add">
        <pc:chgData name="Caitlin Coleman" userId="96f87ca1-0e64-4ae8-8d77-98757b85df0b" providerId="ADAL" clId="{DDA6BCD5-DC0D-434C-93A0-51E2BCD25B34}" dt="2026-01-21T20:23:39.334" v="1"/>
        <pc:sldMkLst>
          <pc:docMk/>
          <pc:sldMk cId="3145975302" sldId="378"/>
        </pc:sldMkLst>
      </pc:sldChg>
      <pc:sldChg chg="add">
        <pc:chgData name="Caitlin Coleman" userId="96f87ca1-0e64-4ae8-8d77-98757b85df0b" providerId="ADAL" clId="{DDA6BCD5-DC0D-434C-93A0-51E2BCD25B34}" dt="2026-01-21T20:23:39.334" v="1"/>
        <pc:sldMkLst>
          <pc:docMk/>
          <pc:sldMk cId="2574107461" sldId="379"/>
        </pc:sldMkLst>
      </pc:sldChg>
      <pc:sldChg chg="add">
        <pc:chgData name="Caitlin Coleman" userId="96f87ca1-0e64-4ae8-8d77-98757b85df0b" providerId="ADAL" clId="{DDA6BCD5-DC0D-434C-93A0-51E2BCD25B34}" dt="2026-01-21T20:23:39.334" v="1"/>
        <pc:sldMkLst>
          <pc:docMk/>
          <pc:sldMk cId="755559148" sldId="380"/>
        </pc:sldMkLst>
      </pc:sldChg>
      <pc:sldChg chg="add">
        <pc:chgData name="Caitlin Coleman" userId="96f87ca1-0e64-4ae8-8d77-98757b85df0b" providerId="ADAL" clId="{DDA6BCD5-DC0D-434C-93A0-51E2BCD25B34}" dt="2026-01-21T20:23:39.334" v="1"/>
        <pc:sldMkLst>
          <pc:docMk/>
          <pc:sldMk cId="1442265019" sldId="381"/>
        </pc:sldMkLst>
      </pc:sldChg>
      <pc:sldChg chg="add">
        <pc:chgData name="Caitlin Coleman" userId="96f87ca1-0e64-4ae8-8d77-98757b85df0b" providerId="ADAL" clId="{DDA6BCD5-DC0D-434C-93A0-51E2BCD25B34}" dt="2026-01-21T20:23:39.334" v="1"/>
        <pc:sldMkLst>
          <pc:docMk/>
          <pc:sldMk cId="3360644075" sldId="400"/>
        </pc:sldMkLst>
      </pc:sldChg>
      <pc:sldChg chg="add">
        <pc:chgData name="Caitlin Coleman" userId="96f87ca1-0e64-4ae8-8d77-98757b85df0b" providerId="ADAL" clId="{DDA6BCD5-DC0D-434C-93A0-51E2BCD25B34}" dt="2026-01-21T20:23:39.334" v="1"/>
        <pc:sldMkLst>
          <pc:docMk/>
          <pc:sldMk cId="3549039142" sldId="401"/>
        </pc:sldMkLst>
      </pc:sldChg>
      <pc:sldChg chg="modSp add mod">
        <pc:chgData name="Caitlin Coleman" userId="96f87ca1-0e64-4ae8-8d77-98757b85df0b" providerId="ADAL" clId="{DDA6BCD5-DC0D-434C-93A0-51E2BCD25B34}" dt="2026-01-21T20:24:00.022" v="3" actId="6549"/>
        <pc:sldMkLst>
          <pc:docMk/>
          <pc:sldMk cId="1339783369" sldId="402"/>
        </pc:sldMkLst>
        <pc:spChg chg="mod">
          <ac:chgData name="Caitlin Coleman" userId="96f87ca1-0e64-4ae8-8d77-98757b85df0b" providerId="ADAL" clId="{DDA6BCD5-DC0D-434C-93A0-51E2BCD25B34}" dt="2026-01-21T20:24:00.022" v="3" actId="6549"/>
          <ac:spMkLst>
            <pc:docMk/>
            <pc:sldMk cId="1339783369" sldId="402"/>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6812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2847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4013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2590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563943-2E68-4121-8DE1-E201EB2D56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922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Trade Balances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87072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3523532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rade balance: the difference between a nation’s dollar value of its exports (what its producers sell abroad) and its dollar value of imports (the foreign-made products and services that households and businesses purchase)—also known as net exports"/>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Trade balance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difference between a nation’s dollar value of its exports (what its producers sell abroad) and its dollar value of imports (the foreign-made products and services that households and businesses purchase)—also known as net exports</a:t>
              </a:r>
            </a:p>
          </p:txBody>
        </p:sp>
      </p:grpSp>
      <p:pic>
        <p:nvPicPr>
          <p:cNvPr id="6" name="Picture 5" descr="A table describing trade balances. If exports are greater than imports, then there is a trade surplus. If exports are less than imports, then there is a trade deficit. If exports equal imports, then there is a trade balance.">
            <a:extLst>
              <a:ext uri="{FF2B5EF4-FFF2-40B4-BE49-F238E27FC236}">
                <a16:creationId xmlns:a16="http://schemas.microsoft.com/office/drawing/2014/main" id="{C9173487-4D27-84C8-CCCE-CE201E344610}"/>
              </a:ext>
            </a:extLst>
          </p:cNvPr>
          <p:cNvPicPr>
            <a:picLocks noChangeAspect="1"/>
          </p:cNvPicPr>
          <p:nvPr/>
        </p:nvPicPr>
        <p:blipFill>
          <a:blip r:embed="rId3"/>
          <a:stretch>
            <a:fillRect/>
          </a:stretch>
        </p:blipFill>
        <p:spPr>
          <a:xfrm>
            <a:off x="2157043" y="3206747"/>
            <a:ext cx="7888639" cy="1543661"/>
          </a:xfrm>
          <a:prstGeom prst="rect">
            <a:avLst/>
          </a:prstGeom>
        </p:spPr>
      </p:pic>
      <p:grpSp>
        <p:nvGrpSpPr>
          <p:cNvPr id="23" name="Group 22" descr="Countries can have surpluses or deficits for long periods of time. (Example: Germany has had large trade surpluses in recent decades, and the U.S. has had large trade deficits in recent decades.)"/>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can have surpluses or deficits for long periods of time. (Example: Germany has had large trade surpluses in recent decades, and the U.S. has had large trade deficits in recent decades.)</a:t>
              </a:r>
            </a:p>
          </p:txBody>
        </p:sp>
      </p:grpSp>
    </p:spTree>
    <p:extLst>
      <p:ext uri="{BB962C8B-B14F-4D97-AF65-F5344CB8AC3E}">
        <p14:creationId xmlns:p14="http://schemas.microsoft.com/office/powerpoint/2010/main" val="2375080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 series of financial crises triggered by unbalanced trade can lead economies into deep recessions.">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series of financial crises triggered by unbalanced trade can lead economies into deep recessions.</a:t>
              </a:r>
            </a:p>
          </p:txBody>
        </p:sp>
      </p:grpSp>
      <p:grpSp>
        <p:nvGrpSpPr>
          <p:cNvPr id="18" name="Group 17" descr="These crises begin with large trade deficits.">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crises begin with large trade deficits.</a:t>
              </a:r>
            </a:p>
          </p:txBody>
        </p:sp>
      </p:grpSp>
      <p:grpSp>
        <p:nvGrpSpPr>
          <p:cNvPr id="21" name="Group 20" descr="At some point, foreign investors become pessimistic about the economy and move their money to other countries.">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some point, foreign investors become pessimistic about the economy and move their money to other countries.</a:t>
              </a:r>
            </a:p>
          </p:txBody>
        </p:sp>
      </p:grpSp>
      <p:grpSp>
        <p:nvGrpSpPr>
          <p:cNvPr id="28" name="Group 27" descr="The economy then drops into deep recession, with real gross domestic product (GDP) often falling 10% or more in a single year.">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3145975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p:cNvSpPr txBox="1"/>
          <p:nvPr/>
        </p:nvSpPr>
        <p:spPr>
          <a:xfrm>
            <a:off x="2084749" y="1654471"/>
            <a:ext cx="3560430" cy="131818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Merchandise Trade Balance</a:t>
            </a:r>
          </a:p>
        </p:txBody>
      </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Measures trade of physical goods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 common measurement a few decades ago, but the global economy has changed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More modern measurements now include trade of services</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6592500" y="1654471"/>
            <a:ext cx="3320275" cy="131818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Current Account Balance</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Broader measure than merchandise trade balance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Includes other international flows of income and foreign aid</a:t>
            </a:r>
          </a:p>
        </p:txBody>
      </p:sp>
    </p:spTree>
    <p:extLst>
      <p:ext uri="{BB962C8B-B14F-4D97-AF65-F5344CB8AC3E}">
        <p14:creationId xmlns:p14="http://schemas.microsoft.com/office/powerpoint/2010/main" val="2574107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91585" y="298693"/>
            <a:ext cx="940882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Components of the U.S. Current Account Balance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wo columns labeled &quot;Component&quot; and &quot;Description.&quot; It reads as follows: Trade in goods: Shows the merchandise trade balance: exports and imports of goods. Trade in services: Shows the trade in services: exports and imports of services. Income payments: Money that U.S. financial investors received on their foreign investments (money flowing into the U.S.) and payments to foreign investors (money flowing out of the U.S.). Unilateral transfers: Payments that governments, private charities, or individuals make when they send money abroad without receiving any direct good or service.">
            <a:extLst>
              <a:ext uri="{FF2B5EF4-FFF2-40B4-BE49-F238E27FC236}">
                <a16:creationId xmlns:a16="http://schemas.microsoft.com/office/drawing/2014/main" id="{89066C95-5D70-A47B-5BFE-8AF2986CF449}"/>
              </a:ext>
            </a:extLst>
          </p:cNvPr>
          <p:cNvPicPr>
            <a:picLocks noChangeAspect="1"/>
          </p:cNvPicPr>
          <p:nvPr/>
        </p:nvPicPr>
        <p:blipFill>
          <a:blip r:embed="rId3"/>
          <a:stretch>
            <a:fillRect/>
          </a:stretch>
        </p:blipFill>
        <p:spPr>
          <a:xfrm>
            <a:off x="1276656" y="1349131"/>
            <a:ext cx="9628685" cy="5015874"/>
          </a:xfrm>
          <a:prstGeom prst="rect">
            <a:avLst/>
          </a:prstGeom>
        </p:spPr>
      </p:pic>
    </p:spTree>
    <p:extLst>
      <p:ext uri="{BB962C8B-B14F-4D97-AF65-F5344CB8AC3E}">
        <p14:creationId xmlns:p14="http://schemas.microsoft.com/office/powerpoint/2010/main" val="755559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Unilateral Transfers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Unilateral transfers are one-way payments that governments, private entities, or individuals make that they send abroad.">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Unilateral transfers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one-way payments that governments, private entities, or individuals make that they send abroad.</a:t>
              </a:r>
            </a:p>
          </p:txBody>
        </p:sp>
      </p:grpSp>
      <p:grpSp>
        <p:nvGrpSpPr>
          <p:cNvPr id="12" name="Group 11" descr="With unilateral transfers, nothing is received in return.">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unilateral transfers, nothing is received in return.</a:t>
              </a:r>
            </a:p>
          </p:txBody>
        </p:sp>
      </p:grpSp>
      <p:grpSp>
        <p:nvGrpSpPr>
          <p:cNvPr id="16" name="Group 15" descr="Some examples include U.S. economic or military assistance for other countries and spending abroad by charities to address poverty.">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examples include U.S. economic or military assistance for other countries and spending abroad by charities to address poverty.</a:t>
              </a:r>
            </a:p>
          </p:txBody>
        </p:sp>
      </p:grpSp>
      <p:grpSp>
        <p:nvGrpSpPr>
          <p:cNvPr id="19" name="Group 18" descr="For the U.S. economy, unilateral transfers are almost always negative.">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the U.S. economy, unilateral transfers are almost always negative.</a:t>
              </a:r>
            </a:p>
          </p:txBody>
        </p:sp>
      </p:grpSp>
    </p:spTree>
    <p:extLst>
      <p:ext uri="{BB962C8B-B14F-4D97-AF65-F5344CB8AC3E}">
        <p14:creationId xmlns:p14="http://schemas.microsoft.com/office/powerpoint/2010/main" val="1442265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3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 in Historical and International Context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showing the current account balance and merchandise account balance in the United States from 1960 to 2021">
            <a:extLst>
              <a:ext uri="{FF2B5EF4-FFF2-40B4-BE49-F238E27FC236}">
                <a16:creationId xmlns:a16="http://schemas.microsoft.com/office/drawing/2014/main" id="{CD932D05-6A2D-12C7-C140-FF12F3E1D6A5}"/>
              </a:ext>
            </a:extLst>
          </p:cNvPr>
          <p:cNvPicPr>
            <a:picLocks noChangeAspect="1"/>
          </p:cNvPicPr>
          <p:nvPr/>
        </p:nvPicPr>
        <p:blipFill>
          <a:blip r:embed="rId3"/>
          <a:stretch>
            <a:fillRect/>
          </a:stretch>
        </p:blipFill>
        <p:spPr>
          <a:xfrm>
            <a:off x="2421673" y="1407578"/>
            <a:ext cx="7348653" cy="4042843"/>
          </a:xfrm>
          <a:prstGeom prst="rect">
            <a:avLst/>
          </a:prstGeom>
        </p:spPr>
      </p:pic>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the lines are above $0, the U.S. was running a positive merchandise trade balance and current account balance. If the lines fall below $0, the U.S. was running a merchandise trade deficit and a deficit in its current account balance.</a:t>
            </a:r>
          </a:p>
        </p:txBody>
      </p:sp>
    </p:spTree>
    <p:extLst>
      <p:ext uri="{BB962C8B-B14F-4D97-AF65-F5344CB8AC3E}">
        <p14:creationId xmlns:p14="http://schemas.microsoft.com/office/powerpoint/2010/main" val="3360644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3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 in Historical and International Context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rom the 1960s into the 1970s, the U.S. economy had mostly small trade surpluses.">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the 1960s into the 1970s, the U.S. economy had mostly small trade surpluses.</a:t>
              </a:r>
            </a:p>
          </p:txBody>
        </p:sp>
      </p:grpSp>
      <p:grpSp>
        <p:nvGrpSpPr>
          <p:cNvPr id="12" name="Group 11" descr="Starting in the 1980s, the merchandise trade deficit increased rapidly, and in the 1990s, the current account trade deficit increased.">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Starting in the 1980s, the merchandise trade deficit increased rapidly, and in the 1990s, the current account trade deficit increased.</a:t>
              </a:r>
            </a:p>
          </p:txBody>
        </p:sp>
      </p:grpSp>
      <p:grpSp>
        <p:nvGrpSpPr>
          <p:cNvPr id="16" name="Group 15" descr="While the U.S. economy has consistently run trade deficits in recent years, many European nations have consistently run trade surpluses.">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3549039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trade balance measures the gap between a country's exports and imports.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high-income economies, goods compose less than half of a country's total production, while services compose more than half.</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last two decades have seen a surge in international trade of services; however, most global trade still takes the form of goods rather than services.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13397833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DA3A49-2DEB-4346-8834-315D995CB155}">
  <ds:schemaRefs>
    <ds:schemaRef ds:uri="http://schemas.microsoft.com/office/2006/documentManagement/types"/>
    <ds:schemaRef ds:uri="http://purl.org/dc/elements/1.1/"/>
    <ds:schemaRef ds:uri="http://schemas.microsoft.com/office/infopath/2007/PartnerControls"/>
    <ds:schemaRef ds:uri="http://purl.org/dc/dcmitype/"/>
    <ds:schemaRef ds:uri="http://schemas.openxmlformats.org/package/2006/metadata/core-properties"/>
    <ds:schemaRef ds:uri="fdab59f7-c3a7-48e5-acd8-618ce834776e"/>
    <ds:schemaRef ds:uri="http://www.w3.org/XML/1998/namespace"/>
    <ds:schemaRef ds:uri="06d9c582-05c2-476b-83d2-72ab8b1380b2"/>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055D228C-E758-443F-A37C-A8BD99173C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86AF17-95DA-4D48-A435-3F96B74BDA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2532</TotalTime>
  <Words>1018</Words>
  <Application>Microsoft Office PowerPoint</Application>
  <PresentationFormat>Widescreen</PresentationFormat>
  <Paragraphs>69</Paragraphs>
  <Slides>10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Century Gothic</vt:lpstr>
      <vt:lpstr>Office Theme</vt:lpstr>
      <vt:lpstr>Measuring Trade Balances</vt:lpstr>
      <vt:lpstr>Trade Balances1</vt:lpstr>
      <vt:lpstr>Trade Balances2</vt:lpstr>
      <vt:lpstr>Measuring Trade Balances1</vt:lpstr>
      <vt:lpstr>Components of the U.S. Current Account Balance</vt:lpstr>
      <vt:lpstr>Unilateral Transfers</vt:lpstr>
      <vt:lpstr>Trade Balances in Historical and International Context1</vt:lpstr>
      <vt:lpstr>Trade Balances in Historical and International Context2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148</cp:revision>
  <dcterms:created xsi:type="dcterms:W3CDTF">2014-11-06T15:36:04Z</dcterms:created>
  <dcterms:modified xsi:type="dcterms:W3CDTF">2026-02-03T19:57:05Z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