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5"/>
  </p:notesMasterIdLst>
  <p:sldIdLst>
    <p:sldId id="401" r:id="rId5"/>
    <p:sldId id="402" r:id="rId6"/>
    <p:sldId id="403" r:id="rId7"/>
    <p:sldId id="404" r:id="rId8"/>
    <p:sldId id="405" r:id="rId9"/>
    <p:sldId id="406" r:id="rId10"/>
    <p:sldId id="407" r:id="rId11"/>
    <p:sldId id="408" r:id="rId12"/>
    <p:sldId id="409" r:id="rId13"/>
    <p:sldId id="340" r:id="rId14"/>
  </p:sldIdLst>
  <p:sldSz cx="12192000" cy="6858000"/>
  <p:notesSz cx="6858000" cy="9144000"/>
  <p:embeddedFontLst>
    <p:embeddedFont>
      <p:font typeface="Century Gothic" panose="020B0502020202020204" pitchFamily="34" charset="0"/>
      <p:regular r:id="rId16"/>
      <p:bold r:id="rId17"/>
      <p:italic r:id="rId18"/>
      <p:bold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4"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DBD5EE-E39E-44A2-A79C-AC0796AFF5CD}" v="2" dt="2026-02-03T19:57:34.3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755" autoAdjust="0"/>
  </p:normalViewPr>
  <p:slideViewPr>
    <p:cSldViewPr snapToGrid="0">
      <p:cViewPr varScale="1">
        <p:scale>
          <a:sx n="93" d="100"/>
          <a:sy n="93" d="100"/>
        </p:scale>
        <p:origin x="115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1T20:25:32.055" v="3" actId="6549"/>
      <pc:docMkLst>
        <pc:docMk/>
      </pc:docMkLst>
      <pc:sldChg chg="add">
        <pc:chgData name="Caitlin Coleman" userId="96f87ca1-0e64-4ae8-8d77-98757b85df0b" providerId="ADAL" clId="{DDA6BCD5-DC0D-434C-93A0-51E2BCD25B34}" dt="2026-01-21T20:25:11.271" v="1"/>
        <pc:sldMkLst>
          <pc:docMk/>
          <pc:sldMk cId="1693029773" sldId="340"/>
        </pc:sldMkLst>
      </pc:sldChg>
      <pc:sldChg chg="add">
        <pc:chgData name="Caitlin Coleman" userId="96f87ca1-0e64-4ae8-8d77-98757b85df0b" providerId="ADAL" clId="{DDA6BCD5-DC0D-434C-93A0-51E2BCD25B34}" dt="2026-01-21T20:24:55.051" v="0"/>
        <pc:sldMkLst>
          <pc:docMk/>
          <pc:sldMk cId="167472214" sldId="401"/>
        </pc:sldMkLst>
      </pc:sldChg>
      <pc:sldChg chg="add">
        <pc:chgData name="Caitlin Coleman" userId="96f87ca1-0e64-4ae8-8d77-98757b85df0b" providerId="ADAL" clId="{DDA6BCD5-DC0D-434C-93A0-51E2BCD25B34}" dt="2026-01-21T20:24:55.051" v="0"/>
        <pc:sldMkLst>
          <pc:docMk/>
          <pc:sldMk cId="1533561074" sldId="402"/>
        </pc:sldMkLst>
      </pc:sldChg>
      <pc:sldChg chg="add">
        <pc:chgData name="Caitlin Coleman" userId="96f87ca1-0e64-4ae8-8d77-98757b85df0b" providerId="ADAL" clId="{DDA6BCD5-DC0D-434C-93A0-51E2BCD25B34}" dt="2026-01-21T20:24:55.051" v="0"/>
        <pc:sldMkLst>
          <pc:docMk/>
          <pc:sldMk cId="0" sldId="403"/>
        </pc:sldMkLst>
      </pc:sldChg>
      <pc:sldChg chg="add">
        <pc:chgData name="Caitlin Coleman" userId="96f87ca1-0e64-4ae8-8d77-98757b85df0b" providerId="ADAL" clId="{DDA6BCD5-DC0D-434C-93A0-51E2BCD25B34}" dt="2026-01-21T20:24:55.051" v="0"/>
        <pc:sldMkLst>
          <pc:docMk/>
          <pc:sldMk cId="2461107209" sldId="404"/>
        </pc:sldMkLst>
      </pc:sldChg>
      <pc:sldChg chg="add">
        <pc:chgData name="Caitlin Coleman" userId="96f87ca1-0e64-4ae8-8d77-98757b85df0b" providerId="ADAL" clId="{DDA6BCD5-DC0D-434C-93A0-51E2BCD25B34}" dt="2026-01-21T20:24:55.051" v="0"/>
        <pc:sldMkLst>
          <pc:docMk/>
          <pc:sldMk cId="3630248822" sldId="405"/>
        </pc:sldMkLst>
      </pc:sldChg>
      <pc:sldChg chg="add">
        <pc:chgData name="Caitlin Coleman" userId="96f87ca1-0e64-4ae8-8d77-98757b85df0b" providerId="ADAL" clId="{DDA6BCD5-DC0D-434C-93A0-51E2BCD25B34}" dt="2026-01-21T20:24:55.051" v="0"/>
        <pc:sldMkLst>
          <pc:docMk/>
          <pc:sldMk cId="0" sldId="406"/>
        </pc:sldMkLst>
      </pc:sldChg>
      <pc:sldChg chg="add">
        <pc:chgData name="Caitlin Coleman" userId="96f87ca1-0e64-4ae8-8d77-98757b85df0b" providerId="ADAL" clId="{DDA6BCD5-DC0D-434C-93A0-51E2BCD25B34}" dt="2026-01-21T20:24:55.051" v="0"/>
        <pc:sldMkLst>
          <pc:docMk/>
          <pc:sldMk cId="0" sldId="407"/>
        </pc:sldMkLst>
      </pc:sldChg>
      <pc:sldChg chg="add">
        <pc:chgData name="Caitlin Coleman" userId="96f87ca1-0e64-4ae8-8d77-98757b85df0b" providerId="ADAL" clId="{DDA6BCD5-DC0D-434C-93A0-51E2BCD25B34}" dt="2026-01-21T20:24:55.051" v="0"/>
        <pc:sldMkLst>
          <pc:docMk/>
          <pc:sldMk cId="1812252318" sldId="408"/>
        </pc:sldMkLst>
      </pc:sldChg>
      <pc:sldChg chg="modSp add mod">
        <pc:chgData name="Caitlin Coleman" userId="96f87ca1-0e64-4ae8-8d77-98757b85df0b" providerId="ADAL" clId="{DDA6BCD5-DC0D-434C-93A0-51E2BCD25B34}" dt="2026-01-21T20:25:32.055" v="3" actId="6549"/>
        <pc:sldMkLst>
          <pc:docMk/>
          <pc:sldMk cId="0" sldId="409"/>
        </pc:sldMkLst>
        <pc:spChg chg="mod">
          <ac:chgData name="Caitlin Coleman" userId="96f87ca1-0e64-4ae8-8d77-98757b85df0b" providerId="ADAL" clId="{DDA6BCD5-DC0D-434C-93A0-51E2BCD25B34}" dt="2026-01-21T20:25:32.055" v="3" actId="6549"/>
          <ac:spMkLst>
            <pc:docMk/>
            <pc:sldMk cId="0" sldId="409"/>
            <ac:spMk id="2" creationId="{7FF59A3D-A566-E246-F2FD-3DB7333FCA1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40818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82327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68282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92575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44038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41871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709113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95805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9137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921681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48354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7858193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81667-188F-2746-3CB7-FFD107323C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49551C9-F3F0-ADD4-D4D7-3484BDD17FF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94C07F6-01FE-B0CE-0B46-C19457458C6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B071238-BC2C-0357-AAC5-15BA8951E9A2}"/>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Trade Balances and Flows of Financial Capital</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C43BE6-AF9A-D2AF-55A7-45822EE6D9E5}"/>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5223DB6-10FC-6B0A-93EE-BAE1F2AFAFCD}"/>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67472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F1EDE80F-297A-3F94-1493-92FCA9628F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3E3F427-7D05-CA52-6270-DFC36EA390F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s a trade deficit bad? Is a trade surplus good? Why do you think so?">
            <a:extLst>
              <a:ext uri="{FF2B5EF4-FFF2-40B4-BE49-F238E27FC236}">
                <a16:creationId xmlns:a16="http://schemas.microsoft.com/office/drawing/2014/main" id="{60CCC2E4-1912-8EA8-AB7F-EF9752357D39}"/>
              </a:ext>
            </a:extLst>
          </p:cNvPr>
          <p:cNvGrpSpPr/>
          <p:nvPr/>
        </p:nvGrpSpPr>
        <p:grpSpPr>
          <a:xfrm>
            <a:off x="2066918" y="160825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691D0A64-20E0-63E4-DAB4-128F286BA2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9F8E704-3064-C45E-49F4-F3F70B3C833E}"/>
                </a:ext>
              </a:extLst>
            </p:cNvPr>
            <p:cNvSpPr txBox="1"/>
            <p:nvPr/>
          </p:nvSpPr>
          <p:spPr>
            <a:xfrm>
              <a:off x="604399" y="1940173"/>
              <a:ext cx="7996678"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Is a trade deficit bad? Is a trade surplus good? Why do you think so?</a:t>
              </a:r>
            </a:p>
          </p:txBody>
        </p:sp>
      </p:grpSp>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3"/>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533561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EFEC9D5F-892A-538F-82C5-DDEC2111C41B}"/>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5C009EF-C9B3-EB29-8604-C72B93F1F82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0" name="Group 29" descr="1. Crusoe and Friday trade goods and services. Perhaps Crusoe catches fish and trades them to Friday for coconuts. Because each trade is voluntary, both Crusoe and Friday must feel that they are receiving fair value for what they are giving so that trade is balanced.">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descr="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descr="3. If Friday accepts this offer, there is a trade imbalance. For several months, Friday will have a trade surplus: he will export more (to Crusoe) than he will import. Conversely, Crusoe will have a trade deficit because he will import more (from Friday) than he will export.">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E18FDDE5-4EEC-1828-01C6-CB4427AA02E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550F858-4D97-7BD8-3D3F-D133D530EA0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Now that you have considered the Robinson Crusoe example, answer the following questions again: &#10;&#10;Is a trade deficit bad? Is a trade surplus good? Why do you think so?">
            <a:extLst>
              <a:ext uri="{FF2B5EF4-FFF2-40B4-BE49-F238E27FC236}">
                <a16:creationId xmlns:a16="http://schemas.microsoft.com/office/drawing/2014/main" id="{4DAB7401-A845-F834-18F1-52751448DCFD}"/>
              </a:ext>
            </a:extLst>
          </p:cNvPr>
          <p:cNvGrpSpPr/>
          <p:nvPr/>
        </p:nvGrpSpPr>
        <p:grpSpPr>
          <a:xfrm>
            <a:off x="2066918" y="1608257"/>
            <a:ext cx="8058154" cy="1664167"/>
            <a:chOff x="542923" y="1736761"/>
            <a:chExt cx="8058154" cy="1664167"/>
          </a:xfrm>
          <a:solidFill>
            <a:srgbClr val="627981"/>
          </a:solidFill>
        </p:grpSpPr>
        <p:sp>
          <p:nvSpPr>
            <p:cNvPr id="7" name="Rectangle 6">
              <a:extLst>
                <a:ext uri="{FF2B5EF4-FFF2-40B4-BE49-F238E27FC236}">
                  <a16:creationId xmlns:a16="http://schemas.microsoft.com/office/drawing/2014/main" id="{36F30066-4E34-6835-0ACB-5799FED35089}"/>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7C1BC47-9626-6BE3-DBE1-81CC72CD90AA}"/>
                </a:ext>
              </a:extLst>
            </p:cNvPr>
            <p:cNvSpPr txBox="1"/>
            <p:nvPr/>
          </p:nvSpPr>
          <p:spPr>
            <a:xfrm>
              <a:off x="604399" y="1940173"/>
              <a:ext cx="7996678"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Now that you have considered the Robinson Crusoe example, answer the following questions again: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Is a trade deficit bad? Is a trade surplus good? Why do you think so?</a:t>
              </a:r>
            </a:p>
          </p:txBody>
        </p:sp>
      </p:grpSp>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3"/>
          <a:stretch>
            <a:fillRect/>
          </a:stretch>
        </p:blipFill>
        <p:spPr>
          <a:xfrm>
            <a:off x="3809721" y="3355196"/>
            <a:ext cx="2151724" cy="3217352"/>
          </a:xfrm>
          <a:prstGeom prst="rect">
            <a:avLst/>
          </a:prstGeom>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spTree>
    <p:extLst>
      <p:ext uri="{BB962C8B-B14F-4D97-AF65-F5344CB8AC3E}">
        <p14:creationId xmlns:p14="http://schemas.microsoft.com/office/powerpoint/2010/main" val="2461107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F5B01BD4-653B-4E88-9F78-9CD8D2AF75E5}"/>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9970C-29B8-2991-9215-C1AB6BA78E82}"/>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this or any other voluntary market transaction, if both parties agree to the transaction, they both may be better off.">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or any other voluntary market transaction, if both parties agree to the transaction, they both may be better off.</a:t>
              </a:r>
            </a:p>
          </p:txBody>
        </p:sp>
      </p:grpSp>
      <p:grpSp>
        <p:nvGrpSpPr>
          <p:cNvPr id="21" name="Group 20" descr="If Crusoe's irrigation system isn't built or doesn't improve his garden enough to pay Friday back, the agreement will have to be renegotiated.">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Crusoe's irrigation system isn't built or doesn't improve his garden enough to pay Friday back, the agreement will have to be renegotiated.</a:t>
              </a:r>
            </a:p>
          </p:txBody>
        </p:sp>
      </p:grpSp>
      <p:grpSp>
        <p:nvGrpSpPr>
          <p:cNvPr id="24" name="Group 23" descr="The size of Friday's trade surplus is exactly the amount he is lending. The size of Crusoe's trade deficit is exactly the amount he has borrowed.">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size of Friday's trade surplus is exactly the amount he is lending. The size of Crusoe's trade deficit is exactly the amount he has borrowed.</a:t>
              </a:r>
            </a:p>
          </p:txBody>
        </p:sp>
      </p:grpSp>
      <p:grpSp>
        <p:nvGrpSpPr>
          <p:cNvPr id="27" name="Group 26" descr="In international trade, a trade surplus results in an outflow of financial capital, and a trade deficit results in an inflow of financial capital.">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international trade, a trade surplus results in an outflow of financial capital, and a trade deficit results in an inflow of financial capital.</a:t>
              </a:r>
            </a:p>
          </p:txBody>
        </p:sp>
      </p:grpSp>
    </p:spTree>
    <p:extLst>
      <p:ext uri="{BB962C8B-B14F-4D97-AF65-F5344CB8AC3E}">
        <p14:creationId xmlns:p14="http://schemas.microsoft.com/office/powerpoint/2010/main" val="3630248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2" name="Title 25">
            <a:extLst>
              <a:ext uri="{FF2B5EF4-FFF2-40B4-BE49-F238E27FC236}">
                <a16:creationId xmlns:a16="http://schemas.microsoft.com/office/drawing/2014/main" id="{0F915D5F-0405-AE81-A8A8-06F7D6542D2C}"/>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1C0A09A-F08F-1C2C-046E-43376071CEA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sts sometimes describe the balance of trade as the balance of payments.">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sometimes describe the balance of trade as the balance of payments.</a:t>
              </a:r>
            </a:p>
          </p:txBody>
        </p:sp>
      </p:grpSp>
      <p:grpSp>
        <p:nvGrpSpPr>
          <p:cNvPr id="13" name="Group 12" descr="Each category of the current account balance involves a corresponding flow of payments between a country and the rest of the world economy.">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E56B7DA5-E250-1E0B-3DB2-CF3AE4342699}"/>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A3D999-AEDD-17F3-31FB-104F7C5B4B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current account deficit means that a country is a net borrower from abroad.">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current account deficit means that a country is a net borrower from abroad.</a:t>
              </a:r>
            </a:p>
          </p:txBody>
        </p:sp>
      </p:grpSp>
      <p:grpSp>
        <p:nvGrpSpPr>
          <p:cNvPr id="13" name="Group 12" descr="A positive current account balance means a country is a net lender to the rest of the world.">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positive current account balance means a country is a net lender to the rest of the world.</a:t>
              </a:r>
            </a:p>
          </p:txBody>
        </p:sp>
      </p:grpSp>
      <p:grpSp>
        <p:nvGrpSpPr>
          <p:cNvPr id="16" name="Group 15" descr="A trade surplus means an overall outflow of financial investment capital as domestic investors put their funds abroad.">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trade surplus means an overall outflow of financial investment capital as domestic investors put their funds abroad.</a:t>
              </a:r>
            </a:p>
          </p:txBody>
        </p:sp>
      </p:grpSp>
      <p:grpSp>
        <p:nvGrpSpPr>
          <p:cNvPr id="19" name="Group 18" descr="A deficit in the current account balance is exactly equal to the overall or net inflow of foreign investment capital from abroad.">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deficit in the current account balance is exactly equal to the overall or net inflow of foreign investment capital from abroad.</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4B50E357-C206-BA56-C6B9-915AFC24FE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E6B508B0-9B39-151C-81E7-84FE845586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
            <a:extLst>
              <a:ext uri="{FF2B5EF4-FFF2-40B4-BE49-F238E27FC236}">
                <a16:creationId xmlns:a16="http://schemas.microsoft.com/office/drawing/2014/main" id="{40D0D019-081F-B35C-B079-8F96160E1E0B}"/>
              </a:ext>
            </a:extLst>
          </p:cNvPr>
          <p:cNvGrpSpPr/>
          <p:nvPr/>
        </p:nvGrpSpPr>
        <p:grpSpPr>
          <a:xfrm>
            <a:off x="2066918" y="1608257"/>
            <a:ext cx="8058154" cy="1664167"/>
            <a:chOff x="542923" y="1736761"/>
            <a:chExt cx="8058154" cy="1664167"/>
          </a:xfrm>
          <a:solidFill>
            <a:srgbClr val="627981"/>
          </a:solidFill>
        </p:grpSpPr>
        <p:sp>
          <p:nvSpPr>
            <p:cNvPr id="6" name="Rectangle 5">
              <a:extLst>
                <a:ext uri="{FF2B5EF4-FFF2-40B4-BE49-F238E27FC236}">
                  <a16:creationId xmlns:a16="http://schemas.microsoft.com/office/drawing/2014/main" id="{7EDB3191-8DA0-3FA5-7F4F-6B8926897203}"/>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1DE86888-379B-088E-FFB8-4DA360BB371A}"/>
                </a:ext>
              </a:extLst>
            </p:cNvPr>
            <p:cNvSpPr txBox="1"/>
            <p:nvPr/>
          </p:nvSpPr>
          <p:spPr>
            <a:xfrm>
              <a:off x="573661" y="1753236"/>
              <a:ext cx="7996678"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grpSp>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3"/>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1812252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7FF59A3D-A566-E246-F2FD-3DB7333FCA1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F186982-E714-76E1-0C42-58C0CD67DD7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1114C91-24D0-0D12-7340-1E492B825A87}"/>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International flows of goods and services are closely connected to the international flows of financial capital.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 current account deficit means that—after taking all the flows of payments from goods, services, and income together—the country is a net borrower from the rest of the world.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 current account surplus is the opposite and means the country is a net lender to the rest of the world.</a:t>
            </a:r>
          </a:p>
        </p:txBody>
      </p:sp>
    </p:spTree>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3482D7-06C0-482C-A6D8-17F9F4AFF0CE}">
  <ds:schemaRefs>
    <ds:schemaRef ds:uri="http://schemas.microsoft.com/sharepoint/v3/contenttype/forms"/>
  </ds:schemaRefs>
</ds:datastoreItem>
</file>

<file path=customXml/itemProps2.xml><?xml version="1.0" encoding="utf-8"?>
<ds:datastoreItem xmlns:ds="http://schemas.openxmlformats.org/officeDocument/2006/customXml" ds:itemID="{1F3CB3D0-9C0F-458B-A40A-444AFACEBEB2}">
  <ds:schemaRefs>
    <ds:schemaRef ds:uri="http://purl.org/dc/terms/"/>
    <ds:schemaRef ds:uri="http://purl.org/dc/dcmitype/"/>
    <ds:schemaRef ds:uri="http://schemas.openxmlformats.org/package/2006/metadata/core-properties"/>
    <ds:schemaRef ds:uri="06d9c582-05c2-476b-83d2-72ab8b1380b2"/>
    <ds:schemaRef ds:uri="http://schemas.microsoft.com/office/2006/documentManagement/types"/>
    <ds:schemaRef ds:uri="http://schemas.microsoft.com/office/2006/metadata/properties"/>
    <ds:schemaRef ds:uri="http://purl.org/dc/elements/1.1/"/>
    <ds:schemaRef ds:uri="http://schemas.microsoft.com/office/infopath/2007/PartnerControls"/>
    <ds:schemaRef ds:uri="fdab59f7-c3a7-48e5-acd8-618ce834776e"/>
    <ds:schemaRef ds:uri="http://www.w3.org/XML/1998/namespace"/>
  </ds:schemaRefs>
</ds:datastoreItem>
</file>

<file path=customXml/itemProps3.xml><?xml version="1.0" encoding="utf-8"?>
<ds:datastoreItem xmlns:ds="http://schemas.openxmlformats.org/officeDocument/2006/customXml" ds:itemID="{193BD910-40FE-44FA-90E8-7FBF47C70F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212</TotalTime>
  <Words>1258</Words>
  <Application>Microsoft Office PowerPoint</Application>
  <PresentationFormat>Widescreen</PresentationFormat>
  <Paragraphs>49</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Century Gothic</vt:lpstr>
      <vt:lpstr>Arial</vt:lpstr>
      <vt:lpstr>Calibri</vt:lpstr>
      <vt:lpstr>Calibri Light</vt:lpstr>
      <vt:lpstr>1_Office Theme</vt:lpstr>
      <vt:lpstr>Trade Balances and Flows of Financial Capital</vt:lpstr>
      <vt:lpstr>On Your Own1</vt:lpstr>
      <vt:lpstr>A Two-Person Economy: Robinson Crusoe and Friday1</vt:lpstr>
      <vt:lpstr>On Your Own2</vt:lpstr>
      <vt:lpstr>A Two-Person Economy: Robinson Crusoe and Friday2</vt:lpstr>
      <vt:lpstr>The Balance of Trade as the Balance of Payments1</vt:lpstr>
      <vt:lpstr>The Balance of Trade as the Balance of Payments2</vt:lpstr>
      <vt:lpstr>On Your Own3</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27</cp:revision>
  <dcterms:modified xsi:type="dcterms:W3CDTF">2026-02-03T19:57:35Z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