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381" r:id="rId6"/>
    <p:sldId id="382" r:id="rId7"/>
    <p:sldId id="305" r:id="rId8"/>
    <p:sldId id="383" r:id="rId9"/>
    <p:sldId id="384" r:id="rId10"/>
    <p:sldId id="385" r:id="rId11"/>
    <p:sldId id="386" r:id="rId12"/>
    <p:sldId id="387" r:id="rId13"/>
    <p:sldId id="388" r:id="rId14"/>
    <p:sldId id="306" r:id="rId15"/>
    <p:sldId id="389" r:id="rId16"/>
    <p:sldId id="390" r:id="rId17"/>
    <p:sldId id="302" r:id="rId18"/>
    <p:sldId id="391"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D3A7FF"/>
    <a:srgbClr val="FF8181"/>
    <a:srgbClr val="D9B28B"/>
    <a:srgbClr val="2FBEBB"/>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37F756-78AE-4022-A2C8-6D6D8D4BCA42}" v="3" dt="2026-02-03T19:52:48.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972"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Economists see the world differently than others.  They go behind the scenes and beneath the surface to find out why people make the choices we make.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914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Most economies in the real world are mixed; they combine elements of command and market (and even traditional) systems. The U.S. economy is positioned toward the market-oriented end of the spectrum. Many countries in Europe and Latin America, while primarily market-oriented, have a greater degree of government involvement in economic decisions than the U.S. economy. China and Russia, while over the past several decades have moved more in the direction of having a market-oriented system, remain closer to the command economy end of the spectrum.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endParaRPr>
          </a:p>
          <a:p>
            <a:pPr marL="0" indent="0">
              <a:buFont typeface="Arial" panose="020B0604020202020204" pitchFamily="34" charset="0"/>
              <a:buNone/>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356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Markets and government regulations are always entangled. There is no such thing as an absolutely free market. Regulations define the "rules of the game" in the economy. The degree of regulation increases from economies that are primarily market-oriented to those that are primarily command-oriented.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7102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Globalization is the trend in which buying and selling in markets have increasingly crossed national borders. Improvements in shipping and innovations in computing and telecommunications have contributed to globalization.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60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Exports are the goods and services that are produced domestically and sold abroad. Imports are the goods and services that are produced abroad and then sold domestically. Gross domestic product (GDP) measures the size of total production in an economy. Thus, the ratio of exports divided by GDP measures what share of a country's total economic production is sold in other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481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One of the most influential economists in modern times was John Maynard Keynes. </a:t>
            </a:r>
            <a:r>
              <a:rPr lang="en-US" sz="1200" dirty="0">
                <a:solidFill>
                  <a:schemeClr val="bg1"/>
                </a:solidFill>
              </a:rPr>
              <a:t>He famously wrote, “[Economics] is a method rather than a doctrine, an apparatus of the mind, a technique of thinking, which helps its possessor to draw correct conclusions.”</a:t>
            </a: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 theory is a simplified representation of how two or more variables interact with each other. The purpose of a theory is to take a complex, real-world issue and simplify it down to its essentials. A theory is a more abstract representation, while a model is a more applied or empirical representation. We use models to test theories, but for this course we will use the terms interchangeably.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575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good economic model to start with is the Circular Flow Diagram.  This model describes how a large economy like the U.S. works between two groups – households and firms – to produce $20 trillion in goods and services each year.</a:t>
            </a:r>
          </a:p>
          <a:p>
            <a:r>
              <a:rPr lang="en-US" sz="1200" kern="1200" dirty="0">
                <a:solidFill>
                  <a:schemeClr val="tx1"/>
                </a:solidFill>
                <a:effectLst/>
                <a:latin typeface="+mn-lt"/>
                <a:ea typeface="+mn-ea"/>
                <a:cs typeface="+mn-cs"/>
              </a:rPr>
              <a:t>The two groups are represented in small boxes, and the arrows describe the direction that economic activity flows.  At the Top in “A”, Firms sell Goods and Services to Households, which then pay the firms in “B” at the bottom.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make all the Goods and Services, Firms rely on Households to provide labor, noted as C, and the Firms, in turn, pay for those Factors of Production with the “Wages, Salaries and Benefits” shown in “D”.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simple model describes both our theory of how Markets work and can be used to show how money moves through the economy.  When you buy groceries or get a hair cut for $20, you receive these Goods and Services (A) and then pay for them in “B”.  But to get those groceries or hair cut, someone had to offer their Labor Services (C) to the firms… and the firms had to pay them Wages (in “D”) to get you what you need.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at least three ways that societies organize an economy. Traditional economies organize their economic affairs the way they have always done (i.e. according to tradition). In a command economy, economic effort is devoted to goals passed down from a ruler or ruling class. In a market economy, decision-making is decentralized.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556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Traditional economies are the oldest economic system and are used in parts of Asia, Africa, and South America. In traditional economies, occupations stay in the family, and most families are farmers who grow the crops using traditional methods. Because tradition drives the way of life, there is little economic progress or development.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037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command economy, economic effort is devoted to goals passed down from a ruler or ruling class. Ancient Egypt was a good example: a large part of economic life was devoted to building pyramids. In a command economy, the government decides what goods and services will be produced and what prices it will charge for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119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command economies have a very centralized structure for economic decisions, market economies are very decentralized. A market is an institution that brings together buyers and sellers of goods or services, who may be either individuals or businesses. The New York Stock Exchange is a prime example of a market which brings buyers and sellers together. Market economies are based on private enterprise: private individuals own and operate the means of production (resources and businesses). </a:t>
            </a:r>
            <a:r>
              <a:rPr lang="en-US" sz="1200" dirty="0">
                <a:solidFill>
                  <a:schemeClr val="bg1"/>
                </a:solidFill>
              </a:rPr>
              <a:t>Businesses supply goods and services based on demand.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976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are creating a new smartphone app. Your idea is to set up the parameters for a new society in which players can create, build, conquer, sell, and make purchases. Would you set up the new society to be a traditional economy, a command economy, or a market-oriented economy? Why? Which type do you think would make the most enjoyable game?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2990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2992788" y="25518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5518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Economic Theories, Models, and Systems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936793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Mixed Economies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Most economies in the real world are mixed; they combine elements of command and market (and even traditional) systems.">
            <a:extLst>
              <a:ext uri="{FF2B5EF4-FFF2-40B4-BE49-F238E27FC236}">
                <a16:creationId xmlns:a16="http://schemas.microsoft.com/office/drawing/2014/main" id="{747EC024-BA06-4570-B246-04BC05450B7F}"/>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FA7522E-ED19-49DB-95E8-2F24DD157C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85BFEDD7-21DD-47DB-9E05-A1C7819F5C0E}"/>
                </a:ext>
              </a:extLst>
            </p:cNvPr>
            <p:cNvSpPr txBox="1"/>
            <p:nvPr/>
          </p:nvSpPr>
          <p:spPr>
            <a:xfrm>
              <a:off x="65585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Most economies in the real world are mixed; they combine elements of command and market (and even traditional) systems.</a:t>
              </a:r>
            </a:p>
          </p:txBody>
        </p:sp>
      </p:grpSp>
      <p:grpSp>
        <p:nvGrpSpPr>
          <p:cNvPr id="13" name="Group 12" descr="The U.S. economy is positioned toward the market-oriented end of the spectrum.">
            <a:extLst>
              <a:ext uri="{FF2B5EF4-FFF2-40B4-BE49-F238E27FC236}">
                <a16:creationId xmlns:a16="http://schemas.microsoft.com/office/drawing/2014/main" id="{396F1675-EEA7-47CB-BF1C-6ED98C21F848}"/>
              </a:ext>
            </a:extLst>
          </p:cNvPr>
          <p:cNvGrpSpPr/>
          <p:nvPr/>
        </p:nvGrpSpPr>
        <p:grpSpPr>
          <a:xfrm>
            <a:off x="2135749" y="252308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16E49FA2-C721-4A00-ABB9-84FBE1B53AD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D130EEB-2245-4F94-A202-0F2DC2F3798C}"/>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economy is positioned toward the market-oriented end of the spectrum.</a:t>
              </a:r>
            </a:p>
          </p:txBody>
        </p:sp>
      </p:grpSp>
      <p:grpSp>
        <p:nvGrpSpPr>
          <p:cNvPr id="16" name="Group 15" descr="Many countries in Europe and Latin America, while primarily market-oriented, have a greater degree of government involvement in economic decisions than the U.S. economy.">
            <a:extLst>
              <a:ext uri="{FF2B5EF4-FFF2-40B4-BE49-F238E27FC236}">
                <a16:creationId xmlns:a16="http://schemas.microsoft.com/office/drawing/2014/main" id="{26E8D377-0752-4D9E-B1BB-45B9FF7A9672}"/>
              </a:ext>
            </a:extLst>
          </p:cNvPr>
          <p:cNvGrpSpPr/>
          <p:nvPr/>
        </p:nvGrpSpPr>
        <p:grpSpPr>
          <a:xfrm>
            <a:off x="2135749" y="3425931"/>
            <a:ext cx="8058154" cy="1047195"/>
            <a:chOff x="542923" y="1736761"/>
            <a:chExt cx="8058154" cy="1047195"/>
          </a:xfrm>
          <a:solidFill>
            <a:srgbClr val="627981"/>
          </a:solidFill>
        </p:grpSpPr>
        <p:sp>
          <p:nvSpPr>
            <p:cNvPr id="17" name="Rectangle 16">
              <a:extLst>
                <a:ext uri="{FF2B5EF4-FFF2-40B4-BE49-F238E27FC236}">
                  <a16:creationId xmlns:a16="http://schemas.microsoft.com/office/drawing/2014/main" id="{10765A8C-3F49-4569-B9F4-B7B31A6D7377}"/>
                </a:ext>
              </a:extLst>
            </p:cNvPr>
            <p:cNvSpPr/>
            <p:nvPr/>
          </p:nvSpPr>
          <p:spPr>
            <a:xfrm>
              <a:off x="542923" y="1736761"/>
              <a:ext cx="8058154" cy="10471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5E03D44-58A2-42AD-9E3F-C32CCF79220D}"/>
                </a:ext>
              </a:extLst>
            </p:cNvPr>
            <p:cNvSpPr txBox="1"/>
            <p:nvPr/>
          </p:nvSpPr>
          <p:spPr>
            <a:xfrm>
              <a:off x="599388" y="1768293"/>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countries in Europe and Latin America, while primarily market-oriented, have a greater degree of government involvement in economic decisions than the U.S. economy.</a:t>
              </a:r>
            </a:p>
          </p:txBody>
        </p:sp>
      </p:grpSp>
      <p:grpSp>
        <p:nvGrpSpPr>
          <p:cNvPr id="19" name="Group 18" descr="China and Russia, while over the past several decades have moved more in the direction of having a market-oriented system, remain closer to the command economy end of the spectrum.">
            <a:extLst>
              <a:ext uri="{FF2B5EF4-FFF2-40B4-BE49-F238E27FC236}">
                <a16:creationId xmlns:a16="http://schemas.microsoft.com/office/drawing/2014/main" id="{29676DAF-82BA-4A0B-A38C-90C57993E135}"/>
              </a:ext>
            </a:extLst>
          </p:cNvPr>
          <p:cNvGrpSpPr/>
          <p:nvPr/>
        </p:nvGrpSpPr>
        <p:grpSpPr>
          <a:xfrm>
            <a:off x="2135749" y="4569036"/>
            <a:ext cx="8058154" cy="1047195"/>
            <a:chOff x="542923" y="1736761"/>
            <a:chExt cx="8058154" cy="1047195"/>
          </a:xfrm>
          <a:solidFill>
            <a:srgbClr val="627981"/>
          </a:solidFill>
        </p:grpSpPr>
        <p:sp>
          <p:nvSpPr>
            <p:cNvPr id="20" name="Rectangle 19">
              <a:extLst>
                <a:ext uri="{FF2B5EF4-FFF2-40B4-BE49-F238E27FC236}">
                  <a16:creationId xmlns:a16="http://schemas.microsoft.com/office/drawing/2014/main" id="{832CDDC7-F521-4F63-954A-B7BB27114DAA}"/>
                </a:ext>
              </a:extLst>
            </p:cNvPr>
            <p:cNvSpPr/>
            <p:nvPr/>
          </p:nvSpPr>
          <p:spPr>
            <a:xfrm>
              <a:off x="542923" y="1736761"/>
              <a:ext cx="8058154" cy="10471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CAAE7BD-36DA-4E1E-91EE-BDE375E3C7EF}"/>
                </a:ext>
              </a:extLst>
            </p:cNvPr>
            <p:cNvSpPr txBox="1"/>
            <p:nvPr/>
          </p:nvSpPr>
          <p:spPr>
            <a:xfrm>
              <a:off x="599388" y="1768293"/>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China and Russia, while over the past several decades have moved more in the direction of having a market-oriented system, remain closer to the command economy end of the spectrum.</a:t>
              </a:r>
            </a:p>
          </p:txBody>
        </p:sp>
      </p:grpSp>
    </p:spTree>
    <p:extLst>
      <p:ext uri="{BB962C8B-B14F-4D97-AF65-F5344CB8AC3E}">
        <p14:creationId xmlns:p14="http://schemas.microsoft.com/office/powerpoint/2010/main" val="3094465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Regulations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Markets and government regulations are always entangled.">
            <a:extLst>
              <a:ext uri="{FF2B5EF4-FFF2-40B4-BE49-F238E27FC236}">
                <a16:creationId xmlns:a16="http://schemas.microsoft.com/office/drawing/2014/main" id="{1C7B1FE9-842B-4BE6-886B-E411260BD002}"/>
              </a:ext>
            </a:extLst>
          </p:cNvPr>
          <p:cNvGrpSpPr/>
          <p:nvPr/>
        </p:nvGrpSpPr>
        <p:grpSpPr>
          <a:xfrm>
            <a:off x="2135749" y="1620241"/>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1A1C6E78-6F6A-4C0B-948A-C2BE34C00C0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7F99223-2F2E-42A8-8BBA-0C3313D722EB}"/>
                </a:ext>
              </a:extLst>
            </p:cNvPr>
            <p:cNvSpPr txBox="1"/>
            <p:nvPr/>
          </p:nvSpPr>
          <p:spPr>
            <a:xfrm>
              <a:off x="655854"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Markets and government regulations are always entangled.</a:t>
              </a:r>
            </a:p>
          </p:txBody>
        </p:sp>
      </p:grpSp>
      <p:grpSp>
        <p:nvGrpSpPr>
          <p:cNvPr id="14" name="Group 13" descr="There is no such thing as an absolutely free market.">
            <a:extLst>
              <a:ext uri="{FF2B5EF4-FFF2-40B4-BE49-F238E27FC236}">
                <a16:creationId xmlns:a16="http://schemas.microsoft.com/office/drawing/2014/main" id="{849AD5F9-A160-44ED-9248-8C64485985B5}"/>
              </a:ext>
            </a:extLst>
          </p:cNvPr>
          <p:cNvGrpSpPr/>
          <p:nvPr/>
        </p:nvGrpSpPr>
        <p:grpSpPr>
          <a:xfrm>
            <a:off x="2135749" y="252308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8062848-9BE5-4F1F-8092-F6DE1AA6B6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DC7D8468-E2DB-48AE-ABC5-1F08AE01594B}"/>
                </a:ext>
              </a:extLst>
            </p:cNvPr>
            <p:cNvSpPr txBox="1"/>
            <p:nvPr/>
          </p:nvSpPr>
          <p:spPr>
            <a:xfrm>
              <a:off x="655853"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is no such thing as an absolutely free market.</a:t>
              </a:r>
            </a:p>
          </p:txBody>
        </p:sp>
      </p:grpSp>
      <p:grpSp>
        <p:nvGrpSpPr>
          <p:cNvPr id="17" name="Group 16" descr="Regulations define the &quot;rules of the game&quot; in the economy.">
            <a:extLst>
              <a:ext uri="{FF2B5EF4-FFF2-40B4-BE49-F238E27FC236}">
                <a16:creationId xmlns:a16="http://schemas.microsoft.com/office/drawing/2014/main" id="{607CE155-4F24-4449-AC53-DB0CD466DE1E}"/>
              </a:ext>
            </a:extLst>
          </p:cNvPr>
          <p:cNvGrpSpPr/>
          <p:nvPr/>
        </p:nvGrpSpPr>
        <p:grpSpPr>
          <a:xfrm>
            <a:off x="2135749" y="3425931"/>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423B9C0F-E74F-48C3-9B82-B003939D2CA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53B814EC-255E-40BC-99C1-BB34906959FE}"/>
                </a:ext>
              </a:extLst>
            </p:cNvPr>
            <p:cNvSpPr txBox="1"/>
            <p:nvPr/>
          </p:nvSpPr>
          <p:spPr>
            <a:xfrm>
              <a:off x="655852"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Regulations define the "rules of the game" in the economy.</a:t>
              </a:r>
            </a:p>
          </p:txBody>
        </p:sp>
      </p:grpSp>
      <p:grpSp>
        <p:nvGrpSpPr>
          <p:cNvPr id="20" name="Group 19" descr="The degree of regulation increases from economies that are primarily market-oriented to those that are primarily command-oriented.">
            <a:extLst>
              <a:ext uri="{FF2B5EF4-FFF2-40B4-BE49-F238E27FC236}">
                <a16:creationId xmlns:a16="http://schemas.microsoft.com/office/drawing/2014/main" id="{69F7839F-501A-47E0-8226-27D4F8F9266E}"/>
              </a:ext>
            </a:extLst>
          </p:cNvPr>
          <p:cNvGrpSpPr/>
          <p:nvPr/>
        </p:nvGrpSpPr>
        <p:grpSpPr>
          <a:xfrm>
            <a:off x="2135749" y="4313010"/>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846E9DFC-52CF-44F7-9B8F-41FEF20329D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732DFDE6-D198-4594-B4A2-AC69E67F77A3}"/>
                </a:ext>
              </a:extLst>
            </p:cNvPr>
            <p:cNvSpPr txBox="1"/>
            <p:nvPr/>
          </p:nvSpPr>
          <p:spPr>
            <a:xfrm>
              <a:off x="655851"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degree of regulation increases from economies that are primarily market-oriented to those that are primarily command-oriented.</a:t>
              </a:r>
            </a:p>
          </p:txBody>
        </p:sp>
      </p:grpSp>
    </p:spTree>
    <p:extLst>
      <p:ext uri="{BB962C8B-B14F-4D97-AF65-F5344CB8AC3E}">
        <p14:creationId xmlns:p14="http://schemas.microsoft.com/office/powerpoint/2010/main" val="2848604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Globalization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Globalization is the trend in which buying and selling in markets have increasingly crossed national borders.">
            <a:extLst>
              <a:ext uri="{FF2B5EF4-FFF2-40B4-BE49-F238E27FC236}">
                <a16:creationId xmlns:a16="http://schemas.microsoft.com/office/drawing/2014/main" id="{F25A8FAE-F264-487B-912A-69325B771BFF}"/>
              </a:ext>
            </a:extLst>
          </p:cNvPr>
          <p:cNvGrpSpPr/>
          <p:nvPr/>
        </p:nvGrpSpPr>
        <p:grpSpPr>
          <a:xfrm>
            <a:off x="2066923" y="142241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EF0D40ED-D3C0-4771-BA43-9B3EDCE1B5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1C3348F5-160C-4A4C-B7B3-9051C9BBCABF}"/>
                </a:ext>
              </a:extLst>
            </p:cNvPr>
            <p:cNvSpPr txBox="1"/>
            <p:nvPr/>
          </p:nvSpPr>
          <p:spPr>
            <a:xfrm>
              <a:off x="655851" y="1767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Globalization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the trend in which buying and selling in markets have increasingly crossed national borders.</a:t>
              </a:r>
            </a:p>
          </p:txBody>
        </p:sp>
      </p:grpSp>
      <p:grpSp>
        <p:nvGrpSpPr>
          <p:cNvPr id="17" name="Group 16" descr="Improvements in shipping and innovations in computing and telecommunications have contributed to globalization.">
            <a:extLst>
              <a:ext uri="{FF2B5EF4-FFF2-40B4-BE49-F238E27FC236}">
                <a16:creationId xmlns:a16="http://schemas.microsoft.com/office/drawing/2014/main" id="{A78F9C25-22CC-4A3F-B8F5-E0037A05228D}"/>
              </a:ext>
            </a:extLst>
          </p:cNvPr>
          <p:cNvGrpSpPr/>
          <p:nvPr/>
        </p:nvGrpSpPr>
        <p:grpSpPr>
          <a:xfrm>
            <a:off x="2066923" y="2387047"/>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D37DC30A-9F9B-443C-8278-2AFF0AADF4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0D559CB7-67E7-4EA3-931E-3105FC39DC6C}"/>
                </a:ext>
              </a:extLst>
            </p:cNvPr>
            <p:cNvSpPr txBox="1"/>
            <p:nvPr/>
          </p:nvSpPr>
          <p:spPr>
            <a:xfrm>
              <a:off x="655851" y="1752210"/>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Improvements in shipping and innovations in computing and telecommunications have contributed to globalization.</a:t>
              </a:r>
            </a:p>
          </p:txBody>
        </p:sp>
      </p:grpSp>
      <p:pic>
        <p:nvPicPr>
          <p:cNvPr id="3074" name="Picture 2" descr="A photograph of a cargo ship transporting goods.">
            <a:extLst>
              <a:ext uri="{FF2B5EF4-FFF2-40B4-BE49-F238E27FC236}">
                <a16:creationId xmlns:a16="http://schemas.microsoft.com/office/drawing/2014/main" id="{1E8DAC12-1E98-4A70-8D35-3CB2349FA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3540275"/>
            <a:ext cx="571500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650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Exports are the goods and services that are produced domestically and sold abroad.">
            <a:extLst>
              <a:ext uri="{FF2B5EF4-FFF2-40B4-BE49-F238E27FC236}">
                <a16:creationId xmlns:a16="http://schemas.microsoft.com/office/drawing/2014/main" id="{0E766D03-CF4E-4A42-9DE0-A27C65CCD456}"/>
              </a:ext>
            </a:extLst>
          </p:cNvPr>
          <p:cNvGrpSpPr/>
          <p:nvPr/>
        </p:nvGrpSpPr>
        <p:grpSpPr>
          <a:xfrm>
            <a:off x="2135749" y="1620241"/>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A57B3B8A-65D3-41E8-B479-B514567A0A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19DFA7C-A30F-4D0C-B9DF-4FFD25648684}"/>
                </a:ext>
              </a:extLst>
            </p:cNvPr>
            <p:cNvSpPr txBox="1"/>
            <p:nvPr/>
          </p:nvSpPr>
          <p:spPr>
            <a:xfrm>
              <a:off x="655852" y="1780860"/>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Exports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are the goods and services that are produced domestically and sold abroad.</a:t>
              </a:r>
            </a:p>
          </p:txBody>
        </p:sp>
      </p:grpSp>
      <p:grpSp>
        <p:nvGrpSpPr>
          <p:cNvPr id="15" name="Group 14" descr="Imports are the goods and services that are produced abroad and then sold domestically.">
            <a:extLst>
              <a:ext uri="{FF2B5EF4-FFF2-40B4-BE49-F238E27FC236}">
                <a16:creationId xmlns:a16="http://schemas.microsoft.com/office/drawing/2014/main" id="{BFDA0D44-9A74-444B-8233-836CC356410E}"/>
              </a:ext>
            </a:extLst>
          </p:cNvPr>
          <p:cNvGrpSpPr/>
          <p:nvPr/>
        </p:nvGrpSpPr>
        <p:grpSpPr>
          <a:xfrm>
            <a:off x="2135749" y="252308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19B373D8-F187-4604-A4A4-14C63593DC6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774F6DAA-62D8-493C-B130-91B7A99786F5}"/>
                </a:ext>
              </a:extLst>
            </p:cNvPr>
            <p:cNvSpPr txBox="1"/>
            <p:nvPr/>
          </p:nvSpPr>
          <p:spPr>
            <a:xfrm>
              <a:off x="655852" y="178931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Imports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are the goods and services that are produced abroad and then sold domestically.</a:t>
              </a:r>
            </a:p>
          </p:txBody>
        </p:sp>
      </p:grpSp>
      <p:grpSp>
        <p:nvGrpSpPr>
          <p:cNvPr id="18" name="Group 17" descr="Gross domestic product (GDP) measures the size of total production in an economy.">
            <a:extLst>
              <a:ext uri="{FF2B5EF4-FFF2-40B4-BE49-F238E27FC236}">
                <a16:creationId xmlns:a16="http://schemas.microsoft.com/office/drawing/2014/main" id="{A6D4549E-B401-44B9-822C-C274A15334B1}"/>
              </a:ext>
            </a:extLst>
          </p:cNvPr>
          <p:cNvGrpSpPr/>
          <p:nvPr/>
        </p:nvGrpSpPr>
        <p:grpSpPr>
          <a:xfrm>
            <a:off x="2135749" y="342593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FB017F1-687C-4CBB-9202-06AD4269CA2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D960F2FE-4029-4E33-B9D7-0B86C89B6B80}"/>
                </a:ext>
              </a:extLst>
            </p:cNvPr>
            <p:cNvSpPr txBox="1"/>
            <p:nvPr/>
          </p:nvSpPr>
          <p:spPr>
            <a:xfrm>
              <a:off x="655852" y="178620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Gross domestic product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measures the size of total production in an economy. </a:t>
              </a:r>
            </a:p>
          </p:txBody>
        </p:sp>
      </p:grpSp>
      <p:grpSp>
        <p:nvGrpSpPr>
          <p:cNvPr id="21" name="Group 20" descr="Thus, the ratio of exports divided by GDP measures what share of a country's total economic production is sold in other countries.">
            <a:extLst>
              <a:ext uri="{FF2B5EF4-FFF2-40B4-BE49-F238E27FC236}">
                <a16:creationId xmlns:a16="http://schemas.microsoft.com/office/drawing/2014/main" id="{E14F75E4-BE3B-4633-B371-BA18027A3E43}"/>
              </a:ext>
            </a:extLst>
          </p:cNvPr>
          <p:cNvGrpSpPr/>
          <p:nvPr/>
        </p:nvGrpSpPr>
        <p:grpSpPr>
          <a:xfrm>
            <a:off x="2135749" y="4328776"/>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47B734A-FE0D-4FC2-AE6D-E5E4B01DF3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BF0600A-61F3-4865-A17D-022C0591A63F}"/>
                </a:ext>
              </a:extLst>
            </p:cNvPr>
            <p:cNvSpPr txBox="1"/>
            <p:nvPr/>
          </p:nvSpPr>
          <p:spPr>
            <a:xfrm>
              <a:off x="655852" y="178620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Thus, the ratio of exports divided by GDP measures what share of a country's total economic production is sold in other countries.</a:t>
              </a:r>
            </a:p>
          </p:txBody>
        </p:sp>
      </p:grpSp>
    </p:spTree>
    <p:extLst>
      <p:ext uri="{BB962C8B-B14F-4D97-AF65-F5344CB8AC3E}">
        <p14:creationId xmlns:p14="http://schemas.microsoft.com/office/powerpoint/2010/main" val="485363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90062"/>
            <a:ext cx="9273061" cy="347787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analyze problems differently than other disciplinary experts 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main tools economists use are economic theories or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can organize societies as traditional, command, or market-oriented economies.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last few decades have seen globalization evolve as a result of growth in commercial and financial networks that cross national borders, making businesses and workers from different economies increasingly interdependent.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09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A black-and-white photograph of John Maynard Keynes.">
            <a:extLst>
              <a:ext uri="{FF2B5EF4-FFF2-40B4-BE49-F238E27FC236}">
                <a16:creationId xmlns:a16="http://schemas.microsoft.com/office/drawing/2014/main" id="{D38A1577-C59F-4518-BB51-398B6B490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6463" y="1367822"/>
            <a:ext cx="3099074" cy="3718889"/>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descr="One of the most influential economists in modern times was John Maynard Keynes. He famously wrote, “[Economics] is a method rather than a doctrine, an apparatus of the mind, a technique of thinking, which helps its possessor to draw correct conclusions.”">
            <a:extLst>
              <a:ext uri="{FF2B5EF4-FFF2-40B4-BE49-F238E27FC236}">
                <a16:creationId xmlns:a16="http://schemas.microsoft.com/office/drawing/2014/main" id="{EE2AC7C4-ADAC-4E3B-951B-D131BD622E2B}"/>
              </a:ext>
            </a:extLst>
          </p:cNvPr>
          <p:cNvGrpSpPr/>
          <p:nvPr/>
        </p:nvGrpSpPr>
        <p:grpSpPr>
          <a:xfrm>
            <a:off x="1289100" y="5269158"/>
            <a:ext cx="9613800" cy="1202930"/>
            <a:chOff x="542923" y="1736761"/>
            <a:chExt cx="8168458" cy="1447969"/>
          </a:xfrm>
          <a:solidFill>
            <a:srgbClr val="627981"/>
          </a:solidFill>
        </p:grpSpPr>
        <p:sp>
          <p:nvSpPr>
            <p:cNvPr id="18" name="Rectangle 17">
              <a:extLst>
                <a:ext uri="{FF2B5EF4-FFF2-40B4-BE49-F238E27FC236}">
                  <a16:creationId xmlns:a16="http://schemas.microsoft.com/office/drawing/2014/main" id="{8CD01859-1108-4F52-A07A-1AD8AB7E5EA2}"/>
                </a:ext>
              </a:extLst>
            </p:cNvPr>
            <p:cNvSpPr/>
            <p:nvPr/>
          </p:nvSpPr>
          <p:spPr>
            <a:xfrm>
              <a:off x="542923" y="1736761"/>
              <a:ext cx="8168458" cy="14479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EEEDF26-0386-44F8-AB42-EB4A740E663E}"/>
                </a:ext>
              </a:extLst>
            </p:cNvPr>
            <p:cNvSpPr txBox="1"/>
            <p:nvPr/>
          </p:nvSpPr>
          <p:spPr>
            <a:xfrm>
              <a:off x="655854" y="1786285"/>
              <a:ext cx="7807571" cy="122255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of the most influential economists in modern times was John Maynard Keynes. He famously wrote, “[Economics] is a method rather than a doctrine, an apparatus of the mind, a technique of thinking, which helps its possessor to draw correct conclusions.”</a:t>
              </a:r>
            </a:p>
          </p:txBody>
        </p:sp>
      </p:grpSp>
    </p:spTree>
    <p:extLst>
      <p:ext uri="{BB962C8B-B14F-4D97-AF65-F5344CB8AC3E}">
        <p14:creationId xmlns:p14="http://schemas.microsoft.com/office/powerpoint/2010/main" val="1514385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Thinking Like Economists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7" name="Group 16" descr="A theory is a simplified representation of how two or more variables interact with each other.">
            <a:extLst>
              <a:ext uri="{FF2B5EF4-FFF2-40B4-BE49-F238E27FC236}">
                <a16:creationId xmlns:a16="http://schemas.microsoft.com/office/drawing/2014/main" id="{EE2AC7C4-ADAC-4E3B-951B-D131BD622E2B}"/>
              </a:ext>
            </a:extLst>
          </p:cNvPr>
          <p:cNvGrpSpPr/>
          <p:nvPr/>
        </p:nvGrpSpPr>
        <p:grpSpPr>
          <a:xfrm>
            <a:off x="2135749" y="1620241"/>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CD01859-1108-4F52-A07A-1AD8AB7E5EA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EEEDF26-0386-44F8-AB42-EB4A740E663E}"/>
                </a:ext>
              </a:extLst>
            </p:cNvPr>
            <p:cNvSpPr txBox="1"/>
            <p:nvPr/>
          </p:nvSpPr>
          <p:spPr>
            <a:xfrm>
              <a:off x="65585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theory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simplified representation of how two or more variables interact with each other.</a:t>
              </a:r>
            </a:p>
          </p:txBody>
        </p:sp>
      </p:grpSp>
      <p:grpSp>
        <p:nvGrpSpPr>
          <p:cNvPr id="22" name="Group 21" descr="The purpose of a theory is to take a complex, real-world issue and simplify it down to its essentials.">
            <a:extLst>
              <a:ext uri="{FF2B5EF4-FFF2-40B4-BE49-F238E27FC236}">
                <a16:creationId xmlns:a16="http://schemas.microsoft.com/office/drawing/2014/main" id="{F92EEBF3-8930-4AE5-B77E-B83ACE7C8E52}"/>
              </a:ext>
            </a:extLst>
          </p:cNvPr>
          <p:cNvGrpSpPr/>
          <p:nvPr/>
        </p:nvGrpSpPr>
        <p:grpSpPr>
          <a:xfrm>
            <a:off x="2135749" y="2523086"/>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0D82DA22-DC3F-48C8-9D5C-F79D0371740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1389E9B-D8B8-4CC3-96F4-5843707D1D9C}"/>
                </a:ext>
              </a:extLst>
            </p:cNvPr>
            <p:cNvSpPr txBox="1"/>
            <p:nvPr/>
          </p:nvSpPr>
          <p:spPr>
            <a:xfrm>
              <a:off x="599388"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purpose of a theory is to take a complex, real-world issue and simplify it down to its essentials.</a:t>
              </a:r>
            </a:p>
          </p:txBody>
        </p:sp>
      </p:grpSp>
      <p:grpSp>
        <p:nvGrpSpPr>
          <p:cNvPr id="25" name="Group 24" descr="A theory is a more abstract representation, while a model is a more applied or empirical representation.">
            <a:extLst>
              <a:ext uri="{FF2B5EF4-FFF2-40B4-BE49-F238E27FC236}">
                <a16:creationId xmlns:a16="http://schemas.microsoft.com/office/drawing/2014/main" id="{8DB6A52F-82D8-4E33-B2E5-C25FAD275BD7}"/>
              </a:ext>
            </a:extLst>
          </p:cNvPr>
          <p:cNvGrpSpPr/>
          <p:nvPr/>
        </p:nvGrpSpPr>
        <p:grpSpPr>
          <a:xfrm>
            <a:off x="2135749" y="3425931"/>
            <a:ext cx="8058154" cy="806935"/>
            <a:chOff x="542923" y="1736761"/>
            <a:chExt cx="8058154" cy="806935"/>
          </a:xfrm>
          <a:solidFill>
            <a:srgbClr val="627981"/>
          </a:solidFill>
        </p:grpSpPr>
        <p:sp>
          <p:nvSpPr>
            <p:cNvPr id="27" name="Rectangle 26">
              <a:extLst>
                <a:ext uri="{FF2B5EF4-FFF2-40B4-BE49-F238E27FC236}">
                  <a16:creationId xmlns:a16="http://schemas.microsoft.com/office/drawing/2014/main" id="{CC1171FD-B99F-4514-9359-1506153153F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8B08E61-8BEA-4E7C-8C5E-DEC507ED5426}"/>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theory is a more abstract representation, while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model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more applied or empirical representation.</a:t>
              </a:r>
            </a:p>
          </p:txBody>
        </p:sp>
      </p:grpSp>
      <p:grpSp>
        <p:nvGrpSpPr>
          <p:cNvPr id="29" name="Group 28" descr="We use models to test theories, but for this course we will use the terms interchangeably.">
            <a:extLst>
              <a:ext uri="{FF2B5EF4-FFF2-40B4-BE49-F238E27FC236}">
                <a16:creationId xmlns:a16="http://schemas.microsoft.com/office/drawing/2014/main" id="{8CFB9E29-3C88-40F2-89D7-07FEBC71404C}"/>
              </a:ext>
            </a:extLst>
          </p:cNvPr>
          <p:cNvGrpSpPr/>
          <p:nvPr/>
        </p:nvGrpSpPr>
        <p:grpSpPr>
          <a:xfrm>
            <a:off x="2135749" y="4322035"/>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1625985B-5680-4F0A-BEB3-071CAD3C10F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14452B8F-510D-4540-AE83-AEA5DD9F68B3}"/>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use models to test theories, but for this course we will use the terms interchangeably.</a:t>
              </a:r>
            </a:p>
          </p:txBody>
        </p:sp>
      </p:grpSp>
    </p:spTree>
    <p:extLst>
      <p:ext uri="{BB962C8B-B14F-4D97-AF65-F5344CB8AC3E}">
        <p14:creationId xmlns:p14="http://schemas.microsoft.com/office/powerpoint/2010/main" val="92622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Circular Flow Diagram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050" name="Picture 2" descr="A circular flow diagram, which shows how households and firms interact in the goods and services market and in the labor market. The direction of the arrows shows that in the goods and services market, households receive goods and services and pay firms for them. In the labor market, households provide labor and receive payment from firms through wages, salaries, and benefits.">
            <a:extLst>
              <a:ext uri="{FF2B5EF4-FFF2-40B4-BE49-F238E27FC236}">
                <a16:creationId xmlns:a16="http://schemas.microsoft.com/office/drawing/2014/main" id="{2326F6FD-7ABB-4A37-8B2A-935D6ECD98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9597" r="-575"/>
          <a:stretch/>
        </p:blipFill>
        <p:spPr bwMode="auto">
          <a:xfrm>
            <a:off x="3222077" y="1497739"/>
            <a:ext cx="5747846" cy="464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788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Economic Systems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There are at least three ways that societies organize an economy.">
            <a:extLst>
              <a:ext uri="{FF2B5EF4-FFF2-40B4-BE49-F238E27FC236}">
                <a16:creationId xmlns:a16="http://schemas.microsoft.com/office/drawing/2014/main" id="{616BBBF3-6109-473E-A953-28EB71364D68}"/>
              </a:ext>
            </a:extLst>
          </p:cNvPr>
          <p:cNvGrpSpPr/>
          <p:nvPr/>
        </p:nvGrpSpPr>
        <p:grpSpPr>
          <a:xfrm>
            <a:off x="2135749" y="162024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45404268-8B24-4817-979E-502A23866C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AC82C40-FCDE-4EB2-A4D1-E43DF1C2F4BE}"/>
                </a:ext>
              </a:extLst>
            </p:cNvPr>
            <p:cNvSpPr txBox="1"/>
            <p:nvPr/>
          </p:nvSpPr>
          <p:spPr>
            <a:xfrm>
              <a:off x="655854"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at least three ways that societies organize an economy.</a:t>
              </a:r>
            </a:p>
          </p:txBody>
        </p:sp>
      </p:grpSp>
      <p:grpSp>
        <p:nvGrpSpPr>
          <p:cNvPr id="17" name="Group 16" descr="Traditional economies organize their economic affairs the way they have always done (i.e. according to tradition).">
            <a:extLst>
              <a:ext uri="{FF2B5EF4-FFF2-40B4-BE49-F238E27FC236}">
                <a16:creationId xmlns:a16="http://schemas.microsoft.com/office/drawing/2014/main" id="{584C0046-99FC-4EA4-ACBD-5BD6E227369B}"/>
              </a:ext>
            </a:extLst>
          </p:cNvPr>
          <p:cNvGrpSpPr/>
          <p:nvPr/>
        </p:nvGrpSpPr>
        <p:grpSpPr>
          <a:xfrm>
            <a:off x="2135749" y="252308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FD7FDEAD-8843-4404-A7D9-589FCA6A79B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F556E6F-63A7-4B58-8BEE-32795EC94A2A}"/>
                </a:ext>
              </a:extLst>
            </p:cNvPr>
            <p:cNvSpPr txBox="1"/>
            <p:nvPr/>
          </p:nvSpPr>
          <p:spPr>
            <a:xfrm>
              <a:off x="599388"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Traditional economies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organize their economic affairs the way they have always done (i.e., according to tradition). </a:t>
              </a:r>
            </a:p>
          </p:txBody>
        </p:sp>
      </p:grpSp>
      <p:grpSp>
        <p:nvGrpSpPr>
          <p:cNvPr id="21" name="Group 20" descr="In a command economy, economic effort is devoted to goals passed down from a ruler or ruling class.">
            <a:extLst>
              <a:ext uri="{FF2B5EF4-FFF2-40B4-BE49-F238E27FC236}">
                <a16:creationId xmlns:a16="http://schemas.microsoft.com/office/drawing/2014/main" id="{D103C932-E6DB-455A-9BD1-56E97FC52D08}"/>
              </a:ext>
            </a:extLst>
          </p:cNvPr>
          <p:cNvGrpSpPr/>
          <p:nvPr/>
        </p:nvGrpSpPr>
        <p:grpSpPr>
          <a:xfrm>
            <a:off x="2135749" y="3425931"/>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AD122FE0-8E7B-4E3F-A88E-C1B71860B8C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B789F09-7042-45A6-8CA2-13FC7C991F03}"/>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command economy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economic effort is devoted to goals passed down from a ruler or ruling class.</a:t>
              </a:r>
            </a:p>
          </p:txBody>
        </p:sp>
      </p:grpSp>
      <p:grpSp>
        <p:nvGrpSpPr>
          <p:cNvPr id="24" name="Group 23" descr="In a market economy, decision-making is decentralized.">
            <a:extLst>
              <a:ext uri="{FF2B5EF4-FFF2-40B4-BE49-F238E27FC236}">
                <a16:creationId xmlns:a16="http://schemas.microsoft.com/office/drawing/2014/main" id="{C8F427D9-E714-4192-B4D8-E029CFF7DE9E}"/>
              </a:ext>
            </a:extLst>
          </p:cNvPr>
          <p:cNvGrpSpPr/>
          <p:nvPr/>
        </p:nvGrpSpPr>
        <p:grpSpPr>
          <a:xfrm>
            <a:off x="2135749" y="4322035"/>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413ADB11-FC7C-498E-B4FA-31F118704DD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4423A75B-90C0-4FD2-BBA0-B48B9CE28DB3}"/>
                </a:ext>
              </a:extLst>
            </p:cNvPr>
            <p:cNvSpPr txBox="1"/>
            <p:nvPr/>
          </p:nvSpPr>
          <p:spPr>
            <a:xfrm>
              <a:off x="599388" y="192595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market economy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decision-making is decentralized.</a:t>
              </a:r>
            </a:p>
          </p:txBody>
        </p:sp>
      </p:grpSp>
    </p:spTree>
    <p:extLst>
      <p:ext uri="{BB962C8B-B14F-4D97-AF65-F5344CB8AC3E}">
        <p14:creationId xmlns:p14="http://schemas.microsoft.com/office/powerpoint/2010/main" val="148601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Traditional Economies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raditional economies are the oldest economic system and are used in parts of Asia, Africa, and South America.">
            <a:extLst>
              <a:ext uri="{FF2B5EF4-FFF2-40B4-BE49-F238E27FC236}">
                <a16:creationId xmlns:a16="http://schemas.microsoft.com/office/drawing/2014/main" id="{07601578-FD01-4AA8-9D6F-AFDF8DC0A02A}"/>
              </a:ext>
            </a:extLst>
          </p:cNvPr>
          <p:cNvGrpSpPr/>
          <p:nvPr/>
        </p:nvGrpSpPr>
        <p:grpSpPr>
          <a:xfrm>
            <a:off x="2135749" y="1620241"/>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7D47CACD-1C22-44C0-BA03-1CE067EE33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CEC4C7D8-2950-4DE8-9A83-388C6FE8EB7D}"/>
                </a:ext>
              </a:extLst>
            </p:cNvPr>
            <p:cNvSpPr txBox="1"/>
            <p:nvPr/>
          </p:nvSpPr>
          <p:spPr>
            <a:xfrm>
              <a:off x="655853" y="1799031"/>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Traditional economies are the oldest economic system and are used in parts of Asia, Africa, and South America. </a:t>
              </a:r>
            </a:p>
          </p:txBody>
        </p:sp>
      </p:grpSp>
      <p:grpSp>
        <p:nvGrpSpPr>
          <p:cNvPr id="17" name="Group 16" descr="In traditional economies, occupations stay in the family, and most families are farmers who grow the crops using traditional methods.">
            <a:extLst>
              <a:ext uri="{FF2B5EF4-FFF2-40B4-BE49-F238E27FC236}">
                <a16:creationId xmlns:a16="http://schemas.microsoft.com/office/drawing/2014/main" id="{F5CBB25E-B718-4D0B-AC40-D2A69FC71AFC}"/>
              </a:ext>
            </a:extLst>
          </p:cNvPr>
          <p:cNvGrpSpPr/>
          <p:nvPr/>
        </p:nvGrpSpPr>
        <p:grpSpPr>
          <a:xfrm>
            <a:off x="2135749" y="252308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4C70BBF4-C6F2-4C81-9C4A-AB5363177DE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E2170554-6FB6-4730-B62D-7242D262302C}"/>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traditional economies, occupations stay in the family, and most families are farmers who grow the crops using traditional methods.</a:t>
              </a:r>
            </a:p>
          </p:txBody>
        </p:sp>
      </p:grpSp>
      <p:grpSp>
        <p:nvGrpSpPr>
          <p:cNvPr id="20" name="Group 19" descr="Because tradition drives the way of life, there is little economic progress or development.">
            <a:extLst>
              <a:ext uri="{FF2B5EF4-FFF2-40B4-BE49-F238E27FC236}">
                <a16:creationId xmlns:a16="http://schemas.microsoft.com/office/drawing/2014/main" id="{D3A685D1-74D9-49F6-8396-401ABBAA1A55}"/>
              </a:ext>
            </a:extLst>
          </p:cNvPr>
          <p:cNvGrpSpPr/>
          <p:nvPr/>
        </p:nvGrpSpPr>
        <p:grpSpPr>
          <a:xfrm>
            <a:off x="2135749" y="3425931"/>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4FD22643-1088-4F6B-88DC-6AA16C31FED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FE789FA-96EB-49D2-BEF7-77EB95FFF979}"/>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Because tradition drives the way of life, there is little economic progress or development.</a:t>
              </a:r>
            </a:p>
          </p:txBody>
        </p:sp>
      </p:grpSp>
      <p:pic>
        <p:nvPicPr>
          <p:cNvPr id="11" name="Graphic 10" descr="Farmer">
            <a:extLst>
              <a:ext uri="{FF2B5EF4-FFF2-40B4-BE49-F238E27FC236}">
                <a16:creationId xmlns:a16="http://schemas.microsoft.com/office/drawing/2014/main" id="{C88F4EA6-52BD-479D-A560-4B8AA18F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4965" y="4328776"/>
            <a:ext cx="2407500" cy="2407500"/>
          </a:xfrm>
          <a:prstGeom prst="rect">
            <a:avLst/>
          </a:prstGeom>
        </p:spPr>
      </p:pic>
      <p:pic>
        <p:nvPicPr>
          <p:cNvPr id="13" name="Graphic 12" descr="Farm scene">
            <a:extLst>
              <a:ext uri="{FF2B5EF4-FFF2-40B4-BE49-F238E27FC236}">
                <a16:creationId xmlns:a16="http://schemas.microsoft.com/office/drawing/2014/main" id="{79775FC0-5714-40C2-A267-EEBCAD3A5F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64826" y="4264398"/>
            <a:ext cx="2407500" cy="2407500"/>
          </a:xfrm>
          <a:prstGeom prst="rect">
            <a:avLst/>
          </a:prstGeom>
        </p:spPr>
      </p:pic>
    </p:spTree>
    <p:extLst>
      <p:ext uri="{BB962C8B-B14F-4D97-AF65-F5344CB8AC3E}">
        <p14:creationId xmlns:p14="http://schemas.microsoft.com/office/powerpoint/2010/main" val="3981047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Command Economies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In a command economy, economic effort is devoted to goals passed down from a ruler or ruling class.">
            <a:extLst>
              <a:ext uri="{FF2B5EF4-FFF2-40B4-BE49-F238E27FC236}">
                <a16:creationId xmlns:a16="http://schemas.microsoft.com/office/drawing/2014/main" id="{73DE2E8F-E16C-4BBF-BB9F-93037B475C3B}"/>
              </a:ext>
            </a:extLst>
          </p:cNvPr>
          <p:cNvGrpSpPr/>
          <p:nvPr/>
        </p:nvGrpSpPr>
        <p:grpSpPr>
          <a:xfrm>
            <a:off x="2135749" y="162024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8457BDA1-B3AC-40CA-9B91-3D16F6DA6B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D5AF6A2-ACB4-438C-88A3-C959339B9698}"/>
                </a:ext>
              </a:extLst>
            </p:cNvPr>
            <p:cNvSpPr txBox="1"/>
            <p:nvPr/>
          </p:nvSpPr>
          <p:spPr>
            <a:xfrm>
              <a:off x="655853" y="1799031"/>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command economy, economic effort is devoted to goals passed down from a ruler or ruling class. </a:t>
              </a:r>
            </a:p>
          </p:txBody>
        </p:sp>
      </p:grpSp>
      <p:grpSp>
        <p:nvGrpSpPr>
          <p:cNvPr id="18" name="Group 17" descr="Ancient Egypt was a good example: a large part of economic life was devoted to building pyramids.">
            <a:extLst>
              <a:ext uri="{FF2B5EF4-FFF2-40B4-BE49-F238E27FC236}">
                <a16:creationId xmlns:a16="http://schemas.microsoft.com/office/drawing/2014/main" id="{D2A82A00-448F-4178-8D7D-EDC19EB83712}"/>
              </a:ext>
            </a:extLst>
          </p:cNvPr>
          <p:cNvGrpSpPr/>
          <p:nvPr/>
        </p:nvGrpSpPr>
        <p:grpSpPr>
          <a:xfrm>
            <a:off x="2135749" y="252308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1961BEB6-A7CB-4167-AEC4-AD53A2A6CD3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B92B77B1-BA52-4226-9BCD-F41EFE4635DD}"/>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Ancient Egypt was a good example: a large part of economic life was devoted to building pyramids.</a:t>
              </a:r>
            </a:p>
          </p:txBody>
        </p:sp>
      </p:grpSp>
      <p:grpSp>
        <p:nvGrpSpPr>
          <p:cNvPr id="21" name="Group 20" descr="In a command economy, the government decides what goods and services will be produced and what prices it will charge for them.">
            <a:extLst>
              <a:ext uri="{FF2B5EF4-FFF2-40B4-BE49-F238E27FC236}">
                <a16:creationId xmlns:a16="http://schemas.microsoft.com/office/drawing/2014/main" id="{62249389-D30C-4BFB-888D-02B1D3C4665E}"/>
              </a:ext>
            </a:extLst>
          </p:cNvPr>
          <p:cNvGrpSpPr/>
          <p:nvPr/>
        </p:nvGrpSpPr>
        <p:grpSpPr>
          <a:xfrm>
            <a:off x="2135749" y="3425931"/>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322558F6-CAFE-4CEB-87EF-67D23792FE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1CBF96ED-56F8-45E0-877A-5DD391431D89}"/>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command economy, the government decides what goods and services will be produced and what prices it will charge for them.</a:t>
              </a:r>
            </a:p>
          </p:txBody>
        </p:sp>
      </p:grpSp>
      <p:pic>
        <p:nvPicPr>
          <p:cNvPr id="15" name="Graphic 14" descr="Court building">
            <a:extLst>
              <a:ext uri="{FF2B5EF4-FFF2-40B4-BE49-F238E27FC236}">
                <a16:creationId xmlns:a16="http://schemas.microsoft.com/office/drawing/2014/main" id="{C983B5AE-7B82-4A68-A3F8-C393FC07D3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56943" y="4179887"/>
            <a:ext cx="2678113" cy="2678113"/>
          </a:xfrm>
          <a:prstGeom prst="rect">
            <a:avLst/>
          </a:prstGeom>
        </p:spPr>
      </p:pic>
    </p:spTree>
    <p:extLst>
      <p:ext uri="{BB962C8B-B14F-4D97-AF65-F5344CB8AC3E}">
        <p14:creationId xmlns:p14="http://schemas.microsoft.com/office/powerpoint/2010/main" val="204211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Market Economies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Although command economies have a very centralized structure for economic decisions, market economies are very decentralized.">
            <a:extLst>
              <a:ext uri="{FF2B5EF4-FFF2-40B4-BE49-F238E27FC236}">
                <a16:creationId xmlns:a16="http://schemas.microsoft.com/office/drawing/2014/main" id="{747EC024-BA06-4570-B246-04BC05450B7F}"/>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FA7522E-ED19-49DB-95E8-2F24DD157C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85BFEDD7-21DD-47DB-9E05-A1C7819F5C0E}"/>
                </a:ext>
              </a:extLst>
            </p:cNvPr>
            <p:cNvSpPr txBox="1"/>
            <p:nvPr/>
          </p:nvSpPr>
          <p:spPr>
            <a:xfrm>
              <a:off x="655853" y="1799031"/>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Although command economies have a very centralized structure for economic decisions, market economies are very decentralized.</a:t>
              </a:r>
            </a:p>
          </p:txBody>
        </p:sp>
      </p:grpSp>
      <p:grpSp>
        <p:nvGrpSpPr>
          <p:cNvPr id="13" name="Group 12" descr="A market is an institution that brings together buyers and sellers of goods or services, who may be either individuals or businesses.">
            <a:extLst>
              <a:ext uri="{FF2B5EF4-FFF2-40B4-BE49-F238E27FC236}">
                <a16:creationId xmlns:a16="http://schemas.microsoft.com/office/drawing/2014/main" id="{396F1675-EEA7-47CB-BF1C-6ED98C21F848}"/>
              </a:ext>
            </a:extLst>
          </p:cNvPr>
          <p:cNvGrpSpPr/>
          <p:nvPr/>
        </p:nvGrpSpPr>
        <p:grpSpPr>
          <a:xfrm>
            <a:off x="2135749" y="252308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16E49FA2-C721-4A00-ABB9-84FBE1B53AD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D130EEB-2245-4F94-A202-0F2DC2F3798C}"/>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market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an institution that brings together buyers and sellers of goods or services, who may be either individuals or businesses.</a:t>
              </a:r>
            </a:p>
          </p:txBody>
        </p:sp>
      </p:grpSp>
      <p:grpSp>
        <p:nvGrpSpPr>
          <p:cNvPr id="16" name="Group 15" descr="The New York Stock Exchange is a prime example of a market which brings buyers and sellers together.">
            <a:extLst>
              <a:ext uri="{FF2B5EF4-FFF2-40B4-BE49-F238E27FC236}">
                <a16:creationId xmlns:a16="http://schemas.microsoft.com/office/drawing/2014/main" id="{26E8D377-0752-4D9E-B1BB-45B9FF7A9672}"/>
              </a:ext>
            </a:extLst>
          </p:cNvPr>
          <p:cNvGrpSpPr/>
          <p:nvPr/>
        </p:nvGrpSpPr>
        <p:grpSpPr>
          <a:xfrm>
            <a:off x="2135749" y="342593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10765A8C-3F49-4569-B9F4-B7B31A6D737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5E03D44-58A2-42AD-9E3F-C32CCF79220D}"/>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New York Stock Exchange is a prime example of a market which brings buyers and sellers together.</a:t>
              </a:r>
            </a:p>
          </p:txBody>
        </p:sp>
      </p:grpSp>
      <p:grpSp>
        <p:nvGrpSpPr>
          <p:cNvPr id="19" name="Group 18" descr="Market economies are based on private enterprise: private individuals own and operate the means of production (resources and businesses). Businesses supply goods and services based on demand.">
            <a:extLst>
              <a:ext uri="{FF2B5EF4-FFF2-40B4-BE49-F238E27FC236}">
                <a16:creationId xmlns:a16="http://schemas.microsoft.com/office/drawing/2014/main" id="{29676DAF-82BA-4A0B-A38C-90C57993E135}"/>
              </a:ext>
            </a:extLst>
          </p:cNvPr>
          <p:cNvGrpSpPr/>
          <p:nvPr/>
        </p:nvGrpSpPr>
        <p:grpSpPr>
          <a:xfrm>
            <a:off x="2135749" y="4313010"/>
            <a:ext cx="8058154" cy="1047195"/>
            <a:chOff x="542923" y="1736761"/>
            <a:chExt cx="8058154" cy="1047195"/>
          </a:xfrm>
          <a:solidFill>
            <a:srgbClr val="627981"/>
          </a:solidFill>
        </p:grpSpPr>
        <p:sp>
          <p:nvSpPr>
            <p:cNvPr id="20" name="Rectangle 19">
              <a:extLst>
                <a:ext uri="{FF2B5EF4-FFF2-40B4-BE49-F238E27FC236}">
                  <a16:creationId xmlns:a16="http://schemas.microsoft.com/office/drawing/2014/main" id="{832CDDC7-F521-4F63-954A-B7BB27114DAA}"/>
                </a:ext>
              </a:extLst>
            </p:cNvPr>
            <p:cNvSpPr/>
            <p:nvPr/>
          </p:nvSpPr>
          <p:spPr>
            <a:xfrm>
              <a:off x="542923" y="1736761"/>
              <a:ext cx="8058154" cy="10471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CAAE7BD-36DA-4E1E-91EE-BDE375E3C7EF}"/>
                </a:ext>
              </a:extLst>
            </p:cNvPr>
            <p:cNvSpPr txBox="1"/>
            <p:nvPr/>
          </p:nvSpPr>
          <p:spPr>
            <a:xfrm>
              <a:off x="599388" y="1768293"/>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Market economies are based on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private enterprise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private individuals own and operate the means of production (resources and businesses). Businesses supply goods and services based on demand. </a:t>
              </a:r>
            </a:p>
          </p:txBody>
        </p:sp>
      </p:grpSp>
    </p:spTree>
    <p:extLst>
      <p:ext uri="{BB962C8B-B14F-4D97-AF65-F5344CB8AC3E}">
        <p14:creationId xmlns:p14="http://schemas.microsoft.com/office/powerpoint/2010/main" val="496283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809865"/>
            <a:ext cx="9273061" cy="1920240"/>
          </a:xfrm>
          <a:prstGeom prst="rect">
            <a:avLst/>
          </a:prstGeom>
          <a:solidFill>
            <a:srgbClr val="627981"/>
          </a:solidFill>
          <a:ln>
            <a:solidFill>
              <a:srgbClr val="62798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creating a new smartphone app. Your idea is to set up the parameters for a new society in which players can create, build, conquer, sell, and make purchases. Would you set up the new society to be a traditional economy, a command economy, or a market-oriented economy? Why? Which type do you think would make the most enjoyable game?</a:t>
            </a:r>
          </a:p>
        </p:txBody>
      </p:sp>
    </p:spTree>
    <p:extLst>
      <p:ext uri="{BB962C8B-B14F-4D97-AF65-F5344CB8AC3E}">
        <p14:creationId xmlns:p14="http://schemas.microsoft.com/office/powerpoint/2010/main" val="2181994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D63211-9B8A-4A8A-B3EB-C8F6092AB38B}">
  <ds:schemaRefs>
    <ds:schemaRef ds:uri="http://schemas.openxmlformats.org/package/2006/metadata/core-properties"/>
    <ds:schemaRef ds:uri="http://schemas.microsoft.com/office/2006/documentManagement/types"/>
    <ds:schemaRef ds:uri="http://purl.org/dc/dcmitype/"/>
    <ds:schemaRef ds:uri="http://www.w3.org/XML/1998/namespace"/>
    <ds:schemaRef ds:uri="http://schemas.microsoft.com/office/infopath/2007/PartnerControls"/>
    <ds:schemaRef ds:uri="fdab59f7-c3a7-48e5-acd8-618ce834776e"/>
    <ds:schemaRef ds:uri="http://purl.org/dc/elements/1.1/"/>
    <ds:schemaRef ds:uri="06d9c582-05c2-476b-83d2-72ab8b1380b2"/>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7D7E77AC-64C8-4F1B-AF6D-2F46AB22C7DF}">
  <ds:schemaRefs>
    <ds:schemaRef ds:uri="http://schemas.microsoft.com/sharepoint/v3/contenttype/forms"/>
  </ds:schemaRefs>
</ds:datastoreItem>
</file>

<file path=customXml/itemProps3.xml><?xml version="1.0" encoding="utf-8"?>
<ds:datastoreItem xmlns:ds="http://schemas.openxmlformats.org/officeDocument/2006/customXml" ds:itemID="{AB5E7E7F-A255-4E70-A5C9-BB6B3034AD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1364</TotalTime>
  <Words>1838</Words>
  <Application>Microsoft Office PowerPoint</Application>
  <PresentationFormat>Widescreen</PresentationFormat>
  <Paragraphs>108</Paragraphs>
  <Slides>15</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Century Gothic</vt:lpstr>
      <vt:lpstr>Office Theme</vt:lpstr>
      <vt:lpstr>1_Office Theme</vt:lpstr>
      <vt:lpstr>Economic Theories, Models, and Systems</vt:lpstr>
      <vt:lpstr>Introduction</vt:lpstr>
      <vt:lpstr>Thinking Like Economists</vt:lpstr>
      <vt:lpstr>Circular Flow Diagram</vt:lpstr>
      <vt:lpstr>Economic Systems</vt:lpstr>
      <vt:lpstr>Traditional Economies</vt:lpstr>
      <vt:lpstr>Command Economies</vt:lpstr>
      <vt:lpstr>Market Economies</vt:lpstr>
      <vt:lpstr>On Your Own</vt:lpstr>
      <vt:lpstr>Mixed Economies</vt:lpstr>
      <vt:lpstr>Regulations</vt:lpstr>
      <vt:lpstr>Globalization</vt:lpstr>
      <vt:lpstr>Trade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53</cp:revision>
  <dcterms:created xsi:type="dcterms:W3CDTF">2017-06-16T13:06:21Z</dcterms:created>
  <dcterms:modified xsi:type="dcterms:W3CDTF">2026-02-03T19:52:49Z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