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25"/>
  </p:notesMasterIdLst>
  <p:sldIdLst>
    <p:sldId id="256" r:id="rId6"/>
    <p:sldId id="257" r:id="rId7"/>
    <p:sldId id="298" r:id="rId8"/>
    <p:sldId id="328" r:id="rId9"/>
    <p:sldId id="391" r:id="rId10"/>
    <p:sldId id="291" r:id="rId11"/>
    <p:sldId id="300" r:id="rId12"/>
    <p:sldId id="292" r:id="rId13"/>
    <p:sldId id="293" r:id="rId14"/>
    <p:sldId id="294" r:id="rId15"/>
    <p:sldId id="301" r:id="rId16"/>
    <p:sldId id="329" r:id="rId17"/>
    <p:sldId id="365" r:id="rId18"/>
    <p:sldId id="295" r:id="rId19"/>
    <p:sldId id="303" r:id="rId20"/>
    <p:sldId id="296" r:id="rId21"/>
    <p:sldId id="297" r:id="rId22"/>
    <p:sldId id="364" r:id="rId23"/>
    <p:sldId id="278"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A7E83"/>
    <a:srgbClr val="2FBEBB"/>
    <a:srgbClr val="FF818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921D02E-AC5E-4D2F-9D6A-19BBC1950FE2}" v="3" dt="2026-02-03T19:51:45.56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84841" autoAdjust="0"/>
  </p:normalViewPr>
  <p:slideViewPr>
    <p:cSldViewPr snapToGrid="0">
      <p:cViewPr varScale="1">
        <p:scale>
          <a:sx n="90" d="100"/>
          <a:sy n="90" d="100"/>
        </p:scale>
        <p:origin x="1308" y="90"/>
      </p:cViewPr>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viewProps" Target="viewProps.xml"/><Relationship Id="rId30"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3797E1-4A27-405C-ACD3-B96D27A99F5F}" type="datetimeFigureOut">
              <a:rPr lang="en-US" smtClean="0"/>
              <a:t>2/3/2026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C611CA-4268-4E72-8BFC-C641B4C40515}" type="slidenum">
              <a:rPr lang="en-US" smtClean="0"/>
              <a:t>‹#›</a:t>
            </a:fld>
            <a:endParaRPr lang="en-US" dirty="0"/>
          </a:p>
        </p:txBody>
      </p:sp>
    </p:spTree>
    <p:extLst>
      <p:ext uri="{BB962C8B-B14F-4D97-AF65-F5344CB8AC3E}">
        <p14:creationId xmlns:p14="http://schemas.microsoft.com/office/powerpoint/2010/main" val="22313306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882313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When we </a:t>
            </a:r>
            <a:r>
              <a:rPr lang="en-US" sz="1200" i="1" kern="1200" dirty="0">
                <a:solidFill>
                  <a:schemeClr val="tx1"/>
                </a:solidFill>
                <a:effectLst/>
                <a:latin typeface="+mn-lt"/>
                <a:ea typeface="+mn-ea"/>
                <a:cs typeface="+mn-cs"/>
              </a:rPr>
              <a:t>divide </a:t>
            </a:r>
            <a:r>
              <a:rPr lang="en-US" sz="1200" kern="1200" dirty="0">
                <a:solidFill>
                  <a:schemeClr val="tx1"/>
                </a:solidFill>
                <a:effectLst/>
                <a:latin typeface="+mn-lt"/>
                <a:ea typeface="+mn-ea"/>
                <a:cs typeface="+mn-cs"/>
              </a:rPr>
              <a:t>tasks and </a:t>
            </a:r>
            <a:r>
              <a:rPr lang="en-US" sz="1200" i="1" kern="1200" dirty="0">
                <a:solidFill>
                  <a:schemeClr val="tx1"/>
                </a:solidFill>
                <a:effectLst/>
                <a:latin typeface="+mn-lt"/>
                <a:ea typeface="+mn-ea"/>
                <a:cs typeface="+mn-cs"/>
              </a:rPr>
              <a:t>specialize</a:t>
            </a:r>
            <a:r>
              <a:rPr lang="en-US" sz="1200" kern="1200" dirty="0">
                <a:solidFill>
                  <a:schemeClr val="tx1"/>
                </a:solidFill>
                <a:effectLst/>
                <a:latin typeface="+mn-lt"/>
                <a:ea typeface="+mn-ea"/>
                <a:cs typeface="+mn-cs"/>
              </a:rPr>
              <a:t> in doing the things that we do best, we can produce more for everyone. Why does this increase production?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300167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When we divide and subdivide the tasks involved with production, workers and businesses can produce a greater quantity of output. Specialization allows people to focus on the part of the production process where they have an advantage. Specialized workers usually learn their jobs well enough to innovate and do their work faster and better. Economies of scale holds that as the level of production increases, the cost per unit decreases.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392348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Specialization only makes sense if workers can use their pay to purchase the other goods and services that they need. In short, specialization requires trade. For example, with specialization, you do not need to know how to sew if you need new clothes, as you can purchase them from a store.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78376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Suppose you get a summer job at a factory that makes the board game Monopoly. There are several different pieces you need to make in order to create a single sellable Monopoly game. There is the actual game board that you play on, the different game pieces such as the thimble and the hat, the fake money, the different property cards, and so on. Would it make more sense for you to be in charge of creating an entire Monopoly game or specializing in creating one of the components? Why? If you were to specialize, which component would you most want to make?</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350638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So why should </a:t>
            </a:r>
            <a:r>
              <a:rPr lang="en-US" sz="1200" i="1" kern="1200" dirty="0">
                <a:solidFill>
                  <a:schemeClr val="tx1"/>
                </a:solidFill>
                <a:effectLst/>
                <a:latin typeface="+mn-lt"/>
                <a:ea typeface="+mn-ea"/>
                <a:cs typeface="+mn-cs"/>
              </a:rPr>
              <a:t>you</a:t>
            </a:r>
            <a:r>
              <a:rPr lang="en-US" sz="1200" kern="1200" dirty="0">
                <a:solidFill>
                  <a:schemeClr val="tx1"/>
                </a:solidFill>
                <a:effectLst/>
                <a:latin typeface="+mn-lt"/>
                <a:ea typeface="+mn-ea"/>
                <a:cs typeface="+mn-cs"/>
              </a:rPr>
              <a:t> study economics? Economics is not a collection of facts to memorize; it is an approach to problem-solving. Virtually every major problem facing both individuals and the world today has an economic dimension, and while economics cannot solve all these problems, it can illuminate the different choices and give an approach towards dealing with them.</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966217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Economics is divided into two major parts: macroeconomics and microeconomics.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675822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Microeconomics focuses on how individuals and firms make decisions. In a microeconomics class, you will learn about consumer and firm behavior, how markets for labor and other resources work, and why markets sometimes fail.</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448446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Macroeconomics looks at the economy as a whole, focusing on goals like growth in the standard of living, unemployment, and inflation. In a macroeconomics class, you will learn how monetary policy and fiscal policy can help us in guiding the economy towards overall goals.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00371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What is economics, and why should you study it? Economics may not be what you think it is. It is not primarily about money or finance or the stock market, although these are all things that economists study. It is not the study of business.</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159016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Economics is the study of how people make decisions in the face of scarcity. Sometimes, it is called the science of scarcity!</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052047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1"/>
                </a:solidFill>
              </a:rPr>
              <a:t>Data is important in economics because it describes and measures the issues and problems that economics seeks to understand. A variety of government agencies publish economic and social data. </a:t>
            </a:r>
            <a:r>
              <a:rPr lang="en-US" sz="1200" kern="1200" dirty="0">
                <a:solidFill>
                  <a:schemeClr val="tx1"/>
                </a:solidFill>
                <a:effectLst/>
                <a:latin typeface="+mn-lt"/>
                <a:ea typeface="+mn-ea"/>
                <a:cs typeface="+mn-cs"/>
              </a:rPr>
              <a:t>One of the best sources of data, which we will use throughout this course, is FRED, the St. Louis Federal Reserve Bank’s economic database. FRED stands for Federal Reserve Economic Data, and this site will give you access to over 400,000 domestic and international variables, which you can easily download into a spreadsheet or as a table or graph.</a:t>
            </a:r>
            <a:endParaRPr lang="en-US" sz="1200" dirty="0">
              <a:solidFill>
                <a:schemeClr val="bg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chemeClr val="bg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chemeClr val="bg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chemeClr val="bg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chemeClr val="bg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851430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Because resources, like land, labor, and raw materials are limited, and our wants for the goods and services that can be produced with these resources are unlimited, we have a problem! Even if you had enough income to buy all of the things that you wanted, you would still be limited by time.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939540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So, both individuals and societies need to make the best choices that they can. Every society at every level must make choices about how to use resources. You work for pay, and then you must decide how to spend that money. Towns must choose whether to put tax dollars into schools or roads. Nations must decide whether to devote funds to national defense or to environmental protection. We usually don’t have the money or resources to do everything, so how can we use our limited resources in the best way possible?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293450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First, we have to choose how the goods and services we want are produced. We could produce everything ourselves, or we could each produce some things and trade for other things.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98751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 the </a:t>
            </a:r>
            <a:r>
              <a:rPr lang="en-US" sz="1200" i="1" kern="1200" dirty="0">
                <a:solidFill>
                  <a:schemeClr val="tx1"/>
                </a:solidFill>
                <a:effectLst/>
                <a:latin typeface="+mn-lt"/>
                <a:ea typeface="+mn-ea"/>
                <a:cs typeface="+mn-cs"/>
              </a:rPr>
              <a:t>Wealth of Nations</a:t>
            </a:r>
            <a:r>
              <a:rPr lang="en-US" sz="1200" kern="1200" dirty="0">
                <a:solidFill>
                  <a:schemeClr val="tx1"/>
                </a:solidFill>
                <a:effectLst/>
                <a:latin typeface="+mn-lt"/>
                <a:ea typeface="+mn-ea"/>
                <a:cs typeface="+mn-cs"/>
              </a:rPr>
              <a:t>, in 1776, economist Adam Smith talked about the advantages of division and specialization of labor.</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548183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Smith famously studied a pin factory and found that 1 worker alone could produce perhaps 10 pins a day. However, a small business of 10 workers, each of whom would complete two or three of the 18 tasks involved in pin making, could make 48,000 pins a day--a huge increase in production!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642654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05361F2-EA40-46D2-9907-10E756597DC8}" type="datetimeFigureOut">
              <a:rPr lang="en-US" smtClean="0"/>
              <a:t>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dirty="0"/>
          </a:p>
        </p:txBody>
      </p:sp>
    </p:spTree>
    <p:extLst>
      <p:ext uri="{BB962C8B-B14F-4D97-AF65-F5344CB8AC3E}">
        <p14:creationId xmlns:p14="http://schemas.microsoft.com/office/powerpoint/2010/main" val="601417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5361F2-EA40-46D2-9907-10E756597DC8}" type="datetimeFigureOut">
              <a:rPr lang="en-US" smtClean="0"/>
              <a:t>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dirty="0"/>
          </a:p>
        </p:txBody>
      </p:sp>
    </p:spTree>
    <p:extLst>
      <p:ext uri="{BB962C8B-B14F-4D97-AF65-F5344CB8AC3E}">
        <p14:creationId xmlns:p14="http://schemas.microsoft.com/office/powerpoint/2010/main" val="19005579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5361F2-EA40-46D2-9907-10E756597DC8}" type="datetimeFigureOut">
              <a:rPr lang="en-US" smtClean="0"/>
              <a:t>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dirty="0"/>
          </a:p>
        </p:txBody>
      </p:sp>
    </p:spTree>
    <p:extLst>
      <p:ext uri="{BB962C8B-B14F-4D97-AF65-F5344CB8AC3E}">
        <p14:creationId xmlns:p14="http://schemas.microsoft.com/office/powerpoint/2010/main" val="41349156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5879048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8764208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6E999DF-67F9-4B17-A956-0DFCA8913547}"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9100462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6E999DF-67F9-4B17-A956-0DFCA8913547}" type="datetimeFigureOut">
              <a:rPr lang="en-US" smtClean="0"/>
              <a:t>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4076988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6E999DF-67F9-4B17-A956-0DFCA8913547}" type="datetimeFigureOut">
              <a:rPr lang="en-US" smtClean="0"/>
              <a:t>2/3/2026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804000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6E999DF-67F9-4B17-A956-0DFCA8913547}" type="datetimeFigureOut">
              <a:rPr lang="en-US" smtClean="0"/>
              <a:t>2/3/2026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3965791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E999DF-67F9-4B17-A956-0DFCA8913547}" type="datetimeFigureOut">
              <a:rPr lang="en-US" smtClean="0"/>
              <a:t>2/3/2026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6260805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2912113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5361F2-EA40-46D2-9907-10E756597DC8}" type="datetimeFigureOut">
              <a:rPr lang="en-US" smtClean="0"/>
              <a:t>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dirty="0"/>
          </a:p>
        </p:txBody>
      </p:sp>
    </p:spTree>
    <p:extLst>
      <p:ext uri="{BB962C8B-B14F-4D97-AF65-F5344CB8AC3E}">
        <p14:creationId xmlns:p14="http://schemas.microsoft.com/office/powerpoint/2010/main" val="30453946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6832279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75674033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41133718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05361F2-EA40-46D2-9907-10E756597DC8}" type="datetimeFigureOut">
              <a:rPr lang="en-US" smtClean="0"/>
              <a:t>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dirty="0"/>
          </a:p>
        </p:txBody>
      </p:sp>
    </p:spTree>
    <p:extLst>
      <p:ext uri="{BB962C8B-B14F-4D97-AF65-F5344CB8AC3E}">
        <p14:creationId xmlns:p14="http://schemas.microsoft.com/office/powerpoint/2010/main" val="37900158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05361F2-EA40-46D2-9907-10E756597DC8}" type="datetimeFigureOut">
              <a:rPr lang="en-US" smtClean="0"/>
              <a:t>2/3/2026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AECE39B-1AE0-48C4-A92B-2CE3121A09BD}" type="slidenum">
              <a:rPr lang="en-US" smtClean="0"/>
              <a:t>‹#›</a:t>
            </a:fld>
            <a:endParaRPr lang="en-US" dirty="0"/>
          </a:p>
        </p:txBody>
      </p:sp>
    </p:spTree>
    <p:extLst>
      <p:ext uri="{BB962C8B-B14F-4D97-AF65-F5344CB8AC3E}">
        <p14:creationId xmlns:p14="http://schemas.microsoft.com/office/powerpoint/2010/main" val="15623558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05361F2-EA40-46D2-9907-10E756597DC8}" type="datetimeFigureOut">
              <a:rPr lang="en-US" smtClean="0"/>
              <a:t>2/3/2026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AECE39B-1AE0-48C4-A92B-2CE3121A09BD}" type="slidenum">
              <a:rPr lang="en-US" smtClean="0"/>
              <a:t>‹#›</a:t>
            </a:fld>
            <a:endParaRPr lang="en-US" dirty="0"/>
          </a:p>
        </p:txBody>
      </p:sp>
    </p:spTree>
    <p:extLst>
      <p:ext uri="{BB962C8B-B14F-4D97-AF65-F5344CB8AC3E}">
        <p14:creationId xmlns:p14="http://schemas.microsoft.com/office/powerpoint/2010/main" val="8188189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05361F2-EA40-46D2-9907-10E756597DC8}" type="datetimeFigureOut">
              <a:rPr lang="en-US" smtClean="0"/>
              <a:t>2/3/2026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AAECE39B-1AE0-48C4-A92B-2CE3121A09BD}" type="slidenum">
              <a:rPr lang="en-US" smtClean="0"/>
              <a:t>‹#›</a:t>
            </a:fld>
            <a:endParaRPr lang="en-US" dirty="0"/>
          </a:p>
        </p:txBody>
      </p:sp>
    </p:spTree>
    <p:extLst>
      <p:ext uri="{BB962C8B-B14F-4D97-AF65-F5344CB8AC3E}">
        <p14:creationId xmlns:p14="http://schemas.microsoft.com/office/powerpoint/2010/main" val="30492010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5361F2-EA40-46D2-9907-10E756597DC8}" type="datetimeFigureOut">
              <a:rPr lang="en-US" smtClean="0"/>
              <a:t>2/3/2026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AAECE39B-1AE0-48C4-A92B-2CE3121A09BD}" type="slidenum">
              <a:rPr lang="en-US" smtClean="0"/>
              <a:t>‹#›</a:t>
            </a:fld>
            <a:endParaRPr lang="en-US" dirty="0"/>
          </a:p>
        </p:txBody>
      </p:sp>
    </p:spTree>
    <p:extLst>
      <p:ext uri="{BB962C8B-B14F-4D97-AF65-F5344CB8AC3E}">
        <p14:creationId xmlns:p14="http://schemas.microsoft.com/office/powerpoint/2010/main" val="17246907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05361F2-EA40-46D2-9907-10E756597DC8}" type="datetimeFigureOut">
              <a:rPr lang="en-US" smtClean="0"/>
              <a:t>2/3/2026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AECE39B-1AE0-48C4-A92B-2CE3121A09BD}" type="slidenum">
              <a:rPr lang="en-US" smtClean="0"/>
              <a:t>‹#›</a:t>
            </a:fld>
            <a:endParaRPr lang="en-US" dirty="0"/>
          </a:p>
        </p:txBody>
      </p:sp>
    </p:spTree>
    <p:extLst>
      <p:ext uri="{BB962C8B-B14F-4D97-AF65-F5344CB8AC3E}">
        <p14:creationId xmlns:p14="http://schemas.microsoft.com/office/powerpoint/2010/main" val="24383845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05361F2-EA40-46D2-9907-10E756597DC8}" type="datetimeFigureOut">
              <a:rPr lang="en-US" smtClean="0"/>
              <a:t>2/3/2026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AECE39B-1AE0-48C4-A92B-2CE3121A09BD}" type="slidenum">
              <a:rPr lang="en-US" smtClean="0"/>
              <a:t>‹#›</a:t>
            </a:fld>
            <a:endParaRPr lang="en-US" dirty="0"/>
          </a:p>
        </p:txBody>
      </p:sp>
    </p:spTree>
    <p:extLst>
      <p:ext uri="{BB962C8B-B14F-4D97-AF65-F5344CB8AC3E}">
        <p14:creationId xmlns:p14="http://schemas.microsoft.com/office/powerpoint/2010/main" val="4820905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5361F2-EA40-46D2-9907-10E756597DC8}" type="datetimeFigureOut">
              <a:rPr lang="en-US" smtClean="0"/>
              <a:t>2/3/2026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ECE39B-1AE0-48C4-A92B-2CE3121A09BD}" type="slidenum">
              <a:rPr lang="en-US" smtClean="0"/>
              <a:t>‹#›</a:t>
            </a:fld>
            <a:endParaRPr lang="en-US" dirty="0"/>
          </a:p>
        </p:txBody>
      </p:sp>
    </p:spTree>
    <p:extLst>
      <p:ext uri="{BB962C8B-B14F-4D97-AF65-F5344CB8AC3E}">
        <p14:creationId xmlns:p14="http://schemas.microsoft.com/office/powerpoint/2010/main" val="18261701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E999DF-67F9-4B17-A956-0DFCA8913547}" type="datetimeFigureOut">
              <a:rPr lang="en-US" smtClean="0"/>
              <a:t>2/3/2026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50498A-7EB8-497B-A843-BB35444C1AA7}" type="slidenum">
              <a:rPr lang="en-US" smtClean="0"/>
              <a:t>‹#›</a:t>
            </a:fld>
            <a:endParaRPr lang="en-US"/>
          </a:p>
        </p:txBody>
      </p:sp>
    </p:spTree>
    <p:extLst>
      <p:ext uri="{BB962C8B-B14F-4D97-AF65-F5344CB8AC3E}">
        <p14:creationId xmlns:p14="http://schemas.microsoft.com/office/powerpoint/2010/main" val="185946655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slides/_rels/slide17.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2.xml"/><Relationship Id="rId5" Type="http://schemas.openxmlformats.org/officeDocument/2006/relationships/image" Target="../media/image20.png"/><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hyperlink" Target="http://hawkes.biz/fredcategories" TargetMode="External"/><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0" y="1"/>
            <a:ext cx="12192000" cy="1194955"/>
          </a:xfrm>
          <a:prstGeom prst="rect">
            <a:avLst/>
          </a:prstGeom>
          <a:solidFill>
            <a:srgbClr val="5A7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endParaRPr>
          </a:p>
        </p:txBody>
      </p:sp>
      <p:cxnSp>
        <p:nvCxnSpPr>
          <p:cNvPr id="11" name="Straight Connector 10">
            <a:extLst>
              <a:ext uri="{C183D7F6-B498-43B3-948B-1728B52AA6E4}">
                <adec:decorative xmlns:adec="http://schemas.microsoft.com/office/drawing/2017/decorative" val="1"/>
              </a:ext>
            </a:extLst>
          </p:cNvPr>
          <p:cNvCxnSpPr/>
          <p:nvPr/>
        </p:nvCxnSpPr>
        <p:spPr>
          <a:xfrm>
            <a:off x="3071446" y="1802034"/>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itle 8"/>
          <p:cNvSpPr txBox="1">
            <a:spLocks noGrp="1"/>
          </p:cNvSpPr>
          <p:nvPr>
            <p:ph type="title" idx="4294967295"/>
          </p:nvPr>
        </p:nvSpPr>
        <p:spPr>
          <a:xfrm>
            <a:off x="1463488" y="2214037"/>
            <a:ext cx="9265024" cy="175432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lumMod val="75000"/>
                    <a:lumOff val="25000"/>
                  </a:prstClr>
                </a:solidFill>
                <a:effectLst/>
                <a:uLnTx/>
                <a:uFillTx/>
                <a:latin typeface="Century Gothic" panose="020B0502020202020204" pitchFamily="34" charset="0"/>
                <a:ea typeface="+mn-ea"/>
                <a:cs typeface="+mn-cs"/>
              </a:rPr>
              <a:t>What Is Economics, and Why Is It Important?</a:t>
            </a:r>
            <a:endParaRPr kumimoji="0" lang="en-US" sz="5400" b="0" i="0" u="none" strike="noStrike" kern="1200" cap="none" spc="0" normalizeH="0" baseline="0" noProof="0" dirty="0">
              <a:ln>
                <a:noFill/>
              </a:ln>
              <a:solidFill>
                <a:schemeClr val="tx1">
                  <a:lumMod val="75000"/>
                  <a:lumOff val="25000"/>
                </a:schemeClr>
              </a:solidFill>
              <a:effectLst/>
              <a:uLnTx/>
              <a:uFillTx/>
              <a:latin typeface="Century Gothic" panose="020B0502020202020204" pitchFamily="34" charset="0"/>
              <a:ea typeface="+mn-ea"/>
              <a:cs typeface="+mn-cs"/>
            </a:endParaRPr>
          </a:p>
        </p:txBody>
      </p:sp>
      <p:cxnSp>
        <p:nvCxnSpPr>
          <p:cNvPr id="14" name="Straight Connector 13">
            <a:extLst>
              <a:ext uri="{C183D7F6-B498-43B3-948B-1728B52AA6E4}">
                <adec:decorative xmlns:adec="http://schemas.microsoft.com/office/drawing/2017/decorative" val="1"/>
              </a:ext>
            </a:extLst>
          </p:cNvPr>
          <p:cNvCxnSpPr/>
          <p:nvPr/>
        </p:nvCxnSpPr>
        <p:spPr>
          <a:xfrm>
            <a:off x="3071446" y="4380366"/>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553740" y="320479"/>
            <a:ext cx="3565361" cy="553998"/>
          </a:xfrm>
          <a:prstGeom prst="rect">
            <a:avLst/>
          </a:prstGeom>
          <a:solidFill>
            <a:srgbClr val="5A7E83"/>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HAWKES</a:t>
            </a:r>
            <a:r>
              <a:rPr kumimoji="0" lang="en-US" sz="2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LEARNING</a:t>
            </a:r>
          </a:p>
        </p:txBody>
      </p:sp>
    </p:spTree>
    <p:extLst>
      <p:ext uri="{BB962C8B-B14F-4D97-AF65-F5344CB8AC3E}">
        <p14:creationId xmlns:p14="http://schemas.microsoft.com/office/powerpoint/2010/main" val="5619877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Division of Labor</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B8FF585A-5F56-4E0E-9CD5-7AC5AEB9C08B}"/>
              </a:ext>
            </a:extLst>
          </p:cNvPr>
          <p:cNvSpPr/>
          <p:nvPr/>
        </p:nvSpPr>
        <p:spPr>
          <a:xfrm>
            <a:off x="4562567" y="1578696"/>
            <a:ext cx="306686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DIVISION OF LABOR</a:t>
            </a:r>
          </a:p>
        </p:txBody>
      </p:sp>
      <p:cxnSp>
        <p:nvCxnSpPr>
          <p:cNvPr id="7" name="Straight Arrow Connector 6" descr="leads to">
            <a:extLst>
              <a:ext uri="{FF2B5EF4-FFF2-40B4-BE49-F238E27FC236}">
                <a16:creationId xmlns:a16="http://schemas.microsoft.com/office/drawing/2014/main" id="{983C56F4-0CCB-48A8-8108-964CB1A1D9E8}"/>
              </a:ext>
            </a:extLst>
          </p:cNvPr>
          <p:cNvCxnSpPr>
            <a:cxnSpLocks/>
            <a:stCxn id="2" idx="2"/>
            <a:endCxn id="3" idx="0"/>
          </p:cNvCxnSpPr>
          <p:nvPr/>
        </p:nvCxnSpPr>
        <p:spPr>
          <a:xfrm flipH="1">
            <a:off x="6095999" y="2101916"/>
            <a:ext cx="1" cy="1285868"/>
          </a:xfrm>
          <a:prstGeom prst="straightConnector1">
            <a:avLst/>
          </a:prstGeom>
          <a:ln w="7620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B1049137-76F4-47B5-B4D2-6691037A79F0}"/>
              </a:ext>
            </a:extLst>
          </p:cNvPr>
          <p:cNvSpPr/>
          <p:nvPr/>
        </p:nvSpPr>
        <p:spPr>
          <a:xfrm>
            <a:off x="4837770" y="3387784"/>
            <a:ext cx="2516458"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SPECIALIZATION</a:t>
            </a:r>
          </a:p>
        </p:txBody>
      </p:sp>
      <p:cxnSp>
        <p:nvCxnSpPr>
          <p:cNvPr id="10" name="Straight Arrow Connector 9" descr="which leads to">
            <a:extLst>
              <a:ext uri="{FF2B5EF4-FFF2-40B4-BE49-F238E27FC236}">
                <a16:creationId xmlns:a16="http://schemas.microsoft.com/office/drawing/2014/main" id="{4A740C2C-C443-4F2B-841F-D427AE0E61CF}"/>
              </a:ext>
            </a:extLst>
          </p:cNvPr>
          <p:cNvCxnSpPr>
            <a:cxnSpLocks/>
            <a:stCxn id="3" idx="2"/>
            <a:endCxn id="4" idx="0"/>
          </p:cNvCxnSpPr>
          <p:nvPr/>
        </p:nvCxnSpPr>
        <p:spPr>
          <a:xfrm>
            <a:off x="6095999" y="3911004"/>
            <a:ext cx="0" cy="1285868"/>
          </a:xfrm>
          <a:prstGeom prst="straightConnector1">
            <a:avLst/>
          </a:prstGeom>
          <a:ln w="7620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83B4E0B1-ABDC-4828-AF9A-50F9230A1932}"/>
              </a:ext>
            </a:extLst>
          </p:cNvPr>
          <p:cNvSpPr/>
          <p:nvPr/>
        </p:nvSpPr>
        <p:spPr>
          <a:xfrm>
            <a:off x="4141393" y="5196872"/>
            <a:ext cx="390921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INCREASED PRODUCTION</a:t>
            </a:r>
          </a:p>
        </p:txBody>
      </p:sp>
    </p:spTree>
    <p:extLst>
      <p:ext uri="{BB962C8B-B14F-4D97-AF65-F5344CB8AC3E}">
        <p14:creationId xmlns:p14="http://schemas.microsoft.com/office/powerpoint/2010/main" val="12986463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Why the Division of Labor Increases Production</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7" name="Group 6" descr="When we divide and subdivide the tasks involved with production, workers and businesses can produce a greater quantity of output.">
            <a:extLst>
              <a:ext uri="{FF2B5EF4-FFF2-40B4-BE49-F238E27FC236}">
                <a16:creationId xmlns:a16="http://schemas.microsoft.com/office/drawing/2014/main" id="{277E49C9-D4C8-44CE-9C44-2EF5F54F8949}"/>
              </a:ext>
            </a:extLst>
          </p:cNvPr>
          <p:cNvGrpSpPr/>
          <p:nvPr/>
        </p:nvGrpSpPr>
        <p:grpSpPr>
          <a:xfrm>
            <a:off x="2135749" y="1620241"/>
            <a:ext cx="8058154" cy="806935"/>
            <a:chOff x="542923" y="1736761"/>
            <a:chExt cx="8058154" cy="806935"/>
          </a:xfrm>
          <a:solidFill>
            <a:srgbClr val="627981"/>
          </a:solidFill>
        </p:grpSpPr>
        <p:sp>
          <p:nvSpPr>
            <p:cNvPr id="9" name="Rectangle 8">
              <a:extLst>
                <a:ext uri="{FF2B5EF4-FFF2-40B4-BE49-F238E27FC236}">
                  <a16:creationId xmlns:a16="http://schemas.microsoft.com/office/drawing/2014/main" id="{612812C7-03A8-4054-B115-A636862CC525}"/>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49CEF010-9F4E-4A03-9660-70E938EF1396}"/>
                </a:ext>
              </a:extLst>
            </p:cNvPr>
            <p:cNvSpPr txBox="1"/>
            <p:nvPr/>
          </p:nvSpPr>
          <p:spPr>
            <a:xfrm>
              <a:off x="655854" y="1786285"/>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When we divide and subdivide the tasks involved with production, workers and businesses can produce a greater quantity of output.</a:t>
              </a:r>
            </a:p>
          </p:txBody>
        </p:sp>
      </p:grpSp>
      <p:grpSp>
        <p:nvGrpSpPr>
          <p:cNvPr id="11" name="Group 10" descr="Specialization allows people to focus on the part of the production process where they have an advantage.">
            <a:extLst>
              <a:ext uri="{FF2B5EF4-FFF2-40B4-BE49-F238E27FC236}">
                <a16:creationId xmlns:a16="http://schemas.microsoft.com/office/drawing/2014/main" id="{46576FCF-8EE4-4A12-8B7E-17AA67817831}"/>
              </a:ext>
            </a:extLst>
          </p:cNvPr>
          <p:cNvGrpSpPr/>
          <p:nvPr/>
        </p:nvGrpSpPr>
        <p:grpSpPr>
          <a:xfrm>
            <a:off x="2135749" y="2523086"/>
            <a:ext cx="8058154" cy="806935"/>
            <a:chOff x="542923" y="1736761"/>
            <a:chExt cx="8058154" cy="806935"/>
          </a:xfrm>
          <a:solidFill>
            <a:srgbClr val="627981"/>
          </a:solidFill>
        </p:grpSpPr>
        <p:sp>
          <p:nvSpPr>
            <p:cNvPr id="12" name="Rectangle 11">
              <a:extLst>
                <a:ext uri="{FF2B5EF4-FFF2-40B4-BE49-F238E27FC236}">
                  <a16:creationId xmlns:a16="http://schemas.microsoft.com/office/drawing/2014/main" id="{F405CF6A-DEE7-42BC-A127-DBBF5F71DEB2}"/>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93D9998A-E395-44CD-82BF-D2B5FB107470}"/>
                </a:ext>
              </a:extLst>
            </p:cNvPr>
            <p:cNvSpPr txBox="1"/>
            <p:nvPr/>
          </p:nvSpPr>
          <p:spPr>
            <a:xfrm>
              <a:off x="599388" y="1786285"/>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Specialization</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allows people to focus on the part of the production process where they have an advantage.</a:t>
              </a:r>
            </a:p>
          </p:txBody>
        </p:sp>
      </p:grpSp>
      <p:grpSp>
        <p:nvGrpSpPr>
          <p:cNvPr id="14" name="Group 13" descr="Specialized workers usually learn their jobs well enough to innovate and do their work faster and better.">
            <a:extLst>
              <a:ext uri="{FF2B5EF4-FFF2-40B4-BE49-F238E27FC236}">
                <a16:creationId xmlns:a16="http://schemas.microsoft.com/office/drawing/2014/main" id="{D91F3599-7F9B-4913-A061-791DC80F59D5}"/>
              </a:ext>
            </a:extLst>
          </p:cNvPr>
          <p:cNvGrpSpPr/>
          <p:nvPr/>
        </p:nvGrpSpPr>
        <p:grpSpPr>
          <a:xfrm>
            <a:off x="2135749" y="3425931"/>
            <a:ext cx="8058154" cy="806935"/>
            <a:chOff x="542923" y="1736761"/>
            <a:chExt cx="8058154" cy="806935"/>
          </a:xfrm>
          <a:solidFill>
            <a:srgbClr val="627981"/>
          </a:solidFill>
        </p:grpSpPr>
        <p:sp>
          <p:nvSpPr>
            <p:cNvPr id="15" name="Rectangle 14">
              <a:extLst>
                <a:ext uri="{FF2B5EF4-FFF2-40B4-BE49-F238E27FC236}">
                  <a16:creationId xmlns:a16="http://schemas.microsoft.com/office/drawing/2014/main" id="{56BCF5BC-0CC9-4DDD-80EA-83382F7F765F}"/>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5D9C3E4B-C61E-48C7-AD94-A902C2680454}"/>
                </a:ext>
              </a:extLst>
            </p:cNvPr>
            <p:cNvSpPr txBox="1"/>
            <p:nvPr/>
          </p:nvSpPr>
          <p:spPr>
            <a:xfrm>
              <a:off x="599388" y="1768293"/>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Specialized workers usually learn their jobs well enough to innovate and do their work faster and better.</a:t>
              </a:r>
            </a:p>
          </p:txBody>
        </p:sp>
      </p:grpSp>
      <p:grpSp>
        <p:nvGrpSpPr>
          <p:cNvPr id="17" name="Group 16" descr="Economies of scale holds that as the level of production increases, the cost per unit decreases.">
            <a:extLst>
              <a:ext uri="{FF2B5EF4-FFF2-40B4-BE49-F238E27FC236}">
                <a16:creationId xmlns:a16="http://schemas.microsoft.com/office/drawing/2014/main" id="{593AA446-C4A3-4B06-A2EE-E0A2B00CDDAC}"/>
              </a:ext>
            </a:extLst>
          </p:cNvPr>
          <p:cNvGrpSpPr/>
          <p:nvPr/>
        </p:nvGrpSpPr>
        <p:grpSpPr>
          <a:xfrm>
            <a:off x="2135749" y="4313010"/>
            <a:ext cx="8058154" cy="806935"/>
            <a:chOff x="542923" y="1736761"/>
            <a:chExt cx="8058154" cy="806935"/>
          </a:xfrm>
          <a:solidFill>
            <a:srgbClr val="627981"/>
          </a:solidFill>
        </p:grpSpPr>
        <p:sp>
          <p:nvSpPr>
            <p:cNvPr id="18" name="Rectangle 17">
              <a:extLst>
                <a:ext uri="{FF2B5EF4-FFF2-40B4-BE49-F238E27FC236}">
                  <a16:creationId xmlns:a16="http://schemas.microsoft.com/office/drawing/2014/main" id="{5CD50821-91E2-4FF7-A512-59DA4FDCC4A1}"/>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 name="TextBox 18">
              <a:extLst>
                <a:ext uri="{FF2B5EF4-FFF2-40B4-BE49-F238E27FC236}">
                  <a16:creationId xmlns:a16="http://schemas.microsoft.com/office/drawing/2014/main" id="{A6084993-24F2-4F16-9E6C-4238F33F33C6}"/>
                </a:ext>
              </a:extLst>
            </p:cNvPr>
            <p:cNvSpPr txBox="1"/>
            <p:nvPr/>
          </p:nvSpPr>
          <p:spPr>
            <a:xfrm>
              <a:off x="599388" y="1768293"/>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Economies of scale </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holds that as the level of production increases, the cost per unit decreases.</a:t>
              </a:r>
            </a:p>
          </p:txBody>
        </p:sp>
      </p:grpSp>
    </p:spTree>
    <p:extLst>
      <p:ext uri="{BB962C8B-B14F-4D97-AF65-F5344CB8AC3E}">
        <p14:creationId xmlns:p14="http://schemas.microsoft.com/office/powerpoint/2010/main" val="39154787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Trade and Markets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7" name="Group 6" descr="Specialization only makes sense if workers can use their pay to purchase the other goods and services that they need.">
            <a:extLst>
              <a:ext uri="{FF2B5EF4-FFF2-40B4-BE49-F238E27FC236}">
                <a16:creationId xmlns:a16="http://schemas.microsoft.com/office/drawing/2014/main" id="{277E49C9-D4C8-44CE-9C44-2EF5F54F8949}"/>
              </a:ext>
            </a:extLst>
          </p:cNvPr>
          <p:cNvGrpSpPr/>
          <p:nvPr/>
        </p:nvGrpSpPr>
        <p:grpSpPr>
          <a:xfrm>
            <a:off x="2135749" y="1620241"/>
            <a:ext cx="8058154" cy="806935"/>
            <a:chOff x="542923" y="1736761"/>
            <a:chExt cx="8058154" cy="806935"/>
          </a:xfrm>
          <a:solidFill>
            <a:srgbClr val="627981"/>
          </a:solidFill>
        </p:grpSpPr>
        <p:sp>
          <p:nvSpPr>
            <p:cNvPr id="9" name="Rectangle 8">
              <a:extLst>
                <a:ext uri="{FF2B5EF4-FFF2-40B4-BE49-F238E27FC236}">
                  <a16:creationId xmlns:a16="http://schemas.microsoft.com/office/drawing/2014/main" id="{612812C7-03A8-4054-B115-A636862CC525}"/>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49CEF010-9F4E-4A03-9660-70E938EF1396}"/>
                </a:ext>
              </a:extLst>
            </p:cNvPr>
            <p:cNvSpPr txBox="1"/>
            <p:nvPr/>
          </p:nvSpPr>
          <p:spPr>
            <a:xfrm>
              <a:off x="655854" y="1786285"/>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Specialization only makes sense if workers can use their pay to purchase the other goods and services that they need.</a:t>
              </a:r>
            </a:p>
          </p:txBody>
        </p:sp>
      </p:grpSp>
      <p:grpSp>
        <p:nvGrpSpPr>
          <p:cNvPr id="11" name="Group 10" descr="In short, specialization requires trade.">
            <a:extLst>
              <a:ext uri="{FF2B5EF4-FFF2-40B4-BE49-F238E27FC236}">
                <a16:creationId xmlns:a16="http://schemas.microsoft.com/office/drawing/2014/main" id="{46576FCF-8EE4-4A12-8B7E-17AA67817831}"/>
              </a:ext>
            </a:extLst>
          </p:cNvPr>
          <p:cNvGrpSpPr/>
          <p:nvPr/>
        </p:nvGrpSpPr>
        <p:grpSpPr>
          <a:xfrm>
            <a:off x="2135749" y="2523086"/>
            <a:ext cx="8058154" cy="806935"/>
            <a:chOff x="542923" y="1736761"/>
            <a:chExt cx="8058154" cy="806935"/>
          </a:xfrm>
          <a:solidFill>
            <a:srgbClr val="627981"/>
          </a:solidFill>
        </p:grpSpPr>
        <p:sp>
          <p:nvSpPr>
            <p:cNvPr id="12" name="Rectangle 11">
              <a:extLst>
                <a:ext uri="{FF2B5EF4-FFF2-40B4-BE49-F238E27FC236}">
                  <a16:creationId xmlns:a16="http://schemas.microsoft.com/office/drawing/2014/main" id="{F405CF6A-DEE7-42BC-A127-DBBF5F71DEB2}"/>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93D9998A-E395-44CD-82BF-D2B5FB107470}"/>
                </a:ext>
              </a:extLst>
            </p:cNvPr>
            <p:cNvSpPr txBox="1"/>
            <p:nvPr/>
          </p:nvSpPr>
          <p:spPr>
            <a:xfrm>
              <a:off x="599387" y="1907362"/>
              <a:ext cx="7807571" cy="400110"/>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 short, specialization requires trade.</a:t>
              </a:r>
            </a:p>
          </p:txBody>
        </p:sp>
      </p:grpSp>
      <p:grpSp>
        <p:nvGrpSpPr>
          <p:cNvPr id="14" name="Group 13" descr="For example, with specialization, you do not need to know how to sew if you need new clothes, as you can purchase them from a store.">
            <a:extLst>
              <a:ext uri="{FF2B5EF4-FFF2-40B4-BE49-F238E27FC236}">
                <a16:creationId xmlns:a16="http://schemas.microsoft.com/office/drawing/2014/main" id="{D91F3599-7F9B-4913-A061-791DC80F59D5}"/>
              </a:ext>
            </a:extLst>
          </p:cNvPr>
          <p:cNvGrpSpPr/>
          <p:nvPr/>
        </p:nvGrpSpPr>
        <p:grpSpPr>
          <a:xfrm>
            <a:off x="2135749" y="3425931"/>
            <a:ext cx="8058154" cy="806935"/>
            <a:chOff x="542923" y="1736761"/>
            <a:chExt cx="8058154" cy="806935"/>
          </a:xfrm>
          <a:solidFill>
            <a:srgbClr val="627981"/>
          </a:solidFill>
        </p:grpSpPr>
        <p:sp>
          <p:nvSpPr>
            <p:cNvPr id="15" name="Rectangle 14">
              <a:extLst>
                <a:ext uri="{FF2B5EF4-FFF2-40B4-BE49-F238E27FC236}">
                  <a16:creationId xmlns:a16="http://schemas.microsoft.com/office/drawing/2014/main" id="{56BCF5BC-0CC9-4DDD-80EA-83382F7F765F}"/>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5D9C3E4B-C61E-48C7-AD94-A902C2680454}"/>
                </a:ext>
              </a:extLst>
            </p:cNvPr>
            <p:cNvSpPr txBox="1"/>
            <p:nvPr/>
          </p:nvSpPr>
          <p:spPr>
            <a:xfrm>
              <a:off x="599388" y="1768293"/>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For example, with specialization, you do not need to know how to sew if you need new clothes, as you can purchase them from a store.</a:t>
              </a:r>
            </a:p>
          </p:txBody>
        </p:sp>
      </p:grpSp>
    </p:spTree>
    <p:extLst>
      <p:ext uri="{BB962C8B-B14F-4D97-AF65-F5344CB8AC3E}">
        <p14:creationId xmlns:p14="http://schemas.microsoft.com/office/powerpoint/2010/main" val="7233989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On Your Own</a:t>
            </a:r>
            <a:endPar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4A3C89F5-5AC7-42CA-B269-E0EF8850E061}"/>
              </a:ext>
            </a:extLst>
          </p:cNvPr>
          <p:cNvSpPr txBox="1"/>
          <p:nvPr/>
        </p:nvSpPr>
        <p:spPr>
          <a:xfrm>
            <a:off x="1459467" y="1378076"/>
            <a:ext cx="9273061" cy="2246769"/>
          </a:xfrm>
          <a:prstGeom prst="rect">
            <a:avLst/>
          </a:prstGeom>
          <a:solidFill>
            <a:srgbClr val="627981"/>
          </a:solidFill>
          <a:ln>
            <a:solidFill>
              <a:srgbClr val="627981"/>
            </a:solidFill>
          </a:ln>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Suppose you get a summer job at a factory that makes the board game Monopoly. There are several different pieces you need to make in order to create a single sellable Monopoly game. There is the actual game board that you play on, the different game pieces such as the thimble and the hat, the fake money, the different property cards, and so on. Would it make more sense for you to be in charge of creating an entire Monopoly game or specializing in creating one of the components? Why? If you were to specialize, which component would you most want to make?</a:t>
            </a:r>
          </a:p>
        </p:txBody>
      </p:sp>
      <p:pic>
        <p:nvPicPr>
          <p:cNvPr id="7" name="Picture 6" descr="A picture of components for the game Monopoly: dice, silver game pieces, and Monopoly money">
            <a:extLst>
              <a:ext uri="{FF2B5EF4-FFF2-40B4-BE49-F238E27FC236}">
                <a16:creationId xmlns:a16="http://schemas.microsoft.com/office/drawing/2014/main" id="{A05ABF12-E6BB-49FA-A6CD-82CBD519BD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11205" y="3865013"/>
            <a:ext cx="4969587" cy="2796221"/>
          </a:xfrm>
          <a:prstGeom prst="rect">
            <a:avLst/>
          </a:prstGeom>
        </p:spPr>
      </p:pic>
    </p:spTree>
    <p:extLst>
      <p:ext uri="{BB962C8B-B14F-4D97-AF65-F5344CB8AC3E}">
        <p14:creationId xmlns:p14="http://schemas.microsoft.com/office/powerpoint/2010/main" val="16999617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Economics</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5" name="Group 33" descr="Why should you study economics?">
            <a:extLst>
              <a:ext uri="{FF2B5EF4-FFF2-40B4-BE49-F238E27FC236}">
                <a16:creationId xmlns:a16="http://schemas.microsoft.com/office/drawing/2014/main" id="{8ADF54C5-5840-4B52-835D-AF8CCAB3FCDD}"/>
              </a:ext>
            </a:extLst>
          </p:cNvPr>
          <p:cNvGrpSpPr/>
          <p:nvPr/>
        </p:nvGrpSpPr>
        <p:grpSpPr>
          <a:xfrm>
            <a:off x="1795460" y="1522341"/>
            <a:ext cx="8601079" cy="890128"/>
            <a:chOff x="542922" y="1736760"/>
            <a:chExt cx="8601079" cy="1949370"/>
          </a:xfrm>
          <a:solidFill>
            <a:srgbClr val="5A7E83"/>
          </a:solidFill>
        </p:grpSpPr>
        <p:sp>
          <p:nvSpPr>
            <p:cNvPr id="6" name="Rectangle 5">
              <a:extLst>
                <a:ext uri="{FF2B5EF4-FFF2-40B4-BE49-F238E27FC236}">
                  <a16:creationId xmlns:a16="http://schemas.microsoft.com/office/drawing/2014/main" id="{3C4948A4-5A1F-4433-A73E-D3934FCCFC96}"/>
                </a:ext>
              </a:extLst>
            </p:cNvPr>
            <p:cNvSpPr/>
            <p:nvPr/>
          </p:nvSpPr>
          <p:spPr>
            <a:xfrm>
              <a:off x="542922" y="1736760"/>
              <a:ext cx="8601079" cy="194937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884010C3-29EC-415F-9FE8-43246988F2AA}"/>
                </a:ext>
              </a:extLst>
            </p:cNvPr>
            <p:cNvSpPr txBox="1"/>
            <p:nvPr/>
          </p:nvSpPr>
          <p:spPr>
            <a:xfrm>
              <a:off x="667087" y="1942890"/>
              <a:ext cx="8349095" cy="535059"/>
            </a:xfrm>
            <a:prstGeom prst="rect">
              <a:avLst/>
            </a:prstGeom>
            <a:grp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Calibri" panose="020F0502020204030204"/>
                  <a:ea typeface="+mn-ea"/>
                  <a:cs typeface="+mn-cs"/>
                </a:rPr>
                <a:t>Why should </a:t>
              </a:r>
              <a:r>
                <a:rPr kumimoji="0" lang="en-US" sz="4000" b="0" i="0" u="sng" strike="noStrike" kern="1200" cap="none" spc="0" normalizeH="0" baseline="0" noProof="0" dirty="0">
                  <a:ln>
                    <a:noFill/>
                  </a:ln>
                  <a:solidFill>
                    <a:prstClr val="white"/>
                  </a:solidFill>
                  <a:effectLst/>
                  <a:uLnTx/>
                  <a:uFillTx/>
                  <a:latin typeface="Calibri" panose="020F0502020204030204"/>
                  <a:ea typeface="+mn-ea"/>
                  <a:cs typeface="+mn-cs"/>
                </a:rPr>
                <a:t>you</a:t>
              </a:r>
              <a:r>
                <a:rPr kumimoji="0" lang="en-US" sz="4000" b="0" i="0" u="none" strike="noStrike" kern="1200" cap="none" spc="0" normalizeH="0" baseline="0" noProof="0" dirty="0">
                  <a:ln>
                    <a:noFill/>
                  </a:ln>
                  <a:solidFill>
                    <a:prstClr val="white"/>
                  </a:solidFill>
                  <a:effectLst/>
                  <a:uLnTx/>
                  <a:uFillTx/>
                  <a:latin typeface="Calibri" panose="020F0502020204030204"/>
                  <a:ea typeface="+mn-ea"/>
                  <a:cs typeface="+mn-cs"/>
                </a:rPr>
                <a:t> study economics?</a:t>
              </a:r>
            </a:p>
          </p:txBody>
        </p:sp>
      </p:grpSp>
      <p:grpSp>
        <p:nvGrpSpPr>
          <p:cNvPr id="8" name="Group 33" descr="Economics is not a collection of facts to memorize; it is an approach to problem-solving. Virtually every major problem facing both individuals and the world today has an economic dimension, and while economics cannot solve all these problems, it can illuminate the different choices and give an approach towards dealing with them.">
            <a:extLst>
              <a:ext uri="{FF2B5EF4-FFF2-40B4-BE49-F238E27FC236}">
                <a16:creationId xmlns:a16="http://schemas.microsoft.com/office/drawing/2014/main" id="{436C3778-D7E3-4FF0-A296-FAC52E4876D8}"/>
              </a:ext>
            </a:extLst>
          </p:cNvPr>
          <p:cNvGrpSpPr/>
          <p:nvPr/>
        </p:nvGrpSpPr>
        <p:grpSpPr>
          <a:xfrm>
            <a:off x="1795460" y="2756634"/>
            <a:ext cx="8601079" cy="2579025"/>
            <a:chOff x="542922" y="1736760"/>
            <a:chExt cx="8601079" cy="1949370"/>
          </a:xfrm>
          <a:solidFill>
            <a:srgbClr val="5A7E83"/>
          </a:solidFill>
        </p:grpSpPr>
        <p:sp>
          <p:nvSpPr>
            <p:cNvPr id="9" name="Rectangle 8">
              <a:extLst>
                <a:ext uri="{FF2B5EF4-FFF2-40B4-BE49-F238E27FC236}">
                  <a16:creationId xmlns:a16="http://schemas.microsoft.com/office/drawing/2014/main" id="{94DF7DA5-EF49-4326-9F0C-4B49F15FED04}"/>
                </a:ext>
              </a:extLst>
            </p:cNvPr>
            <p:cNvSpPr/>
            <p:nvPr/>
          </p:nvSpPr>
          <p:spPr>
            <a:xfrm>
              <a:off x="542922" y="1736760"/>
              <a:ext cx="8601079" cy="194937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C0E5E736-479B-49AD-B040-5A83541B838F}"/>
                </a:ext>
              </a:extLst>
            </p:cNvPr>
            <p:cNvSpPr txBox="1"/>
            <p:nvPr/>
          </p:nvSpPr>
          <p:spPr>
            <a:xfrm>
              <a:off x="667087" y="1839065"/>
              <a:ext cx="8349095" cy="1744759"/>
            </a:xfrm>
            <a:prstGeom prst="rect">
              <a:avLst/>
            </a:prstGeom>
            <a:grp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Economics is not a collection of facts to memorize; it is an approach to problem-solving. Virtually every major problem facing both individuals and the world today has an economic dimension, and while economics cannot solve all these problems, it can illuminate the different choices and give an approach towards dealing with them.</a:t>
              </a:r>
            </a:p>
          </p:txBody>
        </p:sp>
      </p:grpSp>
    </p:spTree>
    <p:extLst>
      <p:ext uri="{BB962C8B-B14F-4D97-AF65-F5344CB8AC3E}">
        <p14:creationId xmlns:p14="http://schemas.microsoft.com/office/powerpoint/2010/main" val="5100754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Economics</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3" name="Group 2" descr="Economics is divided into two major parts.">
            <a:extLst>
              <a:ext uri="{FF2B5EF4-FFF2-40B4-BE49-F238E27FC236}">
                <a16:creationId xmlns:a16="http://schemas.microsoft.com/office/drawing/2014/main" id="{6F3EBC8D-8CF9-C148-37CC-9D4E97FA4F2C}"/>
              </a:ext>
            </a:extLst>
          </p:cNvPr>
          <p:cNvGrpSpPr/>
          <p:nvPr/>
        </p:nvGrpSpPr>
        <p:grpSpPr>
          <a:xfrm>
            <a:off x="2397197" y="1841807"/>
            <a:ext cx="7397602" cy="1093742"/>
            <a:chOff x="2397197" y="1841807"/>
            <a:chExt cx="7397602" cy="1093742"/>
          </a:xfrm>
        </p:grpSpPr>
        <p:sp>
          <p:nvSpPr>
            <p:cNvPr id="9" name="Rectangle 8">
              <a:extLst>
                <a:ext uri="{FF2B5EF4-FFF2-40B4-BE49-F238E27FC236}">
                  <a16:creationId xmlns:a16="http://schemas.microsoft.com/office/drawing/2014/main" id="{4D762F2A-3AD7-406C-B696-A3F1EE8B42A6}"/>
                </a:ext>
              </a:extLst>
            </p:cNvPr>
            <p:cNvSpPr/>
            <p:nvPr/>
          </p:nvSpPr>
          <p:spPr>
            <a:xfrm>
              <a:off x="2397197" y="1841807"/>
              <a:ext cx="7397602" cy="1093742"/>
            </a:xfrm>
            <a:prstGeom prst="rect">
              <a:avLst/>
            </a:prstGeom>
            <a:solidFill>
              <a:srgbClr val="5A7E8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7C2AD5A1-C5C5-4DCD-B5BA-29310D3543C5}"/>
                </a:ext>
              </a:extLst>
            </p:cNvPr>
            <p:cNvSpPr/>
            <p:nvPr/>
          </p:nvSpPr>
          <p:spPr>
            <a:xfrm>
              <a:off x="2397197" y="2096290"/>
              <a:ext cx="7397602" cy="584775"/>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libri" panose="020F0502020204030204"/>
                  <a:ea typeface="+mn-ea"/>
                  <a:cs typeface="+mn-cs"/>
                </a:rPr>
                <a:t>Economics is divided into two major parts.</a:t>
              </a:r>
              <a:endPar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5" name="Group 4" descr="Microeconomics">
            <a:extLst>
              <a:ext uri="{FF2B5EF4-FFF2-40B4-BE49-F238E27FC236}">
                <a16:creationId xmlns:a16="http://schemas.microsoft.com/office/drawing/2014/main" id="{3DA2510A-6725-DEEE-0621-9C8611C66F10}"/>
              </a:ext>
            </a:extLst>
          </p:cNvPr>
          <p:cNvGrpSpPr/>
          <p:nvPr/>
        </p:nvGrpSpPr>
        <p:grpSpPr>
          <a:xfrm>
            <a:off x="2242033" y="3091845"/>
            <a:ext cx="3657498" cy="1558959"/>
            <a:chOff x="2242033" y="3091845"/>
            <a:chExt cx="3657498" cy="1558959"/>
          </a:xfrm>
        </p:grpSpPr>
        <p:sp>
          <p:nvSpPr>
            <p:cNvPr id="13" name="Up Arrow 20">
              <a:extLst>
                <a:ext uri="{FF2B5EF4-FFF2-40B4-BE49-F238E27FC236}">
                  <a16:creationId xmlns:a16="http://schemas.microsoft.com/office/drawing/2014/main" id="{6E45394C-6099-4ACB-8394-DA497B7ABD0A}"/>
                </a:ext>
              </a:extLst>
            </p:cNvPr>
            <p:cNvSpPr/>
            <p:nvPr/>
          </p:nvSpPr>
          <p:spPr>
            <a:xfrm>
              <a:off x="3740272" y="3091845"/>
              <a:ext cx="661012" cy="738130"/>
            </a:xfrm>
            <a:prstGeom prst="upArrow">
              <a:avLst/>
            </a:prstGeom>
            <a:solidFill>
              <a:srgbClr val="5A7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99F1830D-9BE0-4B90-B53A-D154FB4A534A}"/>
                </a:ext>
              </a:extLst>
            </p:cNvPr>
            <p:cNvSpPr/>
            <p:nvPr/>
          </p:nvSpPr>
          <p:spPr>
            <a:xfrm>
              <a:off x="2242033" y="3781686"/>
              <a:ext cx="3657498" cy="869118"/>
            </a:xfrm>
            <a:prstGeom prst="rect">
              <a:avLst/>
            </a:prstGeom>
            <a:solidFill>
              <a:srgbClr val="5A7E8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323542"/>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451BDDE0-905E-48A7-AA75-339A5E8E9671}"/>
                </a:ext>
              </a:extLst>
            </p:cNvPr>
            <p:cNvSpPr txBox="1"/>
            <p:nvPr/>
          </p:nvSpPr>
          <p:spPr>
            <a:xfrm>
              <a:off x="2397197" y="3891866"/>
              <a:ext cx="3347163" cy="646331"/>
            </a:xfrm>
            <a:prstGeom prst="rect">
              <a:avLst/>
            </a:prstGeom>
            <a:solidFill>
              <a:srgbClr val="5A7E83"/>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Calibri" panose="020F0502020204030204"/>
                  <a:ea typeface="+mn-ea"/>
                  <a:cs typeface="+mn-cs"/>
                </a:rPr>
                <a:t>Micro</a:t>
              </a:r>
              <a:r>
                <a:rPr kumimoji="0" lang="en-US" sz="3600" b="0" i="0" u="none" strike="noStrike" kern="1200" cap="none" spc="0" normalizeH="0" baseline="0" noProof="0" dirty="0">
                  <a:ln>
                    <a:noFill/>
                  </a:ln>
                  <a:solidFill>
                    <a:prstClr val="white"/>
                  </a:solidFill>
                  <a:effectLst/>
                  <a:uLnTx/>
                  <a:uFillTx/>
                  <a:latin typeface="Calibri" panose="020F0502020204030204"/>
                  <a:ea typeface="+mn-ea"/>
                  <a:cs typeface="+mn-cs"/>
                </a:rPr>
                <a:t>economics</a:t>
              </a:r>
            </a:p>
          </p:txBody>
        </p:sp>
      </p:grpSp>
      <p:grpSp>
        <p:nvGrpSpPr>
          <p:cNvPr id="4" name="Group 3" descr="Macroeconomics">
            <a:extLst>
              <a:ext uri="{FF2B5EF4-FFF2-40B4-BE49-F238E27FC236}">
                <a16:creationId xmlns:a16="http://schemas.microsoft.com/office/drawing/2014/main" id="{89E3460D-B18A-6E9A-B863-9F6AE16ADB15}"/>
              </a:ext>
            </a:extLst>
          </p:cNvPr>
          <p:cNvGrpSpPr/>
          <p:nvPr/>
        </p:nvGrpSpPr>
        <p:grpSpPr>
          <a:xfrm>
            <a:off x="6292469" y="3100632"/>
            <a:ext cx="3657498" cy="1558449"/>
            <a:chOff x="6292469" y="3100632"/>
            <a:chExt cx="3657498" cy="1558449"/>
          </a:xfrm>
        </p:grpSpPr>
        <p:sp>
          <p:nvSpPr>
            <p:cNvPr id="8" name="Up Arrow 16">
              <a:extLst>
                <a:ext uri="{FF2B5EF4-FFF2-40B4-BE49-F238E27FC236}">
                  <a16:creationId xmlns:a16="http://schemas.microsoft.com/office/drawing/2014/main" id="{63BA64D0-B08B-4038-A044-0203523A4ADE}"/>
                </a:ext>
              </a:extLst>
            </p:cNvPr>
            <p:cNvSpPr/>
            <p:nvPr/>
          </p:nvSpPr>
          <p:spPr>
            <a:xfrm>
              <a:off x="7793190" y="3100632"/>
              <a:ext cx="661012" cy="738130"/>
            </a:xfrm>
            <a:prstGeom prst="upArrow">
              <a:avLst/>
            </a:prstGeom>
            <a:solidFill>
              <a:srgbClr val="5A7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AD031AE9-4433-4BD2-9D6E-9F0592839E92}"/>
                </a:ext>
              </a:extLst>
            </p:cNvPr>
            <p:cNvSpPr/>
            <p:nvPr/>
          </p:nvSpPr>
          <p:spPr>
            <a:xfrm>
              <a:off x="6292469" y="3789963"/>
              <a:ext cx="3657498" cy="869118"/>
            </a:xfrm>
            <a:prstGeom prst="rect">
              <a:avLst/>
            </a:prstGeom>
            <a:solidFill>
              <a:srgbClr val="5A7E8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323542"/>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D1976BDC-FFA7-486A-AA3A-28353BF9C9EC}"/>
                </a:ext>
              </a:extLst>
            </p:cNvPr>
            <p:cNvSpPr txBox="1"/>
            <p:nvPr/>
          </p:nvSpPr>
          <p:spPr>
            <a:xfrm>
              <a:off x="6370053" y="3887560"/>
              <a:ext cx="3502329" cy="646331"/>
            </a:xfrm>
            <a:prstGeom prst="rect">
              <a:avLst/>
            </a:prstGeom>
            <a:solidFill>
              <a:srgbClr val="5A7E83"/>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Calibri" panose="020F0502020204030204"/>
                  <a:ea typeface="+mn-ea"/>
                  <a:cs typeface="+mn-cs"/>
                </a:rPr>
                <a:t>Macro</a:t>
              </a:r>
              <a:r>
                <a:rPr kumimoji="0" lang="en-US" sz="3600" b="0" i="0" u="none" strike="noStrike" kern="1200" cap="none" spc="0" normalizeH="0" baseline="0" noProof="0" dirty="0">
                  <a:ln>
                    <a:noFill/>
                  </a:ln>
                  <a:solidFill>
                    <a:prstClr val="white"/>
                  </a:solidFill>
                  <a:effectLst/>
                  <a:uLnTx/>
                  <a:uFillTx/>
                  <a:latin typeface="Calibri" panose="020F0502020204030204"/>
                  <a:ea typeface="+mn-ea"/>
                  <a:cs typeface="+mn-cs"/>
                </a:rPr>
                <a:t>economics</a:t>
              </a:r>
            </a:p>
          </p:txBody>
        </p:sp>
      </p:grpSp>
    </p:spTree>
    <p:extLst>
      <p:ext uri="{BB962C8B-B14F-4D97-AF65-F5344CB8AC3E}">
        <p14:creationId xmlns:p14="http://schemas.microsoft.com/office/powerpoint/2010/main" val="32133175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Microeconomics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E63E1045-ACED-4C1F-AC50-AAFD25CC43BB}"/>
              </a:ext>
            </a:extLst>
          </p:cNvPr>
          <p:cNvSpPr/>
          <p:nvPr/>
        </p:nvSpPr>
        <p:spPr>
          <a:xfrm>
            <a:off x="900036" y="1354644"/>
            <a:ext cx="10491019" cy="954107"/>
          </a:xfrm>
          <a:prstGeom prst="rect">
            <a:avLst/>
          </a:prstGeom>
          <a:solidFill>
            <a:srgbClr val="5A7E83"/>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rPr>
              <a:t>Microeconomics focuses on how individuals, households, businesses, and workers make economic decisions. </a:t>
            </a:r>
          </a:p>
        </p:txBody>
      </p:sp>
      <p:grpSp>
        <p:nvGrpSpPr>
          <p:cNvPr id="5" name="Group 4" descr="Consumers">
            <a:extLst>
              <a:ext uri="{FF2B5EF4-FFF2-40B4-BE49-F238E27FC236}">
                <a16:creationId xmlns:a16="http://schemas.microsoft.com/office/drawing/2014/main" id="{4E5827ED-5206-40BF-BED3-C7FFC6ED2FBA}"/>
              </a:ext>
            </a:extLst>
          </p:cNvPr>
          <p:cNvGrpSpPr/>
          <p:nvPr/>
        </p:nvGrpSpPr>
        <p:grpSpPr>
          <a:xfrm>
            <a:off x="1694571" y="2592567"/>
            <a:ext cx="2651760" cy="2787695"/>
            <a:chOff x="1149291" y="1753237"/>
            <a:chExt cx="2080340" cy="2787695"/>
          </a:xfrm>
          <a:solidFill>
            <a:srgbClr val="5A7E83"/>
          </a:solidFill>
        </p:grpSpPr>
        <p:sp>
          <p:nvSpPr>
            <p:cNvPr id="6" name="Rectangle 5">
              <a:extLst>
                <a:ext uri="{FF2B5EF4-FFF2-40B4-BE49-F238E27FC236}">
                  <a16:creationId xmlns:a16="http://schemas.microsoft.com/office/drawing/2014/main" id="{F2E5595F-CBC8-4D76-8295-9F944377AB2E}"/>
                </a:ext>
              </a:extLst>
            </p:cNvPr>
            <p:cNvSpPr/>
            <p:nvPr/>
          </p:nvSpPr>
          <p:spPr>
            <a:xfrm>
              <a:off x="1149291" y="1753237"/>
              <a:ext cx="2080340" cy="278769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81830792-9B50-4A22-B329-82EB96E9EC76}"/>
                </a:ext>
              </a:extLst>
            </p:cNvPr>
            <p:cNvSpPr txBox="1"/>
            <p:nvPr/>
          </p:nvSpPr>
          <p:spPr>
            <a:xfrm>
              <a:off x="1253247" y="2215438"/>
              <a:ext cx="1872428" cy="671851"/>
            </a:xfrm>
            <a:prstGeom prst="rect">
              <a:avLst/>
            </a:prstGeom>
            <a:grpFill/>
          </p:spPr>
          <p:txBody>
            <a:bodyPr wrap="square"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rPr>
                <a:t>Consumers</a:t>
              </a:r>
            </a:p>
          </p:txBody>
        </p:sp>
      </p:grpSp>
      <p:pic>
        <p:nvPicPr>
          <p:cNvPr id="17" name="Graphic 16" descr="Group of women">
            <a:extLst>
              <a:ext uri="{FF2B5EF4-FFF2-40B4-BE49-F238E27FC236}">
                <a16:creationId xmlns:a16="http://schemas.microsoft.com/office/drawing/2014/main" id="{890874CE-8FC6-40FF-9012-66B3073F6C0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524128" y="3823112"/>
            <a:ext cx="914400" cy="914400"/>
          </a:xfrm>
          <a:prstGeom prst="rect">
            <a:avLst/>
          </a:prstGeom>
        </p:spPr>
      </p:pic>
      <p:grpSp>
        <p:nvGrpSpPr>
          <p:cNvPr id="11" name="Group 10" descr="Firms">
            <a:extLst>
              <a:ext uri="{FF2B5EF4-FFF2-40B4-BE49-F238E27FC236}">
                <a16:creationId xmlns:a16="http://schemas.microsoft.com/office/drawing/2014/main" id="{C44B6E82-21E9-4212-BEBA-2BAAF34CE9B8}"/>
              </a:ext>
            </a:extLst>
          </p:cNvPr>
          <p:cNvGrpSpPr/>
          <p:nvPr/>
        </p:nvGrpSpPr>
        <p:grpSpPr>
          <a:xfrm>
            <a:off x="4795292" y="2592573"/>
            <a:ext cx="2651760" cy="2787689"/>
            <a:chOff x="3531827" y="1747690"/>
            <a:chExt cx="2080340" cy="2787689"/>
          </a:xfrm>
          <a:solidFill>
            <a:srgbClr val="5A7E83"/>
          </a:solidFill>
        </p:grpSpPr>
        <p:sp>
          <p:nvSpPr>
            <p:cNvPr id="12" name="Rectangle 11">
              <a:extLst>
                <a:ext uri="{FF2B5EF4-FFF2-40B4-BE49-F238E27FC236}">
                  <a16:creationId xmlns:a16="http://schemas.microsoft.com/office/drawing/2014/main" id="{DA2423B0-D578-4DA9-8CF1-CBD7B0CED8FB}"/>
                </a:ext>
              </a:extLst>
            </p:cNvPr>
            <p:cNvSpPr/>
            <p:nvPr/>
          </p:nvSpPr>
          <p:spPr>
            <a:xfrm>
              <a:off x="3531827" y="1747690"/>
              <a:ext cx="2080340" cy="278768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FE8272A3-F12E-4278-9C3B-ADEA1CEFFA56}"/>
                </a:ext>
              </a:extLst>
            </p:cNvPr>
            <p:cNvSpPr txBox="1"/>
            <p:nvPr/>
          </p:nvSpPr>
          <p:spPr>
            <a:xfrm>
              <a:off x="3739740" y="2215439"/>
              <a:ext cx="1664514" cy="671851"/>
            </a:xfrm>
            <a:prstGeom prst="rect">
              <a:avLst/>
            </a:prstGeom>
            <a:grpFill/>
          </p:spPr>
          <p:txBody>
            <a:bodyPr wrap="square"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rPr>
                <a:t>Firms</a:t>
              </a:r>
            </a:p>
          </p:txBody>
        </p:sp>
      </p:grpSp>
      <p:pic>
        <p:nvPicPr>
          <p:cNvPr id="15" name="Graphic 14" descr="Store">
            <a:extLst>
              <a:ext uri="{FF2B5EF4-FFF2-40B4-BE49-F238E27FC236}">
                <a16:creationId xmlns:a16="http://schemas.microsoft.com/office/drawing/2014/main" id="{75DB83EA-A6DE-4E98-821F-5DA47EC5DE2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649223" y="3823112"/>
            <a:ext cx="914400" cy="914400"/>
          </a:xfrm>
          <a:prstGeom prst="rect">
            <a:avLst/>
          </a:prstGeom>
        </p:spPr>
      </p:pic>
      <p:grpSp>
        <p:nvGrpSpPr>
          <p:cNvPr id="8" name="Group 7" descr="Markets">
            <a:extLst>
              <a:ext uri="{FF2B5EF4-FFF2-40B4-BE49-F238E27FC236}">
                <a16:creationId xmlns:a16="http://schemas.microsoft.com/office/drawing/2014/main" id="{A59936E1-F2A7-4C66-AD79-6F607EE6FC05}"/>
              </a:ext>
            </a:extLst>
          </p:cNvPr>
          <p:cNvGrpSpPr/>
          <p:nvPr/>
        </p:nvGrpSpPr>
        <p:grpSpPr>
          <a:xfrm>
            <a:off x="7896013" y="2592567"/>
            <a:ext cx="2651760" cy="2787684"/>
            <a:chOff x="5914363" y="1747690"/>
            <a:chExt cx="2080340" cy="2787684"/>
          </a:xfrm>
          <a:solidFill>
            <a:srgbClr val="5A7E83"/>
          </a:solidFill>
        </p:grpSpPr>
        <p:sp>
          <p:nvSpPr>
            <p:cNvPr id="9" name="Rectangle 8">
              <a:extLst>
                <a:ext uri="{FF2B5EF4-FFF2-40B4-BE49-F238E27FC236}">
                  <a16:creationId xmlns:a16="http://schemas.microsoft.com/office/drawing/2014/main" id="{9FEDFE59-628F-4969-988F-F793E7311D1F}"/>
                </a:ext>
              </a:extLst>
            </p:cNvPr>
            <p:cNvSpPr/>
            <p:nvPr/>
          </p:nvSpPr>
          <p:spPr>
            <a:xfrm>
              <a:off x="5914363" y="1747690"/>
              <a:ext cx="2080340" cy="278768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8F8CCDC2-9CA4-4980-B846-2A3EC4A7E2BC}"/>
                </a:ext>
              </a:extLst>
            </p:cNvPr>
            <p:cNvSpPr txBox="1"/>
            <p:nvPr/>
          </p:nvSpPr>
          <p:spPr>
            <a:xfrm>
              <a:off x="6122276" y="2215439"/>
              <a:ext cx="1664514" cy="671851"/>
            </a:xfrm>
            <a:prstGeom prst="rect">
              <a:avLst/>
            </a:prstGeom>
            <a:grpFill/>
          </p:spPr>
          <p:txBody>
            <a:bodyPr wrap="square"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rPr>
                <a:t>Markets</a:t>
              </a:r>
            </a:p>
          </p:txBody>
        </p:sp>
      </p:grpSp>
      <p:pic>
        <p:nvPicPr>
          <p:cNvPr id="4" name="Graphic 3" descr="Bar chart">
            <a:extLst>
              <a:ext uri="{FF2B5EF4-FFF2-40B4-BE49-F238E27FC236}">
                <a16:creationId xmlns:a16="http://schemas.microsoft.com/office/drawing/2014/main" id="{40652D74-3D74-45E8-B04D-7647193B6C9B}"/>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803816" y="3823112"/>
            <a:ext cx="914400" cy="914400"/>
          </a:xfrm>
          <a:prstGeom prst="rect">
            <a:avLst/>
          </a:prstGeom>
        </p:spPr>
      </p:pic>
    </p:spTree>
    <p:extLst>
      <p:ext uri="{BB962C8B-B14F-4D97-AF65-F5344CB8AC3E}">
        <p14:creationId xmlns:p14="http://schemas.microsoft.com/office/powerpoint/2010/main" val="9469582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Macroeconomics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A0EB3972-0E1D-4BAC-8E48-9631C9B34074}"/>
              </a:ext>
            </a:extLst>
          </p:cNvPr>
          <p:cNvSpPr/>
          <p:nvPr/>
        </p:nvSpPr>
        <p:spPr>
          <a:xfrm>
            <a:off x="850490" y="1442250"/>
            <a:ext cx="10476271" cy="954107"/>
          </a:xfrm>
          <a:prstGeom prst="rect">
            <a:avLst/>
          </a:prstGeom>
          <a:solidFill>
            <a:srgbClr val="5A7E83"/>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rPr>
              <a:t>Macroeconomics focuses on broad issues of the whole economy, such as unemployment, inflation, government deficits, exports, and imports.</a:t>
            </a:r>
          </a:p>
        </p:txBody>
      </p:sp>
      <p:grpSp>
        <p:nvGrpSpPr>
          <p:cNvPr id="16" name="Group 15" descr="Economic Growth">
            <a:extLst>
              <a:ext uri="{FF2B5EF4-FFF2-40B4-BE49-F238E27FC236}">
                <a16:creationId xmlns:a16="http://schemas.microsoft.com/office/drawing/2014/main" id="{965289A9-C7FE-490E-A0FF-0E751B8B25FE}"/>
              </a:ext>
            </a:extLst>
          </p:cNvPr>
          <p:cNvGrpSpPr/>
          <p:nvPr/>
        </p:nvGrpSpPr>
        <p:grpSpPr>
          <a:xfrm>
            <a:off x="1524001" y="2694245"/>
            <a:ext cx="2654709" cy="2842140"/>
            <a:chOff x="792104" y="1753237"/>
            <a:chExt cx="2654709" cy="2842140"/>
          </a:xfrm>
          <a:solidFill>
            <a:srgbClr val="5A7E83"/>
          </a:solidFill>
        </p:grpSpPr>
        <p:sp>
          <p:nvSpPr>
            <p:cNvPr id="17" name="Rectangle 16">
              <a:extLst>
                <a:ext uri="{FF2B5EF4-FFF2-40B4-BE49-F238E27FC236}">
                  <a16:creationId xmlns:a16="http://schemas.microsoft.com/office/drawing/2014/main" id="{46996F03-849F-4C15-A9B3-60FE23D22A19}"/>
                </a:ext>
              </a:extLst>
            </p:cNvPr>
            <p:cNvSpPr/>
            <p:nvPr/>
          </p:nvSpPr>
          <p:spPr>
            <a:xfrm>
              <a:off x="792104" y="1753237"/>
              <a:ext cx="2654709" cy="284214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F66FAAEA-F331-4BE3-889E-C7333819A4BF}"/>
                </a:ext>
              </a:extLst>
            </p:cNvPr>
            <p:cNvSpPr txBox="1"/>
            <p:nvPr/>
          </p:nvSpPr>
          <p:spPr>
            <a:xfrm>
              <a:off x="1287201" y="2220200"/>
              <a:ext cx="1664514" cy="954107"/>
            </a:xfrm>
            <a:prstGeom prst="rect">
              <a:avLst/>
            </a:prstGeom>
            <a:grp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rPr>
                <a:t>Economic Growth</a:t>
              </a:r>
            </a:p>
          </p:txBody>
        </p:sp>
      </p:grpSp>
      <p:pic>
        <p:nvPicPr>
          <p:cNvPr id="3" name="Graphic 2" descr="Upward trend">
            <a:extLst>
              <a:ext uri="{FF2B5EF4-FFF2-40B4-BE49-F238E27FC236}">
                <a16:creationId xmlns:a16="http://schemas.microsoft.com/office/drawing/2014/main" id="{F7801056-57AD-47BE-BEBE-399D4D7DC6F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394157" y="4125078"/>
            <a:ext cx="914400" cy="914400"/>
          </a:xfrm>
          <a:prstGeom prst="rect">
            <a:avLst/>
          </a:prstGeom>
        </p:spPr>
      </p:pic>
      <p:grpSp>
        <p:nvGrpSpPr>
          <p:cNvPr id="22" name="Group 21" descr="Inflation">
            <a:extLst>
              <a:ext uri="{FF2B5EF4-FFF2-40B4-BE49-F238E27FC236}">
                <a16:creationId xmlns:a16="http://schemas.microsoft.com/office/drawing/2014/main" id="{047E8D91-E822-46C4-B5FF-B7F627701B3F}"/>
              </a:ext>
            </a:extLst>
          </p:cNvPr>
          <p:cNvGrpSpPr/>
          <p:nvPr/>
        </p:nvGrpSpPr>
        <p:grpSpPr>
          <a:xfrm>
            <a:off x="4768646" y="2694247"/>
            <a:ext cx="2654709" cy="2842136"/>
            <a:chOff x="2957458" y="1747690"/>
            <a:chExt cx="2654709" cy="2842136"/>
          </a:xfrm>
          <a:solidFill>
            <a:srgbClr val="5A7E83"/>
          </a:solidFill>
        </p:grpSpPr>
        <p:sp>
          <p:nvSpPr>
            <p:cNvPr id="23" name="Rectangle 22">
              <a:extLst>
                <a:ext uri="{FF2B5EF4-FFF2-40B4-BE49-F238E27FC236}">
                  <a16:creationId xmlns:a16="http://schemas.microsoft.com/office/drawing/2014/main" id="{34F140D1-14AB-442D-860D-AC4B863FA955}"/>
                </a:ext>
              </a:extLst>
            </p:cNvPr>
            <p:cNvSpPr/>
            <p:nvPr/>
          </p:nvSpPr>
          <p:spPr>
            <a:xfrm>
              <a:off x="2957458" y="1747690"/>
              <a:ext cx="2654709" cy="284213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2E147E28-FD7C-4D51-A420-2F2779128B10}"/>
                </a:ext>
              </a:extLst>
            </p:cNvPr>
            <p:cNvSpPr txBox="1"/>
            <p:nvPr/>
          </p:nvSpPr>
          <p:spPr>
            <a:xfrm>
              <a:off x="3452555" y="2215171"/>
              <a:ext cx="1664514" cy="671851"/>
            </a:xfrm>
            <a:prstGeom prst="rect">
              <a:avLst/>
            </a:prstGeom>
            <a:grpFill/>
          </p:spPr>
          <p:txBody>
            <a:bodyPr wrap="square"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rPr>
                <a:t>Inflation</a:t>
              </a:r>
            </a:p>
          </p:txBody>
        </p:sp>
      </p:grpSp>
      <p:pic>
        <p:nvPicPr>
          <p:cNvPr id="27" name="Graphic 26" descr="Money">
            <a:extLst>
              <a:ext uri="{FF2B5EF4-FFF2-40B4-BE49-F238E27FC236}">
                <a16:creationId xmlns:a16="http://schemas.microsoft.com/office/drawing/2014/main" id="{A51C4FD3-E199-48F1-8368-45953A4D84E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638800" y="4115315"/>
            <a:ext cx="914400" cy="914400"/>
          </a:xfrm>
          <a:prstGeom prst="rect">
            <a:avLst/>
          </a:prstGeom>
        </p:spPr>
      </p:pic>
      <p:grpSp>
        <p:nvGrpSpPr>
          <p:cNvPr id="19" name="Group 18" descr="Unemployment">
            <a:extLst>
              <a:ext uri="{FF2B5EF4-FFF2-40B4-BE49-F238E27FC236}">
                <a16:creationId xmlns:a16="http://schemas.microsoft.com/office/drawing/2014/main" id="{78AEE6D5-402E-4D4D-BEF6-96A49C9B74BA}"/>
              </a:ext>
            </a:extLst>
          </p:cNvPr>
          <p:cNvGrpSpPr/>
          <p:nvPr/>
        </p:nvGrpSpPr>
        <p:grpSpPr>
          <a:xfrm>
            <a:off x="8013291" y="2694253"/>
            <a:ext cx="2654709" cy="2842130"/>
            <a:chOff x="5339994" y="1747690"/>
            <a:chExt cx="2654709" cy="2842130"/>
          </a:xfrm>
          <a:solidFill>
            <a:srgbClr val="5A7E83"/>
          </a:solidFill>
        </p:grpSpPr>
        <p:sp>
          <p:nvSpPr>
            <p:cNvPr id="20" name="Rectangle 19">
              <a:extLst>
                <a:ext uri="{FF2B5EF4-FFF2-40B4-BE49-F238E27FC236}">
                  <a16:creationId xmlns:a16="http://schemas.microsoft.com/office/drawing/2014/main" id="{D99420FB-70FB-40B4-9DF6-8711A28AE906}"/>
                </a:ext>
              </a:extLst>
            </p:cNvPr>
            <p:cNvSpPr/>
            <p:nvPr/>
          </p:nvSpPr>
          <p:spPr>
            <a:xfrm>
              <a:off x="5339994" y="1747690"/>
              <a:ext cx="2654709" cy="284213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8CEFFE39-552C-493D-ACC7-455D8E7F37AF}"/>
                </a:ext>
              </a:extLst>
            </p:cNvPr>
            <p:cNvSpPr txBox="1"/>
            <p:nvPr/>
          </p:nvSpPr>
          <p:spPr>
            <a:xfrm>
              <a:off x="5436166" y="2215166"/>
              <a:ext cx="2462363" cy="671851"/>
            </a:xfrm>
            <a:prstGeom prst="rect">
              <a:avLst/>
            </a:prstGeom>
            <a:grpFill/>
          </p:spPr>
          <p:txBody>
            <a:bodyPr wrap="square"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rPr>
                <a:t>Unemployment</a:t>
              </a:r>
            </a:p>
          </p:txBody>
        </p:sp>
      </p:grpSp>
      <p:pic>
        <p:nvPicPr>
          <p:cNvPr id="29" name="Graphic 28" descr="Briefcase">
            <a:extLst>
              <a:ext uri="{FF2B5EF4-FFF2-40B4-BE49-F238E27FC236}">
                <a16:creationId xmlns:a16="http://schemas.microsoft.com/office/drawing/2014/main" id="{0751E704-8D92-44C8-82B3-5BD680DC6AFD}"/>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883443" y="4115315"/>
            <a:ext cx="914400" cy="914400"/>
          </a:xfrm>
          <a:prstGeom prst="rect">
            <a:avLst/>
          </a:prstGeom>
        </p:spPr>
      </p:pic>
    </p:spTree>
    <p:extLst>
      <p:ext uri="{BB962C8B-B14F-4D97-AF65-F5344CB8AC3E}">
        <p14:creationId xmlns:p14="http://schemas.microsoft.com/office/powerpoint/2010/main" val="1193503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Summary</a:t>
            </a:r>
            <a:endPar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4A3C89F5-5AC7-42CA-B269-E0EF8850E061}"/>
              </a:ext>
            </a:extLst>
          </p:cNvPr>
          <p:cNvSpPr txBox="1"/>
          <p:nvPr/>
        </p:nvSpPr>
        <p:spPr>
          <a:xfrm>
            <a:off x="1459469" y="1433251"/>
            <a:ext cx="9273061" cy="5016758"/>
          </a:xfrm>
          <a:prstGeom prst="rect">
            <a:avLst/>
          </a:prstGeom>
          <a:solidFill>
            <a:srgbClr val="627981"/>
          </a:solidFill>
          <a:ln>
            <a:solidFill>
              <a:srgbClr val="627981"/>
            </a:solidFill>
          </a:ln>
        </p:spPr>
        <p:txBody>
          <a:bodyPr wrap="square" rtlCol="0" anchor="ctr">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Economics seeks to solve the problem of scarcity, which is when human wants for goods and services exceed the available supply.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 modern economy displays a division of labor, in which people earn income by specializing in what they produce and then use that income to purchase the products they need or want.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Division and specialization of labor only work when individuals can purchase what they do not produce in markets.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Learning about economics helps you understand the major problems facing the world today, prepares you to be a good citizen, and helps you become a well-rounded thinker.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Microeconomics and macroeconomics are two different perspectives on the economy.</a:t>
            </a:r>
          </a:p>
        </p:txBody>
      </p:sp>
    </p:spTree>
    <p:extLst>
      <p:ext uri="{BB962C8B-B14F-4D97-AF65-F5344CB8AC3E}">
        <p14:creationId xmlns:p14="http://schemas.microsoft.com/office/powerpoint/2010/main" val="17449790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5A7E83"/>
        </a:solidFill>
        <a:effectLst/>
      </p:bgPr>
    </p:bg>
    <p:spTree>
      <p:nvGrpSpPr>
        <p:cNvPr id="1" name=""/>
        <p:cNvGrpSpPr/>
        <p:nvPr/>
      </p:nvGrpSpPr>
      <p:grpSpPr>
        <a:xfrm>
          <a:off x="0" y="0"/>
          <a:ext cx="0" cy="0"/>
          <a:chOff x="0" y="0"/>
          <a:chExt cx="0" cy="0"/>
        </a:xfrm>
      </p:grpSpPr>
      <p:sp>
        <p:nvSpPr>
          <p:cNvPr id="5" name="Title 4"/>
          <p:cNvSpPr txBox="1">
            <a:spLocks noGrp="1"/>
          </p:cNvSpPr>
          <p:nvPr>
            <p:ph type="title" idx="4294967295"/>
          </p:nvPr>
        </p:nvSpPr>
        <p:spPr>
          <a:xfrm>
            <a:off x="1524000" y="1410227"/>
            <a:ext cx="9144000"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HAWKES</a:t>
            </a:r>
            <a:r>
              <a:rPr kumimoji="0" lang="en-US" sz="72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LEARNING</a:t>
            </a:r>
          </a:p>
        </p:txBody>
      </p:sp>
      <p:cxnSp>
        <p:nvCxnSpPr>
          <p:cNvPr id="11" name="Straight Connector 10">
            <a:extLst>
              <a:ext uri="{C183D7F6-B498-43B3-948B-1728B52AA6E4}">
                <adec:decorative xmlns:adec="http://schemas.microsoft.com/office/drawing/2017/decorative" val="1"/>
              </a:ext>
            </a:extLst>
          </p:cNvPr>
          <p:cNvCxnSpPr/>
          <p:nvPr/>
        </p:nvCxnSpPr>
        <p:spPr>
          <a:xfrm>
            <a:off x="1859169" y="2729726"/>
            <a:ext cx="842962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1108" y="3050910"/>
            <a:ext cx="609600" cy="609600"/>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6179" y="3050910"/>
            <a:ext cx="609600" cy="609600"/>
          </a:xfrm>
          <a:prstGeom prst="rect">
            <a:avLst/>
          </a:prstGeom>
        </p:spPr>
      </p:pic>
      <p:pic>
        <p:nvPicPr>
          <p:cNvPr id="8" name="Picture 7">
            <a:extLs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7122" y="3050910"/>
            <a:ext cx="609600" cy="609600"/>
          </a:xfrm>
          <a:prstGeom prst="rect">
            <a:avLst/>
          </a:prstGeom>
        </p:spPr>
      </p:pic>
      <p:pic>
        <p:nvPicPr>
          <p:cNvPr id="9" name="Picture 8">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68065" y="3050910"/>
            <a:ext cx="609600" cy="609600"/>
          </a:xfrm>
          <a:prstGeom prst="rect">
            <a:avLst/>
          </a:prstGeom>
        </p:spPr>
      </p:pic>
    </p:spTree>
    <p:extLst>
      <p:ext uri="{BB962C8B-B14F-4D97-AF65-F5344CB8AC3E}">
        <p14:creationId xmlns:p14="http://schemas.microsoft.com/office/powerpoint/2010/main" val="42400331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What Is Economics?</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4" name="Group 33" descr="What is economics, and why should you study it?">
            <a:extLst>
              <a:ext uri="{FF2B5EF4-FFF2-40B4-BE49-F238E27FC236}">
                <a16:creationId xmlns:a16="http://schemas.microsoft.com/office/drawing/2014/main" id="{535EB0BF-70E3-40C9-8054-79AE266B42A3}"/>
              </a:ext>
            </a:extLst>
          </p:cNvPr>
          <p:cNvGrpSpPr/>
          <p:nvPr/>
        </p:nvGrpSpPr>
        <p:grpSpPr>
          <a:xfrm>
            <a:off x="1795460" y="1383374"/>
            <a:ext cx="8601079" cy="1067579"/>
            <a:chOff x="542922" y="1736761"/>
            <a:chExt cx="8601079" cy="806935"/>
          </a:xfrm>
          <a:solidFill>
            <a:srgbClr val="5A7E83"/>
          </a:solidFill>
        </p:grpSpPr>
        <p:sp>
          <p:nvSpPr>
            <p:cNvPr id="5" name="Rectangle 4">
              <a:extLst>
                <a:ext uri="{FF2B5EF4-FFF2-40B4-BE49-F238E27FC236}">
                  <a16:creationId xmlns:a16="http://schemas.microsoft.com/office/drawing/2014/main" id="{04FE9968-DDEB-4D59-957F-82F3FD08798C}"/>
                </a:ext>
              </a:extLst>
            </p:cNvPr>
            <p:cNvSpPr/>
            <p:nvPr/>
          </p:nvSpPr>
          <p:spPr>
            <a:xfrm>
              <a:off x="542922" y="1736761"/>
              <a:ext cx="8601079"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1E12D872-BE7C-4D1E-B0AA-502321BE06C7}"/>
                </a:ext>
              </a:extLst>
            </p:cNvPr>
            <p:cNvSpPr txBox="1"/>
            <p:nvPr/>
          </p:nvSpPr>
          <p:spPr>
            <a:xfrm>
              <a:off x="667087" y="1942890"/>
              <a:ext cx="8349095" cy="442005"/>
            </a:xfrm>
            <a:prstGeom prst="rect">
              <a:avLst/>
            </a:prstGeom>
            <a:grp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rPr>
                <a:t>What is economics, and why should you study it?</a:t>
              </a:r>
            </a:p>
          </p:txBody>
        </p:sp>
      </p:grpSp>
      <p:grpSp>
        <p:nvGrpSpPr>
          <p:cNvPr id="16" name="Group 33" descr="Economics may not be what you think it is.">
            <a:extLst>
              <a:ext uri="{FF2B5EF4-FFF2-40B4-BE49-F238E27FC236}">
                <a16:creationId xmlns:a16="http://schemas.microsoft.com/office/drawing/2014/main" id="{446D10CE-BB8C-4FAB-87D9-C55DFDF52AC1}"/>
              </a:ext>
            </a:extLst>
          </p:cNvPr>
          <p:cNvGrpSpPr/>
          <p:nvPr/>
        </p:nvGrpSpPr>
        <p:grpSpPr>
          <a:xfrm>
            <a:off x="1793632" y="2696418"/>
            <a:ext cx="8601079" cy="1067579"/>
            <a:chOff x="542922" y="1736761"/>
            <a:chExt cx="8601079" cy="806935"/>
          </a:xfrm>
          <a:solidFill>
            <a:srgbClr val="5A7E83"/>
          </a:solidFill>
        </p:grpSpPr>
        <p:sp>
          <p:nvSpPr>
            <p:cNvPr id="17" name="Rectangle 16">
              <a:extLst>
                <a:ext uri="{FF2B5EF4-FFF2-40B4-BE49-F238E27FC236}">
                  <a16:creationId xmlns:a16="http://schemas.microsoft.com/office/drawing/2014/main" id="{6CB0ED4D-095B-4CB4-9B78-B14E9DFEC5A2}"/>
                </a:ext>
              </a:extLst>
            </p:cNvPr>
            <p:cNvSpPr/>
            <p:nvPr/>
          </p:nvSpPr>
          <p:spPr>
            <a:xfrm>
              <a:off x="542922" y="1736761"/>
              <a:ext cx="8601079"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2B0DF110-1E9A-4653-82F0-3CECF8183A61}"/>
                </a:ext>
              </a:extLst>
            </p:cNvPr>
            <p:cNvSpPr txBox="1"/>
            <p:nvPr/>
          </p:nvSpPr>
          <p:spPr>
            <a:xfrm>
              <a:off x="668913" y="1901816"/>
              <a:ext cx="8349095" cy="442005"/>
            </a:xfrm>
            <a:prstGeom prst="rect">
              <a:avLst/>
            </a:prstGeom>
            <a:grp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rPr>
                <a:t>Economics may not be what you think it is.</a:t>
              </a:r>
            </a:p>
          </p:txBody>
        </p:sp>
      </p:grpSp>
      <p:grpSp>
        <p:nvGrpSpPr>
          <p:cNvPr id="2" name="Group 1" descr="It is NOT primarily about money or finance or the stock market, although these are all things that economists study.">
            <a:extLst>
              <a:ext uri="{FF2B5EF4-FFF2-40B4-BE49-F238E27FC236}">
                <a16:creationId xmlns:a16="http://schemas.microsoft.com/office/drawing/2014/main" id="{DE37C5CB-ADF2-69CF-2190-D38CF899866E}"/>
              </a:ext>
            </a:extLst>
          </p:cNvPr>
          <p:cNvGrpSpPr/>
          <p:nvPr/>
        </p:nvGrpSpPr>
        <p:grpSpPr>
          <a:xfrm>
            <a:off x="1793632" y="4044834"/>
            <a:ext cx="3930835" cy="2376471"/>
            <a:chOff x="1793632" y="4044834"/>
            <a:chExt cx="3930835" cy="2376471"/>
          </a:xfrm>
        </p:grpSpPr>
        <p:sp>
          <p:nvSpPr>
            <p:cNvPr id="24" name="Up Arrow 20">
              <a:extLst>
                <a:ext uri="{FF2B5EF4-FFF2-40B4-BE49-F238E27FC236}">
                  <a16:creationId xmlns:a16="http://schemas.microsoft.com/office/drawing/2014/main" id="{AA5BABC0-E58B-404C-B0DC-9A02CF80B76E}"/>
                </a:ext>
              </a:extLst>
            </p:cNvPr>
            <p:cNvSpPr/>
            <p:nvPr/>
          </p:nvSpPr>
          <p:spPr>
            <a:xfrm>
              <a:off x="3428543" y="4044834"/>
              <a:ext cx="661012" cy="834722"/>
            </a:xfrm>
            <a:prstGeom prst="upArrow">
              <a:avLst/>
            </a:prstGeom>
            <a:solidFill>
              <a:srgbClr val="5A7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7" name="TextBox 26">
              <a:extLst>
                <a:ext uri="{FF2B5EF4-FFF2-40B4-BE49-F238E27FC236}">
                  <a16:creationId xmlns:a16="http://schemas.microsoft.com/office/drawing/2014/main" id="{F5000CB3-1C8A-41F3-9795-0EC7E348843E}"/>
                </a:ext>
              </a:extLst>
            </p:cNvPr>
            <p:cNvSpPr txBox="1"/>
            <p:nvPr/>
          </p:nvSpPr>
          <p:spPr>
            <a:xfrm>
              <a:off x="1793632" y="4851645"/>
              <a:ext cx="3930835" cy="1569660"/>
            </a:xfrm>
            <a:prstGeom prst="rect">
              <a:avLst/>
            </a:prstGeom>
            <a:solidFill>
              <a:srgbClr val="5A7E83"/>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It is NOT primarily about money or finance or the stock market, although these are all things that economists study. </a:t>
              </a:r>
            </a:p>
          </p:txBody>
        </p:sp>
      </p:grpSp>
      <p:grpSp>
        <p:nvGrpSpPr>
          <p:cNvPr id="3" name="Group 2" descr="It is NOT the study of business.">
            <a:extLst>
              <a:ext uri="{FF2B5EF4-FFF2-40B4-BE49-F238E27FC236}">
                <a16:creationId xmlns:a16="http://schemas.microsoft.com/office/drawing/2014/main" id="{B5C3DCA8-5E0F-AE72-231F-EF433D1B97CC}"/>
              </a:ext>
            </a:extLst>
          </p:cNvPr>
          <p:cNvGrpSpPr/>
          <p:nvPr/>
        </p:nvGrpSpPr>
        <p:grpSpPr>
          <a:xfrm>
            <a:off x="6463876" y="4058961"/>
            <a:ext cx="3930835" cy="2347164"/>
            <a:chOff x="6463876" y="4058961"/>
            <a:chExt cx="3930835" cy="2347164"/>
          </a:xfrm>
        </p:grpSpPr>
        <p:sp>
          <p:nvSpPr>
            <p:cNvPr id="19" name="Up Arrow 16">
              <a:extLst>
                <a:ext uri="{FF2B5EF4-FFF2-40B4-BE49-F238E27FC236}">
                  <a16:creationId xmlns:a16="http://schemas.microsoft.com/office/drawing/2014/main" id="{6E6BF6A6-095D-4742-A810-C6214D76B189}"/>
                </a:ext>
              </a:extLst>
            </p:cNvPr>
            <p:cNvSpPr/>
            <p:nvPr/>
          </p:nvSpPr>
          <p:spPr>
            <a:xfrm>
              <a:off x="8098787" y="4058961"/>
              <a:ext cx="661012" cy="834722"/>
            </a:xfrm>
            <a:prstGeom prst="upArrow">
              <a:avLst/>
            </a:prstGeom>
            <a:solidFill>
              <a:srgbClr val="5A7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3" name="TextBox 22">
              <a:extLst>
                <a:ext uri="{FF2B5EF4-FFF2-40B4-BE49-F238E27FC236}">
                  <a16:creationId xmlns:a16="http://schemas.microsoft.com/office/drawing/2014/main" id="{FBF6F0DA-1BC0-4C36-A26B-2A940124A843}"/>
                </a:ext>
              </a:extLst>
            </p:cNvPr>
            <p:cNvSpPr txBox="1"/>
            <p:nvPr/>
          </p:nvSpPr>
          <p:spPr>
            <a:xfrm>
              <a:off x="6463876" y="4851645"/>
              <a:ext cx="3930835" cy="1554480"/>
            </a:xfrm>
            <a:prstGeom prst="rect">
              <a:avLst/>
            </a:prstGeom>
            <a:solidFill>
              <a:srgbClr val="5A7E83"/>
            </a:solid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It is NOT the study of business.</a:t>
              </a:r>
            </a:p>
          </p:txBody>
        </p:sp>
      </p:grpSp>
    </p:spTree>
    <p:extLst>
      <p:ext uri="{BB962C8B-B14F-4D97-AF65-F5344CB8AC3E}">
        <p14:creationId xmlns:p14="http://schemas.microsoft.com/office/powerpoint/2010/main" val="4434565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What Is Economics?</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2" name="Group 1" descr="Economics">
            <a:extLst>
              <a:ext uri="{FF2B5EF4-FFF2-40B4-BE49-F238E27FC236}">
                <a16:creationId xmlns:a16="http://schemas.microsoft.com/office/drawing/2014/main" id="{2F0C7E42-1B3C-7EAB-68AF-16B96F51E734}"/>
              </a:ext>
            </a:extLst>
          </p:cNvPr>
          <p:cNvGrpSpPr/>
          <p:nvPr/>
        </p:nvGrpSpPr>
        <p:grpSpPr>
          <a:xfrm>
            <a:off x="3620962" y="1863841"/>
            <a:ext cx="4950072" cy="1093742"/>
            <a:chOff x="3620962" y="1863841"/>
            <a:chExt cx="4950072" cy="1093742"/>
          </a:xfrm>
        </p:grpSpPr>
        <p:sp>
          <p:nvSpPr>
            <p:cNvPr id="15" name="Rectangle 14">
              <a:extLst>
                <a:ext uri="{FF2B5EF4-FFF2-40B4-BE49-F238E27FC236}">
                  <a16:creationId xmlns:a16="http://schemas.microsoft.com/office/drawing/2014/main" id="{325CF618-6C01-4703-9D9A-B43367FA0C2E}"/>
                </a:ext>
              </a:extLst>
            </p:cNvPr>
            <p:cNvSpPr/>
            <p:nvPr/>
          </p:nvSpPr>
          <p:spPr>
            <a:xfrm>
              <a:off x="3620962" y="1863841"/>
              <a:ext cx="4950072" cy="1093742"/>
            </a:xfrm>
            <a:prstGeom prst="rect">
              <a:avLst/>
            </a:prstGeom>
            <a:solidFill>
              <a:srgbClr val="5A7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323542"/>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341FF043-27E6-4FF0-BD88-74D14DE8F00E}"/>
                </a:ext>
              </a:extLst>
            </p:cNvPr>
            <p:cNvSpPr/>
            <p:nvPr/>
          </p:nvSpPr>
          <p:spPr>
            <a:xfrm>
              <a:off x="4880350" y="1998818"/>
              <a:ext cx="2431308" cy="707886"/>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Calibri" panose="020F0502020204030204"/>
                  <a:ea typeface="+mn-ea"/>
                  <a:cs typeface="+mn-cs"/>
                </a:rPr>
                <a:t>Economics</a:t>
              </a:r>
              <a:endParaRPr kumimoji="0" lang="en-US" sz="4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4" name="Group 3" descr="the study of how people make decisions in the face of scarcity">
            <a:extLst>
              <a:ext uri="{FF2B5EF4-FFF2-40B4-BE49-F238E27FC236}">
                <a16:creationId xmlns:a16="http://schemas.microsoft.com/office/drawing/2014/main" id="{B337AE6E-F512-1F48-AEFD-DCAFE9BD83AF}"/>
              </a:ext>
            </a:extLst>
          </p:cNvPr>
          <p:cNvGrpSpPr/>
          <p:nvPr/>
        </p:nvGrpSpPr>
        <p:grpSpPr>
          <a:xfrm>
            <a:off x="1881187" y="3227946"/>
            <a:ext cx="8429625" cy="1441993"/>
            <a:chOff x="1881187" y="3227946"/>
            <a:chExt cx="8429625" cy="1441993"/>
          </a:xfrm>
        </p:grpSpPr>
        <p:sp>
          <p:nvSpPr>
            <p:cNvPr id="17" name="Rectangle 16">
              <a:extLst>
                <a:ext uri="{FF2B5EF4-FFF2-40B4-BE49-F238E27FC236}">
                  <a16:creationId xmlns:a16="http://schemas.microsoft.com/office/drawing/2014/main" id="{869AA872-6455-403A-8237-4E2DF9E2B17F}"/>
                </a:ext>
              </a:extLst>
            </p:cNvPr>
            <p:cNvSpPr/>
            <p:nvPr/>
          </p:nvSpPr>
          <p:spPr>
            <a:xfrm>
              <a:off x="1881187" y="3800821"/>
              <a:ext cx="8429625" cy="869118"/>
            </a:xfrm>
            <a:prstGeom prst="rect">
              <a:avLst/>
            </a:prstGeom>
            <a:solidFill>
              <a:srgbClr val="5A7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323542"/>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F71F4CD7-7475-4401-BA2F-14D4FB98D4FB}"/>
                </a:ext>
              </a:extLst>
            </p:cNvPr>
            <p:cNvSpPr txBox="1"/>
            <p:nvPr/>
          </p:nvSpPr>
          <p:spPr>
            <a:xfrm>
              <a:off x="2096457" y="4004547"/>
              <a:ext cx="7999081" cy="461665"/>
            </a:xfrm>
            <a:prstGeom prst="rect">
              <a:avLst/>
            </a:prstGeom>
            <a:solidFill>
              <a:srgbClr val="5A7E83"/>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Times New Roman" panose="02020603050405020304" pitchFamily="18" charset="0"/>
                </a:rPr>
                <a:t>the study of how people make decisions in the face of </a:t>
              </a:r>
              <a:r>
                <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Times New Roman" panose="02020603050405020304" pitchFamily="18" charset="0"/>
                </a:rPr>
                <a:t>scarcity</a:t>
              </a: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8" name="Up Arrow 4">
              <a:extLst>
                <a:ext uri="{FF2B5EF4-FFF2-40B4-BE49-F238E27FC236}">
                  <a16:creationId xmlns:a16="http://schemas.microsoft.com/office/drawing/2014/main" id="{3422DE0E-FAC1-46A2-9F2B-B2BF7575E577}"/>
                </a:ext>
              </a:extLst>
            </p:cNvPr>
            <p:cNvSpPr/>
            <p:nvPr/>
          </p:nvSpPr>
          <p:spPr>
            <a:xfrm>
              <a:off x="5765492" y="3227946"/>
              <a:ext cx="661012" cy="738130"/>
            </a:xfrm>
            <a:prstGeom prst="upArrow">
              <a:avLst/>
            </a:prstGeom>
            <a:solidFill>
              <a:srgbClr val="5A7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3" name="Speech Bubble: Oval 2">
            <a:extLst>
              <a:ext uri="{FF2B5EF4-FFF2-40B4-BE49-F238E27FC236}">
                <a16:creationId xmlns:a16="http://schemas.microsoft.com/office/drawing/2014/main" id="{2D86F995-181E-44C2-B074-7881EE2FE620}"/>
              </a:ext>
            </a:extLst>
          </p:cNvPr>
          <p:cNvSpPr/>
          <p:nvPr/>
        </p:nvSpPr>
        <p:spPr>
          <a:xfrm>
            <a:off x="9183922" y="4740307"/>
            <a:ext cx="2253780" cy="1959570"/>
          </a:xfrm>
          <a:prstGeom prst="wedgeEllipseCallout">
            <a:avLst>
              <a:gd name="adj1" fmla="val -58868"/>
              <a:gd name="adj2" fmla="val -49933"/>
            </a:avLst>
          </a:prstGeom>
          <a:solidFill>
            <a:srgbClr val="5A7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Sometimes it is called the science of scarcity!</a:t>
            </a:r>
          </a:p>
        </p:txBody>
      </p:sp>
    </p:spTree>
    <p:extLst>
      <p:ext uri="{BB962C8B-B14F-4D97-AF65-F5344CB8AC3E}">
        <p14:creationId xmlns:p14="http://schemas.microsoft.com/office/powerpoint/2010/main" val="30618676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3999" y="378577"/>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FRED</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4" name="Group 13" descr="Data is important in economics because it describes and measures the issues and problems that economics seeks to understand.">
            <a:extLst>
              <a:ext uri="{FF2B5EF4-FFF2-40B4-BE49-F238E27FC236}">
                <a16:creationId xmlns:a16="http://schemas.microsoft.com/office/drawing/2014/main" id="{07A8CF69-5CD1-4892-82FC-34A3EA082138}"/>
              </a:ext>
            </a:extLst>
          </p:cNvPr>
          <p:cNvGrpSpPr/>
          <p:nvPr/>
        </p:nvGrpSpPr>
        <p:grpSpPr>
          <a:xfrm>
            <a:off x="2135749" y="1620241"/>
            <a:ext cx="8058154" cy="806935"/>
            <a:chOff x="542923" y="1736761"/>
            <a:chExt cx="8058154" cy="806935"/>
          </a:xfrm>
          <a:solidFill>
            <a:srgbClr val="627981"/>
          </a:solidFill>
        </p:grpSpPr>
        <p:sp>
          <p:nvSpPr>
            <p:cNvPr id="15" name="Rectangle 14">
              <a:extLst>
                <a:ext uri="{FF2B5EF4-FFF2-40B4-BE49-F238E27FC236}">
                  <a16:creationId xmlns:a16="http://schemas.microsoft.com/office/drawing/2014/main" id="{A1094039-3219-4A8B-903C-D16BC500BDED}"/>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D21E5F1A-81E0-4970-83AD-D79FB967E25A}"/>
                </a:ext>
              </a:extLst>
            </p:cNvPr>
            <p:cNvSpPr txBox="1"/>
            <p:nvPr/>
          </p:nvSpPr>
          <p:spPr>
            <a:xfrm>
              <a:off x="655854" y="1786285"/>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Data is important in economics because it describes and measures the issues and problems that economics seeks to understand.</a:t>
              </a:r>
            </a:p>
          </p:txBody>
        </p:sp>
      </p:grpSp>
      <p:grpSp>
        <p:nvGrpSpPr>
          <p:cNvPr id="17" name="Group 16" descr="A variety of government agencies publish economic and social data.">
            <a:extLst>
              <a:ext uri="{FF2B5EF4-FFF2-40B4-BE49-F238E27FC236}">
                <a16:creationId xmlns:a16="http://schemas.microsoft.com/office/drawing/2014/main" id="{814C246D-55AE-40B3-8B12-FA1A95C318E6}"/>
              </a:ext>
            </a:extLst>
          </p:cNvPr>
          <p:cNvGrpSpPr/>
          <p:nvPr/>
        </p:nvGrpSpPr>
        <p:grpSpPr>
          <a:xfrm>
            <a:off x="2135749" y="2523086"/>
            <a:ext cx="8058154" cy="806935"/>
            <a:chOff x="542923" y="1736761"/>
            <a:chExt cx="8058154" cy="806935"/>
          </a:xfrm>
          <a:solidFill>
            <a:srgbClr val="627981"/>
          </a:solidFill>
        </p:grpSpPr>
        <p:sp>
          <p:nvSpPr>
            <p:cNvPr id="18" name="Rectangle 17">
              <a:extLst>
                <a:ext uri="{FF2B5EF4-FFF2-40B4-BE49-F238E27FC236}">
                  <a16:creationId xmlns:a16="http://schemas.microsoft.com/office/drawing/2014/main" id="{8A5C311E-3FCE-43B8-87A9-FAF5DB3F14DB}"/>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 name="TextBox 18">
              <a:extLst>
                <a:ext uri="{FF2B5EF4-FFF2-40B4-BE49-F238E27FC236}">
                  <a16:creationId xmlns:a16="http://schemas.microsoft.com/office/drawing/2014/main" id="{127BBAD0-C25F-4D77-811D-99007F8D4537}"/>
                </a:ext>
              </a:extLst>
            </p:cNvPr>
            <p:cNvSpPr txBox="1"/>
            <p:nvPr/>
          </p:nvSpPr>
          <p:spPr>
            <a:xfrm>
              <a:off x="599388" y="1910187"/>
              <a:ext cx="7807571" cy="400110"/>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 variety of government agencies publish economic and social data.</a:t>
              </a:r>
            </a:p>
          </p:txBody>
        </p:sp>
      </p:grpSp>
      <p:grpSp>
        <p:nvGrpSpPr>
          <p:cNvPr id="20" name="Group 19" descr="For this course, we will generally use data from the St. Louis Federal Reserve Bank's FRED database.">
            <a:extLst>
              <a:ext uri="{FF2B5EF4-FFF2-40B4-BE49-F238E27FC236}">
                <a16:creationId xmlns:a16="http://schemas.microsoft.com/office/drawing/2014/main" id="{4A0713FB-980E-497E-A670-6EADB7900DE0}"/>
              </a:ext>
            </a:extLst>
          </p:cNvPr>
          <p:cNvGrpSpPr/>
          <p:nvPr/>
        </p:nvGrpSpPr>
        <p:grpSpPr>
          <a:xfrm>
            <a:off x="2135749" y="3425931"/>
            <a:ext cx="8058154" cy="806935"/>
            <a:chOff x="542923" y="1736761"/>
            <a:chExt cx="8058154" cy="806935"/>
          </a:xfrm>
          <a:solidFill>
            <a:srgbClr val="627981"/>
          </a:solidFill>
        </p:grpSpPr>
        <p:sp>
          <p:nvSpPr>
            <p:cNvPr id="21" name="Rectangle 20">
              <a:extLst>
                <a:ext uri="{FF2B5EF4-FFF2-40B4-BE49-F238E27FC236}">
                  <a16:creationId xmlns:a16="http://schemas.microsoft.com/office/drawing/2014/main" id="{98CD9020-6157-4C25-8672-F18424AC89E7}"/>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2" name="TextBox 21">
              <a:extLst>
                <a:ext uri="{FF2B5EF4-FFF2-40B4-BE49-F238E27FC236}">
                  <a16:creationId xmlns:a16="http://schemas.microsoft.com/office/drawing/2014/main" id="{F1060C57-8353-4CD3-AD2E-8CAD0948302E}"/>
                </a:ext>
              </a:extLst>
            </p:cNvPr>
            <p:cNvSpPr txBox="1"/>
            <p:nvPr/>
          </p:nvSpPr>
          <p:spPr>
            <a:xfrm>
              <a:off x="599388" y="1768293"/>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For this course, we will generally use data from the St. Louis Federal Reserve Bank's FRED database. </a:t>
              </a:r>
            </a:p>
          </p:txBody>
        </p:sp>
      </p:grpSp>
      <p:sp>
        <p:nvSpPr>
          <p:cNvPr id="25" name="Rectangle 24">
            <a:extLst>
              <a:ext uri="{FF2B5EF4-FFF2-40B4-BE49-F238E27FC236}">
                <a16:creationId xmlns:a16="http://schemas.microsoft.com/office/drawing/2014/main" id="{5C891059-9146-44AC-8ACF-093B4A86FD26}"/>
              </a:ext>
            </a:extLst>
          </p:cNvPr>
          <p:cNvSpPr/>
          <p:nvPr/>
        </p:nvSpPr>
        <p:spPr>
          <a:xfrm>
            <a:off x="1881190" y="4680374"/>
            <a:ext cx="8429625" cy="58477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Federal Reserve Economic Data</a:t>
            </a:r>
          </a:p>
        </p:txBody>
      </p:sp>
      <p:sp>
        <p:nvSpPr>
          <p:cNvPr id="27" name="Rectangle 26">
            <a:extLst>
              <a:ext uri="{FF2B5EF4-FFF2-40B4-BE49-F238E27FC236}">
                <a16:creationId xmlns:a16="http://schemas.microsoft.com/office/drawing/2014/main" id="{D6493714-FDC5-425D-93F1-641F5D9BDD5E}"/>
              </a:ext>
            </a:extLst>
          </p:cNvPr>
          <p:cNvSpPr/>
          <p:nvPr/>
        </p:nvSpPr>
        <p:spPr>
          <a:xfrm>
            <a:off x="3819863" y="5349820"/>
            <a:ext cx="4552272"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hlinkClick r:id="rId3"/>
              </a:rPr>
              <a:t>hawkes.biz/</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hlinkClick r:id="rId3"/>
              </a:rPr>
              <a:t>fredcategories</a:t>
            </a: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355306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The Problem</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215BEF3E-2C16-46F2-9433-3FD2C4D404F9}"/>
              </a:ext>
            </a:extLst>
          </p:cNvPr>
          <p:cNvSpPr/>
          <p:nvPr/>
        </p:nvSpPr>
        <p:spPr>
          <a:xfrm>
            <a:off x="1881188" y="1383374"/>
            <a:ext cx="4110997" cy="584775"/>
          </a:xfrm>
          <a:prstGeom prst="rect">
            <a:avLst/>
          </a:prstGeom>
          <a:solidFill>
            <a:srgbClr val="5A7E83"/>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rPr>
              <a:t> Resources are </a:t>
            </a:r>
            <a:r>
              <a:rPr kumimoji="0" lang="en-US" sz="3200" b="1" i="0" u="none" strike="noStrike" kern="1200" cap="none" spc="0" normalizeH="0" baseline="0" noProof="0" dirty="0">
                <a:ln>
                  <a:noFill/>
                </a:ln>
                <a:solidFill>
                  <a:prstClr val="white"/>
                </a:solidFill>
                <a:effectLst/>
                <a:uLnTx/>
                <a:uFillTx/>
                <a:latin typeface="Calibri" panose="020F0502020204030204"/>
                <a:ea typeface="+mn-ea"/>
                <a:cs typeface="+mn-cs"/>
              </a:rPr>
              <a:t>LIMITED</a:t>
            </a:r>
            <a:endPar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Rectangle 2">
            <a:extLst>
              <a:ext uri="{FF2B5EF4-FFF2-40B4-BE49-F238E27FC236}">
                <a16:creationId xmlns:a16="http://schemas.microsoft.com/office/drawing/2014/main" id="{A5F35CD6-A2F7-4927-BE57-536677DC5FD3}"/>
              </a:ext>
            </a:extLst>
          </p:cNvPr>
          <p:cNvSpPr/>
          <p:nvPr/>
        </p:nvSpPr>
        <p:spPr>
          <a:xfrm>
            <a:off x="6199817" y="1383374"/>
            <a:ext cx="4110995" cy="584775"/>
          </a:xfrm>
          <a:prstGeom prst="rect">
            <a:avLst/>
          </a:prstGeom>
          <a:solidFill>
            <a:srgbClr val="5A7E83"/>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rPr>
              <a:t> Wants are </a:t>
            </a:r>
            <a:r>
              <a:rPr kumimoji="0" lang="en-US" sz="3200" b="1" i="0" u="none" strike="noStrike" kern="1200" cap="none" spc="0" normalizeH="0" baseline="0" noProof="0" dirty="0">
                <a:ln>
                  <a:noFill/>
                </a:ln>
                <a:solidFill>
                  <a:prstClr val="white"/>
                </a:solidFill>
                <a:effectLst/>
                <a:uLnTx/>
                <a:uFillTx/>
                <a:latin typeface="Calibri" panose="020F0502020204030204"/>
                <a:ea typeface="+mn-ea"/>
                <a:cs typeface="+mn-cs"/>
              </a:rPr>
              <a:t>UNLIMITED</a:t>
            </a:r>
            <a:endPar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4" name="Picture 2" descr="A photo of a man holding a can of soup in a food bank">
            <a:extLst>
              <a:ext uri="{FF2B5EF4-FFF2-40B4-BE49-F238E27FC236}">
                <a16:creationId xmlns:a16="http://schemas.microsoft.com/office/drawing/2014/main" id="{121208AA-E963-4647-687D-BF7B707B596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7678" t="19855" r="25148" b="22574"/>
          <a:stretch/>
        </p:blipFill>
        <p:spPr bwMode="auto">
          <a:xfrm>
            <a:off x="3859261" y="2306318"/>
            <a:ext cx="4265847" cy="2865119"/>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 7" descr="Food banks are a reminder that scarcity of resources is real.">
            <a:extLst>
              <a:ext uri="{FF2B5EF4-FFF2-40B4-BE49-F238E27FC236}">
                <a16:creationId xmlns:a16="http://schemas.microsoft.com/office/drawing/2014/main" id="{A2E054AB-A486-44B9-8A22-993E04A7D924}"/>
              </a:ext>
            </a:extLst>
          </p:cNvPr>
          <p:cNvGrpSpPr/>
          <p:nvPr/>
        </p:nvGrpSpPr>
        <p:grpSpPr>
          <a:xfrm>
            <a:off x="2066923" y="5474626"/>
            <a:ext cx="8058154" cy="806935"/>
            <a:chOff x="542923" y="1736761"/>
            <a:chExt cx="8058154" cy="806935"/>
          </a:xfrm>
          <a:solidFill>
            <a:srgbClr val="627981"/>
          </a:solidFill>
        </p:grpSpPr>
        <p:sp>
          <p:nvSpPr>
            <p:cNvPr id="9" name="Rectangle 8">
              <a:extLst>
                <a:ext uri="{FF2B5EF4-FFF2-40B4-BE49-F238E27FC236}">
                  <a16:creationId xmlns:a16="http://schemas.microsoft.com/office/drawing/2014/main" id="{B38AD1F2-B003-4C05-A48C-32D6EDD34CC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0705475F-F837-482D-B5E1-A4DF43D8A6A0}"/>
                </a:ext>
              </a:extLst>
            </p:cNvPr>
            <p:cNvSpPr txBox="1"/>
            <p:nvPr/>
          </p:nvSpPr>
          <p:spPr>
            <a:xfrm>
              <a:off x="668214" y="1940173"/>
              <a:ext cx="7807571" cy="400110"/>
            </a:xfrm>
            <a:prstGeom prst="rect">
              <a:avLst/>
            </a:prstGeom>
            <a:grp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Food banks are a reminder that scarcity of resources is real.</a:t>
              </a:r>
            </a:p>
          </p:txBody>
        </p:sp>
      </p:grpSp>
    </p:spTree>
    <p:extLst>
      <p:ext uri="{BB962C8B-B14F-4D97-AF65-F5344CB8AC3E}">
        <p14:creationId xmlns:p14="http://schemas.microsoft.com/office/powerpoint/2010/main" val="1372519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Choice</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AA7F1D1C-3E3E-492A-88F1-B1A88B457B09}"/>
              </a:ext>
            </a:extLst>
          </p:cNvPr>
          <p:cNvSpPr/>
          <p:nvPr/>
        </p:nvSpPr>
        <p:spPr>
          <a:xfrm>
            <a:off x="850490" y="1763288"/>
            <a:ext cx="10491019" cy="523220"/>
          </a:xfrm>
          <a:prstGeom prst="rect">
            <a:avLst/>
          </a:prstGeom>
          <a:solidFill>
            <a:srgbClr val="5A7E83"/>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rPr>
              <a:t>Since resources are finite, we must make the best choices that we can.</a:t>
            </a:r>
          </a:p>
        </p:txBody>
      </p:sp>
      <p:sp>
        <p:nvSpPr>
          <p:cNvPr id="14" name="Rectangle 13">
            <a:extLst>
              <a:ext uri="{FF2B5EF4-FFF2-40B4-BE49-F238E27FC236}">
                <a16:creationId xmlns:a16="http://schemas.microsoft.com/office/drawing/2014/main" id="{727BC527-98A9-49BF-ABF0-033F21B1AB59}"/>
              </a:ext>
            </a:extLst>
          </p:cNvPr>
          <p:cNvSpPr/>
          <p:nvPr/>
        </p:nvSpPr>
        <p:spPr>
          <a:xfrm>
            <a:off x="850490" y="2585313"/>
            <a:ext cx="10491019" cy="954107"/>
          </a:xfrm>
          <a:prstGeom prst="rect">
            <a:avLst/>
          </a:prstGeom>
          <a:solidFill>
            <a:srgbClr val="5A7E83"/>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rPr>
              <a:t>Every society, at every level, must make choices about how to use its resources. </a:t>
            </a:r>
          </a:p>
        </p:txBody>
      </p:sp>
      <p:grpSp>
        <p:nvGrpSpPr>
          <p:cNvPr id="5" name="Group 4" descr="Individuals">
            <a:extLst>
              <a:ext uri="{FF2B5EF4-FFF2-40B4-BE49-F238E27FC236}">
                <a16:creationId xmlns:a16="http://schemas.microsoft.com/office/drawing/2014/main" id="{6875F38C-9435-4222-9822-3321262DB8D1}"/>
              </a:ext>
            </a:extLst>
          </p:cNvPr>
          <p:cNvGrpSpPr/>
          <p:nvPr/>
        </p:nvGrpSpPr>
        <p:grpSpPr>
          <a:xfrm>
            <a:off x="2624129" y="3849056"/>
            <a:ext cx="2080340" cy="1617913"/>
            <a:chOff x="1149291" y="1753237"/>
            <a:chExt cx="2080340" cy="1617913"/>
          </a:xfrm>
          <a:solidFill>
            <a:srgbClr val="627981"/>
          </a:solidFill>
        </p:grpSpPr>
        <p:sp>
          <p:nvSpPr>
            <p:cNvPr id="6" name="Rectangle 5">
              <a:extLst>
                <a:ext uri="{FF2B5EF4-FFF2-40B4-BE49-F238E27FC236}">
                  <a16:creationId xmlns:a16="http://schemas.microsoft.com/office/drawing/2014/main" id="{664B4FC7-CC01-4AB2-B84D-DC48E8B883F9}"/>
                </a:ext>
              </a:extLst>
            </p:cNvPr>
            <p:cNvSpPr/>
            <p:nvPr/>
          </p:nvSpPr>
          <p:spPr>
            <a:xfrm>
              <a:off x="1149291" y="1753237"/>
              <a:ext cx="2080340" cy="161791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43222915-C25E-472C-A783-54528C375332}"/>
                </a:ext>
              </a:extLst>
            </p:cNvPr>
            <p:cNvSpPr txBox="1"/>
            <p:nvPr/>
          </p:nvSpPr>
          <p:spPr>
            <a:xfrm>
              <a:off x="1206105" y="2258976"/>
              <a:ext cx="1966711" cy="584775"/>
            </a:xfrm>
            <a:prstGeom prst="rect">
              <a:avLst/>
            </a:prstGeom>
            <a:grp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rPr>
                <a:t>Individuals</a:t>
              </a:r>
            </a:p>
          </p:txBody>
        </p:sp>
      </p:grpSp>
      <p:grpSp>
        <p:nvGrpSpPr>
          <p:cNvPr id="11" name="Group 10" descr="Towns">
            <a:extLst>
              <a:ext uri="{FF2B5EF4-FFF2-40B4-BE49-F238E27FC236}">
                <a16:creationId xmlns:a16="http://schemas.microsoft.com/office/drawing/2014/main" id="{F69816C1-5A8C-4DA7-B16A-DB73671E3DDE}"/>
              </a:ext>
            </a:extLst>
          </p:cNvPr>
          <p:cNvGrpSpPr/>
          <p:nvPr/>
        </p:nvGrpSpPr>
        <p:grpSpPr>
          <a:xfrm>
            <a:off x="5042669" y="3838225"/>
            <a:ext cx="2080340" cy="1617913"/>
            <a:chOff x="3531827" y="1747690"/>
            <a:chExt cx="2080340" cy="1617913"/>
          </a:xfrm>
          <a:solidFill>
            <a:srgbClr val="627981"/>
          </a:solidFill>
        </p:grpSpPr>
        <p:sp>
          <p:nvSpPr>
            <p:cNvPr id="12" name="Rectangle 11">
              <a:extLst>
                <a:ext uri="{FF2B5EF4-FFF2-40B4-BE49-F238E27FC236}">
                  <a16:creationId xmlns:a16="http://schemas.microsoft.com/office/drawing/2014/main" id="{59F6DAC2-F615-4D8F-801E-922435E4AB40}"/>
                </a:ext>
              </a:extLst>
            </p:cNvPr>
            <p:cNvSpPr/>
            <p:nvPr/>
          </p:nvSpPr>
          <p:spPr>
            <a:xfrm>
              <a:off x="3531827" y="1747690"/>
              <a:ext cx="2080340" cy="161791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32B92577-0126-4F08-AA4D-671956AA1C54}"/>
                </a:ext>
              </a:extLst>
            </p:cNvPr>
            <p:cNvSpPr txBox="1"/>
            <p:nvPr/>
          </p:nvSpPr>
          <p:spPr>
            <a:xfrm>
              <a:off x="3739740" y="2258976"/>
              <a:ext cx="1664514" cy="584775"/>
            </a:xfrm>
            <a:prstGeom prst="rect">
              <a:avLst/>
            </a:prstGeom>
            <a:grp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rPr>
                <a:t>Towns</a:t>
              </a:r>
            </a:p>
          </p:txBody>
        </p:sp>
      </p:grpSp>
      <p:grpSp>
        <p:nvGrpSpPr>
          <p:cNvPr id="8" name="Group 7" descr="Nations">
            <a:extLst>
              <a:ext uri="{FF2B5EF4-FFF2-40B4-BE49-F238E27FC236}">
                <a16:creationId xmlns:a16="http://schemas.microsoft.com/office/drawing/2014/main" id="{EADDA3DC-ED1A-431D-97DA-7C0ACF1045E2}"/>
              </a:ext>
            </a:extLst>
          </p:cNvPr>
          <p:cNvGrpSpPr/>
          <p:nvPr/>
        </p:nvGrpSpPr>
        <p:grpSpPr>
          <a:xfrm>
            <a:off x="7461209" y="3849056"/>
            <a:ext cx="2080340" cy="1617913"/>
            <a:chOff x="5914363" y="1747690"/>
            <a:chExt cx="2080340" cy="1617913"/>
          </a:xfrm>
          <a:solidFill>
            <a:srgbClr val="627981"/>
          </a:solidFill>
        </p:grpSpPr>
        <p:sp>
          <p:nvSpPr>
            <p:cNvPr id="9" name="Rectangle 8">
              <a:extLst>
                <a:ext uri="{FF2B5EF4-FFF2-40B4-BE49-F238E27FC236}">
                  <a16:creationId xmlns:a16="http://schemas.microsoft.com/office/drawing/2014/main" id="{07784427-4896-400E-AD83-838A44DFCA64}"/>
                </a:ext>
              </a:extLst>
            </p:cNvPr>
            <p:cNvSpPr/>
            <p:nvPr/>
          </p:nvSpPr>
          <p:spPr>
            <a:xfrm>
              <a:off x="5914363" y="1747690"/>
              <a:ext cx="2080340" cy="161791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821728FE-9463-4403-8FB6-87DBD424A77F}"/>
                </a:ext>
              </a:extLst>
            </p:cNvPr>
            <p:cNvSpPr txBox="1"/>
            <p:nvPr/>
          </p:nvSpPr>
          <p:spPr>
            <a:xfrm>
              <a:off x="6122276" y="2258976"/>
              <a:ext cx="1664514" cy="584775"/>
            </a:xfrm>
            <a:prstGeom prst="rect">
              <a:avLst/>
            </a:prstGeom>
            <a:grp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rPr>
                <a:t>Nations</a:t>
              </a:r>
            </a:p>
          </p:txBody>
        </p:sp>
      </p:grpSp>
    </p:spTree>
    <p:extLst>
      <p:ext uri="{BB962C8B-B14F-4D97-AF65-F5344CB8AC3E}">
        <p14:creationId xmlns:p14="http://schemas.microsoft.com/office/powerpoint/2010/main" val="13369950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Choice</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AA7F1D1C-3E3E-492A-88F1-B1A88B457B09}"/>
              </a:ext>
            </a:extLst>
          </p:cNvPr>
          <p:cNvSpPr/>
          <p:nvPr/>
        </p:nvSpPr>
        <p:spPr>
          <a:xfrm>
            <a:off x="2342535" y="1548204"/>
            <a:ext cx="7506929" cy="954107"/>
          </a:xfrm>
          <a:prstGeom prst="rect">
            <a:avLst/>
          </a:prstGeom>
          <a:solidFill>
            <a:srgbClr val="5A7E83"/>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Calibri" panose="020F0502020204030204"/>
                <a:ea typeface="+mn-ea"/>
                <a:cs typeface="+mn-cs"/>
              </a:rPr>
              <a:t>Choice</a:t>
            </a:r>
            <a:r>
              <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rPr>
              <a:t>How will we produce goods and services?</a:t>
            </a:r>
          </a:p>
        </p:txBody>
      </p:sp>
      <p:cxnSp>
        <p:nvCxnSpPr>
          <p:cNvPr id="14" name="Straight Arrow Connector 13">
            <a:extLst>
              <a:ext uri="{FF2B5EF4-FFF2-40B4-BE49-F238E27FC236}">
                <a16:creationId xmlns:a16="http://schemas.microsoft.com/office/drawing/2014/main" id="{203351AB-9BE6-4E2E-8D7A-87CA167688E2}"/>
              </a:ext>
              <a:ext uri="{C183D7F6-B498-43B3-948B-1728B52AA6E4}">
                <adec:decorative xmlns:adec="http://schemas.microsoft.com/office/drawing/2017/decorative" val="1"/>
              </a:ext>
            </a:extLst>
          </p:cNvPr>
          <p:cNvCxnSpPr>
            <a:cxnSpLocks/>
            <a:stCxn id="2" idx="2"/>
            <a:endCxn id="18" idx="0"/>
          </p:cNvCxnSpPr>
          <p:nvPr/>
        </p:nvCxnSpPr>
        <p:spPr>
          <a:xfrm flipH="1">
            <a:off x="3161348" y="2502311"/>
            <a:ext cx="2934652" cy="1368247"/>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BA549359-7D9F-4D20-8D83-A086EC6E6C2D}"/>
              </a:ext>
            </a:extLst>
          </p:cNvPr>
          <p:cNvSpPr txBox="1"/>
          <p:nvPr/>
        </p:nvSpPr>
        <p:spPr>
          <a:xfrm>
            <a:off x="1881188" y="3870558"/>
            <a:ext cx="2560320" cy="2560320"/>
          </a:xfrm>
          <a:prstGeom prst="rect">
            <a:avLst/>
          </a:prstGeom>
          <a:solidFill>
            <a:srgbClr val="5A7E83"/>
          </a:solidFill>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rPr>
              <a:t>Make everything yourself</a:t>
            </a:r>
          </a:p>
        </p:txBody>
      </p:sp>
      <p:cxnSp>
        <p:nvCxnSpPr>
          <p:cNvPr id="27" name="Straight Arrow Connector 26">
            <a:extLst>
              <a:ext uri="{FF2B5EF4-FFF2-40B4-BE49-F238E27FC236}">
                <a16:creationId xmlns:a16="http://schemas.microsoft.com/office/drawing/2014/main" id="{19A03BFA-E682-4571-AC89-5095C05D8B02}"/>
              </a:ext>
              <a:ext uri="{C183D7F6-B498-43B3-948B-1728B52AA6E4}">
                <adec:decorative xmlns:adec="http://schemas.microsoft.com/office/drawing/2017/decorative" val="1"/>
              </a:ext>
            </a:extLst>
          </p:cNvPr>
          <p:cNvCxnSpPr>
            <a:cxnSpLocks/>
            <a:stCxn id="2" idx="2"/>
            <a:endCxn id="21" idx="0"/>
          </p:cNvCxnSpPr>
          <p:nvPr/>
        </p:nvCxnSpPr>
        <p:spPr>
          <a:xfrm>
            <a:off x="6096000" y="2502311"/>
            <a:ext cx="2934654" cy="1368247"/>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78AA6D75-1852-4FD5-AE7B-349BFBC9CEBA}"/>
              </a:ext>
            </a:extLst>
          </p:cNvPr>
          <p:cNvSpPr txBox="1"/>
          <p:nvPr/>
        </p:nvSpPr>
        <p:spPr>
          <a:xfrm>
            <a:off x="7750494" y="3870558"/>
            <a:ext cx="2560320" cy="2560320"/>
          </a:xfrm>
          <a:prstGeom prst="rect">
            <a:avLst/>
          </a:prstGeom>
          <a:solidFill>
            <a:srgbClr val="5A7E83"/>
          </a:solidFill>
          <a:ln>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rPr>
              <a:t>Make some things; trade for everything else</a:t>
            </a:r>
          </a:p>
        </p:txBody>
      </p:sp>
    </p:spTree>
    <p:extLst>
      <p:ext uri="{BB962C8B-B14F-4D97-AF65-F5344CB8AC3E}">
        <p14:creationId xmlns:p14="http://schemas.microsoft.com/office/powerpoint/2010/main" val="12061407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Adam Smith</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4" name="Picture 3" descr="Portrait of Adam Smith">
            <a:extLst>
              <a:ext uri="{FF2B5EF4-FFF2-40B4-BE49-F238E27FC236}">
                <a16:creationId xmlns:a16="http://schemas.microsoft.com/office/drawing/2014/main" id="{1DB292ED-A79F-44E9-85F4-21A2C92B8FF9}"/>
              </a:ext>
              <a:ext uri="{C183D7F6-B498-43B3-948B-1728B52AA6E4}">
                <adec:decorative xmlns:adec="http://schemas.microsoft.com/office/drawing/2017/decorative" val="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39327" y="1364905"/>
            <a:ext cx="2313346" cy="3452224"/>
          </a:xfrm>
          <a:prstGeom prst="rect">
            <a:avLst/>
          </a:prstGeom>
        </p:spPr>
      </p:pic>
      <p:sp>
        <p:nvSpPr>
          <p:cNvPr id="2" name="TextBox 1">
            <a:extLst>
              <a:ext uri="{FF2B5EF4-FFF2-40B4-BE49-F238E27FC236}">
                <a16:creationId xmlns:a16="http://schemas.microsoft.com/office/drawing/2014/main" id="{E6CFA59A-8B0D-493D-B987-3EFBE580804B}"/>
              </a:ext>
            </a:extLst>
          </p:cNvPr>
          <p:cNvSpPr txBox="1"/>
          <p:nvPr/>
        </p:nvSpPr>
        <p:spPr>
          <a:xfrm>
            <a:off x="4382999" y="5027593"/>
            <a:ext cx="3426002" cy="138499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Adam Smith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1" u="none" strike="noStrike" kern="1200" cap="none" spc="0" normalizeH="0" baseline="0" noProof="0" dirty="0">
                <a:ln>
                  <a:noFill/>
                </a:ln>
                <a:solidFill>
                  <a:prstClr val="black"/>
                </a:solidFill>
                <a:effectLst/>
                <a:uLnTx/>
                <a:uFillTx/>
                <a:latin typeface="Calibri" panose="020F0502020204030204"/>
                <a:ea typeface="+mn-ea"/>
                <a:cs typeface="+mn-cs"/>
              </a:rPr>
              <a:t>The Wealth of Nations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1776</a:t>
            </a:r>
          </a:p>
        </p:txBody>
      </p:sp>
    </p:spTree>
    <p:extLst>
      <p:ext uri="{BB962C8B-B14F-4D97-AF65-F5344CB8AC3E}">
        <p14:creationId xmlns:p14="http://schemas.microsoft.com/office/powerpoint/2010/main" val="30242571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The Division of and Specialization of Labor</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83E1F0A5-5327-43AA-A187-7654A0F75747}"/>
              </a:ext>
            </a:extLst>
          </p:cNvPr>
          <p:cNvSpPr/>
          <p:nvPr/>
        </p:nvSpPr>
        <p:spPr>
          <a:xfrm>
            <a:off x="3889434" y="1572850"/>
            <a:ext cx="4413131"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Adam Smith's Pin Factory</a:t>
            </a:r>
          </a:p>
        </p:txBody>
      </p:sp>
      <p:sp>
        <p:nvSpPr>
          <p:cNvPr id="3" name="TextBox 2">
            <a:extLst>
              <a:ext uri="{FF2B5EF4-FFF2-40B4-BE49-F238E27FC236}">
                <a16:creationId xmlns:a16="http://schemas.microsoft.com/office/drawing/2014/main" id="{AB3FCF29-72D3-4702-B9EF-71B01AB0425F}"/>
              </a:ext>
            </a:extLst>
          </p:cNvPr>
          <p:cNvSpPr txBox="1"/>
          <p:nvPr/>
        </p:nvSpPr>
        <p:spPr>
          <a:xfrm>
            <a:off x="3401739" y="2376913"/>
            <a:ext cx="1471428"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1 worker</a:t>
            </a:r>
          </a:p>
        </p:txBody>
      </p:sp>
      <p:cxnSp>
        <p:nvCxnSpPr>
          <p:cNvPr id="11" name="Straight Arrow Connector 10" descr="can produce">
            <a:extLst>
              <a:ext uri="{FF2B5EF4-FFF2-40B4-BE49-F238E27FC236}">
                <a16:creationId xmlns:a16="http://schemas.microsoft.com/office/drawing/2014/main" id="{1808914E-3EFC-4C36-9E9E-E8E4CFC2B385}"/>
              </a:ext>
            </a:extLst>
          </p:cNvPr>
          <p:cNvCxnSpPr>
            <a:cxnSpLocks/>
            <a:stCxn id="3" idx="3"/>
            <a:endCxn id="6" idx="1"/>
          </p:cNvCxnSpPr>
          <p:nvPr/>
        </p:nvCxnSpPr>
        <p:spPr>
          <a:xfrm>
            <a:off x="4873167" y="2638523"/>
            <a:ext cx="2445668" cy="0"/>
          </a:xfrm>
          <a:prstGeom prst="straightConnector1">
            <a:avLst/>
          </a:prstGeom>
          <a:ln w="57150">
            <a:solidFill>
              <a:srgbClr val="5A7E83"/>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B2C6E18B-4459-4B16-8D4C-54114DB6933D}"/>
              </a:ext>
            </a:extLst>
          </p:cNvPr>
          <p:cNvSpPr txBox="1"/>
          <p:nvPr/>
        </p:nvSpPr>
        <p:spPr>
          <a:xfrm>
            <a:off x="7318835" y="2376913"/>
            <a:ext cx="1233030"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10 pins</a:t>
            </a:r>
          </a:p>
        </p:txBody>
      </p:sp>
      <p:pic>
        <p:nvPicPr>
          <p:cNvPr id="5" name="Picture 4" descr="A group of people in a store">
            <a:extLst>
              <a:ext uri="{FF2B5EF4-FFF2-40B4-BE49-F238E27FC236}">
                <a16:creationId xmlns:a16="http://schemas.microsoft.com/office/drawing/2014/main" id="{751BBF06-E394-4BB6-9E99-B7F0D43D5E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89488" y="3125539"/>
            <a:ext cx="3413023" cy="2275349"/>
          </a:xfrm>
          <a:prstGeom prst="rect">
            <a:avLst/>
          </a:prstGeom>
        </p:spPr>
      </p:pic>
      <p:sp>
        <p:nvSpPr>
          <p:cNvPr id="8" name="TextBox 7">
            <a:extLst>
              <a:ext uri="{FF2B5EF4-FFF2-40B4-BE49-F238E27FC236}">
                <a16:creationId xmlns:a16="http://schemas.microsoft.com/office/drawing/2014/main" id="{C43C56DE-B230-49F7-BEF7-FED179DD26BA}"/>
              </a:ext>
            </a:extLst>
          </p:cNvPr>
          <p:cNvSpPr txBox="1"/>
          <p:nvPr/>
        </p:nvSpPr>
        <p:spPr>
          <a:xfrm>
            <a:off x="2994894" y="5720092"/>
            <a:ext cx="1789080"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10 workers</a:t>
            </a:r>
          </a:p>
        </p:txBody>
      </p:sp>
      <p:cxnSp>
        <p:nvCxnSpPr>
          <p:cNvPr id="14" name="Straight Arrow Connector 13" descr="can produce">
            <a:extLst>
              <a:ext uri="{FF2B5EF4-FFF2-40B4-BE49-F238E27FC236}">
                <a16:creationId xmlns:a16="http://schemas.microsoft.com/office/drawing/2014/main" id="{F1318CC1-7C26-4D65-850B-93DBF744C271}"/>
              </a:ext>
            </a:extLst>
          </p:cNvPr>
          <p:cNvCxnSpPr>
            <a:cxnSpLocks/>
            <a:stCxn id="8" idx="3"/>
            <a:endCxn id="7" idx="1"/>
          </p:cNvCxnSpPr>
          <p:nvPr/>
        </p:nvCxnSpPr>
        <p:spPr>
          <a:xfrm>
            <a:off x="4783974" y="5981702"/>
            <a:ext cx="2157353" cy="0"/>
          </a:xfrm>
          <a:prstGeom prst="straightConnector1">
            <a:avLst/>
          </a:prstGeom>
          <a:ln w="57150">
            <a:solidFill>
              <a:srgbClr val="5A7E83"/>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FC2399BE-05E8-41EB-A471-4A9F45058DC2}"/>
              </a:ext>
            </a:extLst>
          </p:cNvPr>
          <p:cNvSpPr txBox="1"/>
          <p:nvPr/>
        </p:nvSpPr>
        <p:spPr>
          <a:xfrm>
            <a:off x="6941327" y="5720092"/>
            <a:ext cx="1988045"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48,000 pins!</a:t>
            </a:r>
          </a:p>
        </p:txBody>
      </p:sp>
    </p:spTree>
    <p:extLst>
      <p:ext uri="{BB962C8B-B14F-4D97-AF65-F5344CB8AC3E}">
        <p14:creationId xmlns:p14="http://schemas.microsoft.com/office/powerpoint/2010/main" val="320417376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fdab59f7-c3a7-48e5-acd8-618ce834776e" xsi:nil="true"/>
    <lcf76f155ced4ddcb4097134ff3c332f xmlns="06d9c582-05c2-476b-83d2-72ab8b1380b2">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327C35045E9A749BE72BEEA1A150D0C" ma:contentTypeVersion="12" ma:contentTypeDescription="Create a new document." ma:contentTypeScope="" ma:versionID="bba5ca8172f8fd72482d4b836006c6ac">
  <xsd:schema xmlns:xsd="http://www.w3.org/2001/XMLSchema" xmlns:xs="http://www.w3.org/2001/XMLSchema" xmlns:p="http://schemas.microsoft.com/office/2006/metadata/properties" xmlns:ns2="06d9c582-05c2-476b-83d2-72ab8b1380b2" xmlns:ns3="fdab59f7-c3a7-48e5-acd8-618ce834776e" targetNamespace="http://schemas.microsoft.com/office/2006/metadata/properties" ma:root="true" ma:fieldsID="ece3d55297cd2342a1e3baaeeaf598d6" ns2:_="" ns3:_="">
    <xsd:import namespace="06d9c582-05c2-476b-83d2-72ab8b1380b2"/>
    <xsd:import namespace="fdab59f7-c3a7-48e5-acd8-618ce834776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d9c582-05c2-476b-83d2-72ab8b1380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033b2a-f064-4877-9db0-61a81d71035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ab59f7-c3a7-48e5-acd8-618ce834776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c102bf4-6fae-482a-8201-639cb6b5c521}" ma:internalName="TaxCatchAll" ma:showField="CatchAllData" ma:web="fdab59f7-c3a7-48e5-acd8-618ce83477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B2C8F10-7D13-4BB0-89FD-506DDC497B9E}">
  <ds:schemaRefs>
    <ds:schemaRef ds:uri="http://schemas.microsoft.com/sharepoint/v3/contenttype/forms"/>
  </ds:schemaRefs>
</ds:datastoreItem>
</file>

<file path=customXml/itemProps2.xml><?xml version="1.0" encoding="utf-8"?>
<ds:datastoreItem xmlns:ds="http://schemas.openxmlformats.org/officeDocument/2006/customXml" ds:itemID="{09B50E52-1625-4CCF-89F1-0A3BD9EAF7FC}">
  <ds:schemaRefs>
    <ds:schemaRef ds:uri="http://purl.org/dc/elements/1.1/"/>
    <ds:schemaRef ds:uri="fdab59f7-c3a7-48e5-acd8-618ce834776e"/>
    <ds:schemaRef ds:uri="http://purl.org/dc/dcmitype/"/>
    <ds:schemaRef ds:uri="http://schemas.microsoft.com/office/infopath/2007/PartnerControls"/>
    <ds:schemaRef ds:uri="06d9c582-05c2-476b-83d2-72ab8b1380b2"/>
    <ds:schemaRef ds:uri="http://schemas.microsoft.com/office/2006/documentManagement/types"/>
    <ds:schemaRef ds:uri="http://schemas.microsoft.com/office/2006/metadata/properties"/>
    <ds:schemaRef ds:uri="http://schemas.openxmlformats.org/package/2006/metadata/core-properties"/>
    <ds:schemaRef ds:uri="http://www.w3.org/XML/1998/namespace"/>
    <ds:schemaRef ds:uri="http://purl.org/dc/terms/"/>
  </ds:schemaRefs>
</ds:datastoreItem>
</file>

<file path=customXml/itemProps3.xml><?xml version="1.0" encoding="utf-8"?>
<ds:datastoreItem xmlns:ds="http://schemas.openxmlformats.org/officeDocument/2006/customXml" ds:itemID="{D5EB04D3-110D-4611-B914-7C861F7DC14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d9c582-05c2-476b-83d2-72ab8b1380b2"/>
    <ds:schemaRef ds:uri="fdab59f7-c3a7-48e5-acd8-618ce83477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517</TotalTime>
  <Words>1689</Words>
  <Application>Microsoft Office PowerPoint</Application>
  <PresentationFormat>Widescreen</PresentationFormat>
  <Paragraphs>132</Paragraphs>
  <Slides>19</Slides>
  <Notes>17</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19</vt:i4>
      </vt:variant>
    </vt:vector>
  </HeadingPairs>
  <TitlesOfParts>
    <vt:vector size="25" baseType="lpstr">
      <vt:lpstr>Arial</vt:lpstr>
      <vt:lpstr>Calibri</vt:lpstr>
      <vt:lpstr>Calibri Light</vt:lpstr>
      <vt:lpstr>Century Gothic</vt:lpstr>
      <vt:lpstr>Office Theme</vt:lpstr>
      <vt:lpstr>1_Office Theme</vt:lpstr>
      <vt:lpstr>What Is Economics, and Why Is It Important?</vt:lpstr>
      <vt:lpstr>What Is Economics?1</vt:lpstr>
      <vt:lpstr>What Is Economics?2</vt:lpstr>
      <vt:lpstr>FRED</vt:lpstr>
      <vt:lpstr>The Problem</vt:lpstr>
      <vt:lpstr>Choice1</vt:lpstr>
      <vt:lpstr>Choice2</vt:lpstr>
      <vt:lpstr>Adam Smith</vt:lpstr>
      <vt:lpstr>The Division of and Specialization of Labor</vt:lpstr>
      <vt:lpstr>Division of Labor</vt:lpstr>
      <vt:lpstr>Why the Division of Labor Increases Production</vt:lpstr>
      <vt:lpstr>Trade and Markets</vt:lpstr>
      <vt:lpstr>On Your Own</vt:lpstr>
      <vt:lpstr>Economics1</vt:lpstr>
      <vt:lpstr>Economics2</vt:lpstr>
      <vt:lpstr>Microeconomics</vt:lpstr>
      <vt:lpstr>Macroeconomics</vt:lpstr>
      <vt:lpstr>Summary</vt:lpstr>
      <vt:lpstr>HAWKES LEARNING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Macroeconomics, 2nd Edition</dc:title>
  <dc:creator>Hawkes Learning</dc:creator>
  <cp:lastModifiedBy>Caitlin Coleman</cp:lastModifiedBy>
  <cp:revision>51</cp:revision>
  <dcterms:created xsi:type="dcterms:W3CDTF">2017-06-16T13:06:21Z</dcterms:created>
  <dcterms:modified xsi:type="dcterms:W3CDTF">2026-02-03T19:51:54Z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0x010100B327C35045E9A749BE72BEEA1A150D0C</vt:lpwstr>
  </property>
  <property fmtid="{D5CDD505-2E9C-101B-9397-08002B2CF9AE}" pid="3" name="Order">
    <vt:r8>100</vt:r8>
  </property>
  <property fmtid="{D5CDD505-2E9C-101B-9397-08002B2CF9AE}" pid="4" name="MediaServiceImageTags">
    <vt:lpwstr/>
  </property>
</Properties>
</file>