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0"/>
  </p:notesMasterIdLst>
  <p:sldIdLst>
    <p:sldId id="256" r:id="rId6"/>
    <p:sldId id="257" r:id="rId7"/>
    <p:sldId id="289" r:id="rId8"/>
    <p:sldId id="290" r:id="rId9"/>
    <p:sldId id="291" r:id="rId10"/>
    <p:sldId id="292" r:id="rId11"/>
    <p:sldId id="293" r:id="rId12"/>
    <p:sldId id="294" r:id="rId13"/>
    <p:sldId id="295" r:id="rId14"/>
    <p:sldId id="296" r:id="rId15"/>
    <p:sldId id="297" r:id="rId16"/>
    <p:sldId id="298" r:id="rId17"/>
    <p:sldId id="299" r:id="rId18"/>
    <p:sldId id="27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2F54CB-FE0B-4594-9EB8-245FACD17345}" v="3" dt="2026-02-03T19:36:30.6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redo custSel addSld delSld modSld">
      <pc:chgData name="Annaleise Radchenko" userId="6249d1a9-d5dd-4793-b8df-98b5e6874abb" providerId="ADAL" clId="{4A5B4154-50F6-4F5B-A4D7-A9ED8C205C6B}" dt="2026-01-08T21:28:33.319" v="28" actId="47"/>
      <pc:docMkLst>
        <pc:docMk/>
      </pc:docMkLst>
      <pc:sldChg chg="add del">
        <pc:chgData name="Annaleise Radchenko" userId="6249d1a9-d5dd-4793-b8df-98b5e6874abb" providerId="ADAL" clId="{4A5B4154-50F6-4F5B-A4D7-A9ED8C205C6B}" dt="2026-01-08T21:28:16.108" v="27"/>
        <pc:sldMkLst>
          <pc:docMk/>
          <pc:sldMk cId="561987701" sldId="256"/>
        </pc:sldMkLst>
      </pc:sldChg>
      <pc:sldChg chg="add del">
        <pc:chgData name="Annaleise Radchenko" userId="6249d1a9-d5dd-4793-b8df-98b5e6874abb" providerId="ADAL" clId="{4A5B4154-50F6-4F5B-A4D7-A9ED8C205C6B}" dt="2026-01-08T21:28:16.108" v="27"/>
        <pc:sldMkLst>
          <pc:docMk/>
          <pc:sldMk cId="443456503" sldId="257"/>
        </pc:sldMkLst>
      </pc:sldChg>
      <pc:sldChg chg="add del">
        <pc:chgData name="Annaleise Radchenko" userId="6249d1a9-d5dd-4793-b8df-98b5e6874abb" providerId="ADAL" clId="{4A5B4154-50F6-4F5B-A4D7-A9ED8C205C6B}" dt="2026-01-08T21:28:16.108" v="27"/>
        <pc:sldMkLst>
          <pc:docMk/>
          <pc:sldMk cId="4190631026" sldId="289"/>
        </pc:sldMkLst>
      </pc:sldChg>
      <pc:sldChg chg="add del">
        <pc:chgData name="Annaleise Radchenko" userId="6249d1a9-d5dd-4793-b8df-98b5e6874abb" providerId="ADAL" clId="{4A5B4154-50F6-4F5B-A4D7-A9ED8C205C6B}" dt="2026-01-08T21:28:16.108" v="27"/>
        <pc:sldMkLst>
          <pc:docMk/>
          <pc:sldMk cId="1806453256" sldId="290"/>
        </pc:sldMkLst>
      </pc:sldChg>
      <pc:sldChg chg="add del">
        <pc:chgData name="Annaleise Radchenko" userId="6249d1a9-d5dd-4793-b8df-98b5e6874abb" providerId="ADAL" clId="{4A5B4154-50F6-4F5B-A4D7-A9ED8C205C6B}" dt="2026-01-08T21:28:16.108" v="27"/>
        <pc:sldMkLst>
          <pc:docMk/>
          <pc:sldMk cId="1336995091" sldId="291"/>
        </pc:sldMkLst>
      </pc:sldChg>
      <pc:sldChg chg="add del">
        <pc:chgData name="Annaleise Radchenko" userId="6249d1a9-d5dd-4793-b8df-98b5e6874abb" providerId="ADAL" clId="{4A5B4154-50F6-4F5B-A4D7-A9ED8C205C6B}" dt="2026-01-08T21:28:16.108" v="27"/>
        <pc:sldMkLst>
          <pc:docMk/>
          <pc:sldMk cId="3024257165" sldId="292"/>
        </pc:sldMkLst>
      </pc:sldChg>
      <pc:sldChg chg="add del">
        <pc:chgData name="Annaleise Radchenko" userId="6249d1a9-d5dd-4793-b8df-98b5e6874abb" providerId="ADAL" clId="{4A5B4154-50F6-4F5B-A4D7-A9ED8C205C6B}" dt="2026-01-08T21:28:16.108" v="27"/>
        <pc:sldMkLst>
          <pc:docMk/>
          <pc:sldMk cId="3211136362" sldId="293"/>
        </pc:sldMkLst>
      </pc:sldChg>
      <pc:sldChg chg="add del">
        <pc:chgData name="Annaleise Radchenko" userId="6249d1a9-d5dd-4793-b8df-98b5e6874abb" providerId="ADAL" clId="{4A5B4154-50F6-4F5B-A4D7-A9ED8C205C6B}" dt="2026-01-08T21:28:16.108" v="27"/>
        <pc:sldMkLst>
          <pc:docMk/>
          <pc:sldMk cId="696056590" sldId="294"/>
        </pc:sldMkLst>
      </pc:sldChg>
      <pc:sldChg chg="add del">
        <pc:chgData name="Annaleise Radchenko" userId="6249d1a9-d5dd-4793-b8df-98b5e6874abb" providerId="ADAL" clId="{4A5B4154-50F6-4F5B-A4D7-A9ED8C205C6B}" dt="2026-01-08T21:28:16.108" v="27"/>
        <pc:sldMkLst>
          <pc:docMk/>
          <pc:sldMk cId="218851512" sldId="295"/>
        </pc:sldMkLst>
      </pc:sldChg>
      <pc:sldChg chg="add del">
        <pc:chgData name="Annaleise Radchenko" userId="6249d1a9-d5dd-4793-b8df-98b5e6874abb" providerId="ADAL" clId="{4A5B4154-50F6-4F5B-A4D7-A9ED8C205C6B}" dt="2026-01-08T21:28:16.108" v="27"/>
        <pc:sldMkLst>
          <pc:docMk/>
          <pc:sldMk cId="1759689692" sldId="296"/>
        </pc:sldMkLst>
      </pc:sldChg>
      <pc:sldChg chg="add del">
        <pc:chgData name="Annaleise Radchenko" userId="6249d1a9-d5dd-4793-b8df-98b5e6874abb" providerId="ADAL" clId="{4A5B4154-50F6-4F5B-A4D7-A9ED8C205C6B}" dt="2026-01-08T21:28:16.108" v="27"/>
        <pc:sldMkLst>
          <pc:docMk/>
          <pc:sldMk cId="686114618" sldId="297"/>
        </pc:sldMkLst>
      </pc:sldChg>
      <pc:sldChg chg="add del">
        <pc:chgData name="Annaleise Radchenko" userId="6249d1a9-d5dd-4793-b8df-98b5e6874abb" providerId="ADAL" clId="{4A5B4154-50F6-4F5B-A4D7-A9ED8C205C6B}" dt="2026-01-08T21:28:16.108" v="27"/>
        <pc:sldMkLst>
          <pc:docMk/>
          <pc:sldMk cId="3088209250" sldId="298"/>
        </pc:sldMkLst>
      </pc:sldChg>
      <pc:sldChg chg="add del">
        <pc:chgData name="Annaleise Radchenko" userId="6249d1a9-d5dd-4793-b8df-98b5e6874abb" providerId="ADAL" clId="{4A5B4154-50F6-4F5B-A4D7-A9ED8C205C6B}" dt="2026-01-08T21:28:16.108" v="27"/>
        <pc:sldMkLst>
          <pc:docMk/>
          <pc:sldMk cId="1940328893" sldId="29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990825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12382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That brings us to the official subtraction definition. For any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minus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equal to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plus negative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Here are two examples. “Negative 3 minus negative 7” is the same as “negative 3 plus 7,” and that equals 4. “13 minus 20” is the same as “13 plus negative 20,” and that equals negative 7.</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633424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this lesson by looking at an application of subtraction: a change in value. So, a change in value is simply equal to the final value minus the initial value.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29913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an example. Suppose the price of one share of GE (or General Electric) stock went from about $31 per share to $10 per share over 3 years. What is the change in value of GE’s stock price? Let’s first write down the given information. The initial value is $31. The final value is $10. The change in value is therefore $10 minus $31, which is equal to negative $21. So, GE’s stock price lost $21 of value over 3 years.</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589457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are going to review addition and subtraction. We will start by just noting some conventions about the positive and negative signs. First, whenever you see a positive number, it has an implicit plus sign in front of it. So, the equation “3 plus 2 equals 5” is the same as “positive 3 plus positive 2 equals positive five.” Second, any plus sign combined with a negative sign results in a negative sign. So, “3 plus negative 2 equals 1” is the same as “3 minus 2 equals 1.” Notice that the addition of a negative number, negative 2, changes the problem into a subtraction problem. Finally, any negative sign plus another negative sign results in a plus sign. Therefore, “3 minus negative 2 equals 5" is the same as “3 plus 2 equals 5.” You can think of the two negative signs as canceling each other out to become a positive sign.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addition. We are going to consider three cases: adding two positive numbers, adding two negative numbers, and then adding one positive and one negative number.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1 is adding two positive numbers. What is 3 plus 5? This problem can be represented using a number line. In the diagram, there is a person standing on the number zero who shoots an arrow 3 units and then another arrow 5 units, and you can see that the two arrows end up landing on the number 8. So, 3 plus 5 equals 8. Notice that this can be represented as “positive 3 plus positive 5 equals 8” or more simply as “3 plus 5 equals 8.”</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3 is adding one positive and one negative number. Let’s use the number line representation again, and we’ll first consider positive 3 plus negative 5. You can see the person standing on zero shoot one arrow in the positive direction for 3 units and then shoot another arrow in the negative direction for 5 units, landing on negative 2. In the second example, notice we have the same problem, but the signs are reversed on the 3 and 5. Now, the person with the arrow shoots in the negative direction for 3 units and then in the positive direction for 5 units, landing on positive 2.</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104309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additive inverse is important in understanding subtraction. The opposite of a real number is called its additive inverse. Furthermore, the sum of a number plus its additive inverse is always zero. Therefore, 3 plus its additive inverse, negative 3, is equal to 0.</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1500413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124128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5723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Addition and Subtraction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65744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10;">
            <a:extLst>
              <a:ext uri="{FF2B5EF4-FFF2-40B4-BE49-F238E27FC236}">
                <a16:creationId xmlns:a16="http://schemas.microsoft.com/office/drawing/2014/main" id="{BF315620-E7F2-ECB3-C4B7-AE26DE9614B3}"/>
              </a:ext>
            </a:extLst>
          </p:cNvPr>
          <p:cNvPicPr>
            <a:picLocks noChangeAspect="1"/>
          </p:cNvPicPr>
          <p:nvPr/>
        </p:nvPicPr>
        <p:blipFill>
          <a:blip r:embed="rId3"/>
          <a:stretch>
            <a:fillRect/>
          </a:stretch>
        </p:blipFill>
        <p:spPr>
          <a:xfrm>
            <a:off x="738187" y="1137908"/>
            <a:ext cx="10715625" cy="4924425"/>
          </a:xfrm>
          <a:prstGeom prst="rect">
            <a:avLst/>
          </a:prstGeom>
        </p:spPr>
      </p:pic>
    </p:spTree>
    <p:extLst>
      <p:ext uri="{BB962C8B-B14F-4D97-AF65-F5344CB8AC3E}">
        <p14:creationId xmlns:p14="http://schemas.microsoft.com/office/powerpoint/2010/main" val="1759689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hat brings us to the official subtraction definition. For any real numbers a and b, a minus b is equal to a plus negative b. Here are two examples. “Negative 3 minus negative 7” is the same as “negative 3 plus 7,” and that equals 4. “13 minus 20” is the same as “13 plus negative 20,” and that equals negative 7.&#10;">
            <a:extLst>
              <a:ext uri="{FF2B5EF4-FFF2-40B4-BE49-F238E27FC236}">
                <a16:creationId xmlns:a16="http://schemas.microsoft.com/office/drawing/2014/main" id="{80CB0C4B-7765-9A6C-1BC2-83CA7D404C6E}"/>
              </a:ext>
            </a:extLst>
          </p:cNvPr>
          <p:cNvPicPr>
            <a:picLocks noChangeAspect="1"/>
          </p:cNvPicPr>
          <p:nvPr/>
        </p:nvPicPr>
        <p:blipFill>
          <a:blip r:embed="rId3"/>
          <a:stretch>
            <a:fillRect/>
          </a:stretch>
        </p:blipFill>
        <p:spPr>
          <a:xfrm>
            <a:off x="1500187" y="1304925"/>
            <a:ext cx="9191625" cy="4838700"/>
          </a:xfrm>
          <a:prstGeom prst="rect">
            <a:avLst/>
          </a:prstGeom>
        </p:spPr>
      </p:pic>
    </p:spTree>
    <p:extLst>
      <p:ext uri="{BB962C8B-B14F-4D97-AF65-F5344CB8AC3E}">
        <p14:creationId xmlns:p14="http://schemas.microsoft.com/office/powerpoint/2010/main" val="686114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C2A1EBF4-9A78-4913-9B78-23DA47974932}"/>
                  </a:ext>
                </a:extLst>
              </p:cNvPr>
              <p:cNvSpPr/>
              <p:nvPr/>
            </p:nvSpPr>
            <p:spPr>
              <a:xfrm>
                <a:off x="1760518" y="2728799"/>
                <a:ext cx="8670963"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1" i="1" dirty="0" smtClean="0">
                          <a:latin typeface="Cambria Math" panose="02040503050406030204" pitchFamily="18" charset="0"/>
                        </a:rPr>
                        <m:t>𝑪𝒉𝒂𝒏𝒈𝒆</m:t>
                      </m:r>
                      <m:r>
                        <a:rPr lang="en-US" sz="2800" b="1" i="1" dirty="0" smtClean="0">
                          <a:latin typeface="Cambria Math" panose="02040503050406030204" pitchFamily="18" charset="0"/>
                        </a:rPr>
                        <m:t> </m:t>
                      </m:r>
                      <m:r>
                        <a:rPr lang="en-US" sz="2800" b="1" i="1" dirty="0" smtClean="0">
                          <a:latin typeface="Cambria Math" panose="02040503050406030204" pitchFamily="18" charset="0"/>
                        </a:rPr>
                        <m:t>𝒊𝒏</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𝑭𝒊𝒏𝒂𝒍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𝑰𝒏𝒊𝒕𝒊𝒂𝒍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oMath>
                  </m:oMathPara>
                </a14:m>
                <a:endParaRPr lang="en-US" sz="2800" b="1"/>
              </a:p>
            </p:txBody>
          </p:sp>
        </mc:Choice>
        <mc:Fallback xmlns="">
          <p:sp>
            <p:nvSpPr>
              <p:cNvPr id="2" name="Rectangle 1">
                <a:extLst>
                  <a:ext uri="{FF2B5EF4-FFF2-40B4-BE49-F238E27FC236}">
                    <a16:creationId xmlns:a16="http://schemas.microsoft.com/office/drawing/2014/main" id="{C2A1EBF4-9A78-4913-9B78-23DA47974932}"/>
                  </a:ext>
                </a:extLst>
              </p:cNvPr>
              <p:cNvSpPr>
                <a:spLocks noRot="1" noChangeAspect="1" noMove="1" noResize="1" noEditPoints="1" noAdjustHandles="1" noChangeArrowheads="1" noChangeShapeType="1" noTextEdit="1"/>
              </p:cNvSpPr>
              <p:nvPr/>
            </p:nvSpPr>
            <p:spPr>
              <a:xfrm>
                <a:off x="1760518" y="2728799"/>
                <a:ext cx="8670963"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8820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7DCD77C-1462-427E-BFA4-ACF8133EAAF6}"/>
              </a:ext>
            </a:extLst>
          </p:cNvPr>
          <p:cNvSpPr/>
          <p:nvPr/>
        </p:nvSpPr>
        <p:spPr>
          <a:xfrm>
            <a:off x="1881188" y="1661341"/>
            <a:ext cx="1595886" cy="584775"/>
          </a:xfrm>
          <a:prstGeom prst="rect">
            <a:avLst/>
          </a:prstGeom>
        </p:spPr>
        <p:txBody>
          <a:bodyPr wrap="none">
            <a:spAutoFit/>
          </a:bodyPr>
          <a:lstStyle/>
          <a:p>
            <a:r>
              <a:rPr lang="en-US" sz="3200"/>
              <a:t>Example</a:t>
            </a:r>
          </a:p>
        </p:txBody>
      </p:sp>
      <p:sp>
        <p:nvSpPr>
          <p:cNvPr id="3" name="Rectangle 2">
            <a:extLst>
              <a:ext uri="{FF2B5EF4-FFF2-40B4-BE49-F238E27FC236}">
                <a16:creationId xmlns:a16="http://schemas.microsoft.com/office/drawing/2014/main" id="{A5D479C4-1EA0-4F19-98C6-CD78A60BCBE5}"/>
              </a:ext>
            </a:extLst>
          </p:cNvPr>
          <p:cNvSpPr/>
          <p:nvPr/>
        </p:nvSpPr>
        <p:spPr>
          <a:xfrm>
            <a:off x="2477729" y="2384827"/>
            <a:ext cx="7833084" cy="1200329"/>
          </a:xfrm>
          <a:prstGeom prst="rect">
            <a:avLst/>
          </a:prstGeom>
        </p:spPr>
        <p:txBody>
          <a:bodyPr wrap="square">
            <a:spAutoFit/>
          </a:bodyPr>
          <a:lstStyle/>
          <a:p>
            <a:r>
              <a:rPr lang="en-US" sz="2400"/>
              <a:t>Suppose the price of one share of GE stock went from about $31 per share to $10 per share over three years. What is the change in value of GE's stock price?</a:t>
            </a:r>
          </a:p>
        </p:txBody>
      </p:sp>
      <p:sp>
        <p:nvSpPr>
          <p:cNvPr id="4" name="Rectangle 3">
            <a:extLst>
              <a:ext uri="{FF2B5EF4-FFF2-40B4-BE49-F238E27FC236}">
                <a16:creationId xmlns:a16="http://schemas.microsoft.com/office/drawing/2014/main" id="{CB4DF1A9-C8E7-4982-A455-622799F54771}"/>
              </a:ext>
            </a:extLst>
          </p:cNvPr>
          <p:cNvSpPr/>
          <p:nvPr/>
        </p:nvSpPr>
        <p:spPr>
          <a:xfrm>
            <a:off x="2477729" y="3977782"/>
            <a:ext cx="5527090" cy="461665"/>
          </a:xfrm>
          <a:prstGeom prst="rect">
            <a:avLst/>
          </a:prstGeom>
        </p:spPr>
        <p:txBody>
          <a:bodyPr wrap="none">
            <a:spAutoFit/>
          </a:bodyPr>
          <a:lstStyle/>
          <a:p>
            <a:r>
              <a:rPr lang="en-US" sz="2400"/>
              <a:t>Given: Initial Value = $31, Final Value = $10</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3212E1B-1BFF-43AA-BDE5-5ADD004277D2}"/>
                  </a:ext>
                </a:extLst>
              </p:cNvPr>
              <p:cNvSpPr/>
              <p:nvPr/>
            </p:nvSpPr>
            <p:spPr>
              <a:xfrm>
                <a:off x="2477729" y="4832074"/>
                <a:ext cx="5196615" cy="461665"/>
              </a:xfrm>
              <a:prstGeom prst="rect">
                <a:avLst/>
              </a:prstGeom>
            </p:spPr>
            <p:txBody>
              <a:bodyPr wrap="none">
                <a:spAutoFit/>
              </a:bodyPr>
              <a:lstStyle/>
              <a:p>
                <a:r>
                  <a:rPr lang="en-US" sz="2400"/>
                  <a:t>Change in value = </a:t>
                </a:r>
                <a14:m>
                  <m:oMath xmlns:m="http://schemas.openxmlformats.org/officeDocument/2006/math">
                    <m:r>
                      <a:rPr lang="en-US" sz="2400" i="1" dirty="0" smtClean="0">
                        <a:latin typeface="Cambria Math" panose="02040503050406030204" pitchFamily="18" charset="0"/>
                      </a:rPr>
                      <m:t>$10 − $31 = </m:t>
                    </m:r>
                    <m:r>
                      <a:rPr lang="en-US" sz="2400" b="1" i="1" dirty="0" smtClean="0">
                        <a:latin typeface="Cambria Math" panose="02040503050406030204" pitchFamily="18" charset="0"/>
                      </a:rPr>
                      <m:t>−$</m:t>
                    </m:r>
                    <m:r>
                      <a:rPr lang="en-US" sz="2400" b="1" i="1" dirty="0" smtClean="0">
                        <a:latin typeface="Cambria Math" panose="02040503050406030204" pitchFamily="18" charset="0"/>
                      </a:rPr>
                      <m:t>𝟐𝟏</m:t>
                    </m:r>
                  </m:oMath>
                </a14:m>
                <a:endParaRPr lang="en-US" sz="2400" b="1"/>
              </a:p>
            </p:txBody>
          </p:sp>
        </mc:Choice>
        <mc:Fallback xmlns="">
          <p:sp>
            <p:nvSpPr>
              <p:cNvPr id="5" name="Rectangle 4">
                <a:extLst>
                  <a:ext uri="{FF2B5EF4-FFF2-40B4-BE49-F238E27FC236}">
                    <a16:creationId xmlns:a16="http://schemas.microsoft.com/office/drawing/2014/main" id="{23212E1B-1BFF-43AA-BDE5-5ADD004277D2}"/>
                  </a:ext>
                </a:extLst>
              </p:cNvPr>
              <p:cNvSpPr>
                <a:spLocks noRot="1" noChangeAspect="1" noMove="1" noResize="1" noEditPoints="1" noAdjustHandles="1" noChangeArrowheads="1" noChangeShapeType="1" noTextEdit="1"/>
              </p:cNvSpPr>
              <p:nvPr/>
            </p:nvSpPr>
            <p:spPr>
              <a:xfrm>
                <a:off x="2477729" y="4832074"/>
                <a:ext cx="5196615" cy="461665"/>
              </a:xfrm>
              <a:prstGeom prst="rect">
                <a:avLst/>
              </a:prstGeom>
              <a:blipFill>
                <a:blip r:embed="rId3"/>
                <a:stretch>
                  <a:fillRect l="-1758" t="-10667" r="-234" b="-30667"/>
                </a:stretch>
              </a:blipFill>
            </p:spPr>
            <p:txBody>
              <a:bodyPr/>
              <a:lstStyle/>
              <a:p>
                <a:r>
                  <a:rPr lang="en-US">
                    <a:noFill/>
                  </a:rPr>
                  <a:t> </a:t>
                </a:r>
              </a:p>
            </p:txBody>
          </p:sp>
        </mc:Fallback>
      </mc:AlternateContent>
    </p:spTree>
    <p:extLst>
      <p:ext uri="{BB962C8B-B14F-4D97-AF65-F5344CB8AC3E}">
        <p14:creationId xmlns:p14="http://schemas.microsoft.com/office/powerpoint/2010/main" val="1940328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2FF0DD1-F8BA-6622-7D77-00B5CEB6277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a:extLst>
              <a:ext uri="{C183D7F6-B498-43B3-948B-1728B52AA6E4}">
                <adec:decorative xmlns:adec="http://schemas.microsoft.com/office/drawing/2017/decorative" val="1"/>
              </a:ext>
            </a:extLst>
          </p:cNvPr>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Conventions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5" name="Picture 24" descr="Any positive number has an implicit positive sign. Three plus two equals five is the same as positive three plus positive two equals positive five.&#10;&#10;Any positive sign plus a negative sign results in a negative sign. Three plus negative two equals one is the same as three minus two equals one.&#10;&#10;Any negative sign plus a negative sign results in a positive sign. Three minus negative two equals five is the same as three plus two equals five.">
            <a:extLst>
              <a:ext uri="{FF2B5EF4-FFF2-40B4-BE49-F238E27FC236}">
                <a16:creationId xmlns:a16="http://schemas.microsoft.com/office/drawing/2014/main" id="{B8E60D74-610C-22A9-D213-0708E748F2F3}"/>
              </a:ext>
            </a:extLst>
          </p:cNvPr>
          <p:cNvPicPr>
            <a:picLocks noChangeAspect="1"/>
          </p:cNvPicPr>
          <p:nvPr/>
        </p:nvPicPr>
        <p:blipFill>
          <a:blip r:embed="rId3"/>
          <a:stretch>
            <a:fillRect/>
          </a:stretch>
        </p:blipFill>
        <p:spPr>
          <a:xfrm>
            <a:off x="3037853" y="1615296"/>
            <a:ext cx="6116293" cy="4904257"/>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CEF2AE-51EE-46D6-B07F-0A105EB37F5C}"/>
              </a:ext>
            </a:extLst>
          </p:cNvPr>
          <p:cNvSpPr/>
          <p:nvPr/>
        </p:nvSpPr>
        <p:spPr>
          <a:xfrm>
            <a:off x="1881188" y="1383374"/>
            <a:ext cx="1872629" cy="707886"/>
          </a:xfrm>
          <a:prstGeom prst="rect">
            <a:avLst/>
          </a:prstGeom>
        </p:spPr>
        <p:txBody>
          <a:bodyPr wrap="none">
            <a:spAutoFit/>
          </a:bodyPr>
          <a:lstStyle/>
          <a:p>
            <a:r>
              <a:rPr lang="en-US" sz="4000"/>
              <a:t>3 Cases:</a:t>
            </a:r>
          </a:p>
        </p:txBody>
      </p:sp>
      <p:grpSp>
        <p:nvGrpSpPr>
          <p:cNvPr id="12" name="Group 11" descr="Adding two positive numbers">
            <a:extLst>
              <a:ext uri="{FF2B5EF4-FFF2-40B4-BE49-F238E27FC236}">
                <a16:creationId xmlns:a16="http://schemas.microsoft.com/office/drawing/2014/main" id="{FABA484B-37A1-47C7-AC0B-3AFBE5F2E7B0}"/>
              </a:ext>
            </a:extLst>
          </p:cNvPr>
          <p:cNvGrpSpPr/>
          <p:nvPr/>
        </p:nvGrpSpPr>
        <p:grpSpPr>
          <a:xfrm>
            <a:off x="2135749" y="2156744"/>
            <a:ext cx="8058154" cy="1067579"/>
            <a:chOff x="542923" y="1736761"/>
            <a:chExt cx="8058154" cy="806935"/>
          </a:xfrm>
          <a:solidFill>
            <a:srgbClr val="C7D4CB"/>
          </a:solidFill>
        </p:grpSpPr>
        <p:sp>
          <p:nvSpPr>
            <p:cNvPr id="13" name="Rectangle 12">
              <a:extLst>
                <a:ext uri="{FF2B5EF4-FFF2-40B4-BE49-F238E27FC236}">
                  <a16:creationId xmlns:a16="http://schemas.microsoft.com/office/drawing/2014/main" id="{EA4C050D-1F1D-49FB-99CC-36BA3C5055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D12552E5-F6E7-4687-9CAF-9461580DE5BE}"/>
                </a:ext>
              </a:extLst>
            </p:cNvPr>
            <p:cNvSpPr txBox="1"/>
            <p:nvPr/>
          </p:nvSpPr>
          <p:spPr>
            <a:xfrm>
              <a:off x="633045" y="1986221"/>
              <a:ext cx="7807571" cy="302425"/>
            </a:xfrm>
            <a:prstGeom prst="rect">
              <a:avLst/>
            </a:prstGeom>
            <a:grpFill/>
          </p:spPr>
          <p:txBody>
            <a:bodyPr wrap="square" rtlCol="0">
              <a:spAutoFit/>
            </a:bodyPr>
            <a:lstStyle/>
            <a:p>
              <a:r>
                <a:rPr lang="en-US" sz="2000"/>
                <a:t>Adding 2 positive numbers</a:t>
              </a:r>
            </a:p>
          </p:txBody>
        </p:sp>
      </p:grpSp>
      <p:grpSp>
        <p:nvGrpSpPr>
          <p:cNvPr id="9" name="Group 8" descr="Adding two negative numbers">
            <a:extLst>
              <a:ext uri="{FF2B5EF4-FFF2-40B4-BE49-F238E27FC236}">
                <a16:creationId xmlns:a16="http://schemas.microsoft.com/office/drawing/2014/main" id="{615D2B90-4813-4A86-B7A7-28CD8BF5538E}"/>
              </a:ext>
            </a:extLst>
          </p:cNvPr>
          <p:cNvGrpSpPr/>
          <p:nvPr/>
        </p:nvGrpSpPr>
        <p:grpSpPr>
          <a:xfrm>
            <a:off x="2135749" y="3406065"/>
            <a:ext cx="8058154" cy="1067579"/>
            <a:chOff x="542923" y="1736761"/>
            <a:chExt cx="8058154" cy="806935"/>
          </a:xfrm>
          <a:solidFill>
            <a:srgbClr val="C7D4CB"/>
          </a:solidFill>
        </p:grpSpPr>
        <p:sp>
          <p:nvSpPr>
            <p:cNvPr id="10" name="Rectangle 9">
              <a:extLst>
                <a:ext uri="{FF2B5EF4-FFF2-40B4-BE49-F238E27FC236}">
                  <a16:creationId xmlns:a16="http://schemas.microsoft.com/office/drawing/2014/main" id="{43E234FA-1894-41FC-AE9B-679653D303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 name="TextBox 10">
              <a:extLst>
                <a:ext uri="{FF2B5EF4-FFF2-40B4-BE49-F238E27FC236}">
                  <a16:creationId xmlns:a16="http://schemas.microsoft.com/office/drawing/2014/main" id="{610B640E-0632-4F87-B78D-C19AB0B29CB2}"/>
                </a:ext>
              </a:extLst>
            </p:cNvPr>
            <p:cNvSpPr txBox="1"/>
            <p:nvPr/>
          </p:nvSpPr>
          <p:spPr>
            <a:xfrm>
              <a:off x="633045" y="1986221"/>
              <a:ext cx="7807571" cy="302425"/>
            </a:xfrm>
            <a:prstGeom prst="rect">
              <a:avLst/>
            </a:prstGeom>
            <a:grpFill/>
          </p:spPr>
          <p:txBody>
            <a:bodyPr wrap="square" rtlCol="0">
              <a:spAutoFit/>
            </a:bodyPr>
            <a:lstStyle/>
            <a:p>
              <a:r>
                <a:rPr lang="en-US" sz="2000"/>
                <a:t>Adding 2 negative numbers</a:t>
              </a:r>
            </a:p>
          </p:txBody>
        </p:sp>
      </p:grpSp>
      <p:grpSp>
        <p:nvGrpSpPr>
          <p:cNvPr id="6" name="Group 5" descr="Adding one positive and one negative number">
            <a:extLst>
              <a:ext uri="{FF2B5EF4-FFF2-40B4-BE49-F238E27FC236}">
                <a16:creationId xmlns:a16="http://schemas.microsoft.com/office/drawing/2014/main" id="{71E82621-9181-41F9-A5CA-4DA13C161842}"/>
              </a:ext>
            </a:extLst>
          </p:cNvPr>
          <p:cNvGrpSpPr/>
          <p:nvPr/>
        </p:nvGrpSpPr>
        <p:grpSpPr>
          <a:xfrm>
            <a:off x="2135749" y="4652513"/>
            <a:ext cx="8058154" cy="1067579"/>
            <a:chOff x="542923" y="1736761"/>
            <a:chExt cx="8058154" cy="806935"/>
          </a:xfrm>
          <a:solidFill>
            <a:srgbClr val="C7D4CB"/>
          </a:solidFill>
        </p:grpSpPr>
        <p:sp>
          <p:nvSpPr>
            <p:cNvPr id="7" name="Rectangle 6">
              <a:extLst>
                <a:ext uri="{FF2B5EF4-FFF2-40B4-BE49-F238E27FC236}">
                  <a16:creationId xmlns:a16="http://schemas.microsoft.com/office/drawing/2014/main" id="{DB593B89-B5A3-42DD-BB34-0394514C7E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TextBox 7">
              <a:extLst>
                <a:ext uri="{FF2B5EF4-FFF2-40B4-BE49-F238E27FC236}">
                  <a16:creationId xmlns:a16="http://schemas.microsoft.com/office/drawing/2014/main" id="{59DA3FCC-8F38-4041-9C09-B07B99077927}"/>
                </a:ext>
              </a:extLst>
            </p:cNvPr>
            <p:cNvSpPr txBox="1"/>
            <p:nvPr/>
          </p:nvSpPr>
          <p:spPr>
            <a:xfrm>
              <a:off x="633045" y="1986221"/>
              <a:ext cx="7807571" cy="302425"/>
            </a:xfrm>
            <a:prstGeom prst="rect">
              <a:avLst/>
            </a:prstGeom>
            <a:grpFill/>
          </p:spPr>
          <p:txBody>
            <a:bodyPr wrap="square" rtlCol="0">
              <a:spAutoFit/>
            </a:bodyPr>
            <a:lstStyle/>
            <a:p>
              <a:r>
                <a:rPr lang="en-US" sz="2000"/>
                <a:t>Adding one positive and one negative number</a:t>
              </a:r>
            </a:p>
          </p:txBody>
        </p:sp>
      </p:grpSp>
    </p:spTree>
    <p:extLst>
      <p:ext uri="{BB962C8B-B14F-4D97-AF65-F5344CB8AC3E}">
        <p14:creationId xmlns:p14="http://schemas.microsoft.com/office/powerpoint/2010/main" val="4190631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D3CA175-C7BA-4464-A6E1-16B52124CCBB}"/>
              </a:ext>
            </a:extLst>
          </p:cNvPr>
          <p:cNvSpPr/>
          <p:nvPr/>
        </p:nvSpPr>
        <p:spPr>
          <a:xfrm>
            <a:off x="1881188" y="1383374"/>
            <a:ext cx="5646097" cy="523220"/>
          </a:xfrm>
          <a:prstGeom prst="rect">
            <a:avLst/>
          </a:prstGeom>
        </p:spPr>
        <p:txBody>
          <a:bodyPr wrap="none">
            <a:spAutoFit/>
          </a:bodyPr>
          <a:lstStyle/>
          <a:p>
            <a:r>
              <a:rPr lang="en-US" sz="2800"/>
              <a:t>Case 1: Adding two positive numbers</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F2E93D5-2EDC-4E5D-9E82-984517A3C627}"/>
                  </a:ext>
                </a:extLst>
              </p:cNvPr>
              <p:cNvSpPr/>
              <p:nvPr/>
            </p:nvSpPr>
            <p:spPr>
              <a:xfrm>
                <a:off x="1881188" y="2152059"/>
                <a:ext cx="2045047" cy="461665"/>
              </a:xfrm>
              <a:prstGeom prst="rect">
                <a:avLst/>
              </a:prstGeom>
            </p:spPr>
            <p:txBody>
              <a:bodyPr wrap="none">
                <a:spAutoFit/>
              </a:bodyPr>
              <a:lstStyle/>
              <a:p>
                <a:r>
                  <a:rPr lang="en-US" sz="2400"/>
                  <a:t>What is </a:t>
                </a:r>
                <a14:m>
                  <m:oMath xmlns:m="http://schemas.openxmlformats.org/officeDocument/2006/math">
                    <m:r>
                      <a:rPr lang="en-US" sz="2400" b="0" i="1" smtClean="0">
                        <a:latin typeface="Cambria Math" panose="02040503050406030204" pitchFamily="18" charset="0"/>
                      </a:rPr>
                      <m:t>3+5</m:t>
                    </m:r>
                  </m:oMath>
                </a14:m>
                <a:r>
                  <a:rPr lang="en-US" sz="2400"/>
                  <a:t>?</a:t>
                </a:r>
              </a:p>
            </p:txBody>
          </p:sp>
        </mc:Choice>
        <mc:Fallback xmlns="">
          <p:sp>
            <p:nvSpPr>
              <p:cNvPr id="3" name="Rectangle 2">
                <a:extLst>
                  <a:ext uri="{FF2B5EF4-FFF2-40B4-BE49-F238E27FC236}">
                    <a16:creationId xmlns:a16="http://schemas.microsoft.com/office/drawing/2014/main" id="{EF2E93D5-2EDC-4E5D-9E82-984517A3C627}"/>
                  </a:ext>
                </a:extLst>
              </p:cNvPr>
              <p:cNvSpPr>
                <a:spLocks noRot="1" noChangeAspect="1" noMove="1" noResize="1" noEditPoints="1" noAdjustHandles="1" noChangeArrowheads="1" noChangeShapeType="1" noTextEdit="1"/>
              </p:cNvSpPr>
              <p:nvPr/>
            </p:nvSpPr>
            <p:spPr>
              <a:xfrm>
                <a:off x="1881188" y="2152059"/>
                <a:ext cx="2045047" cy="461665"/>
              </a:xfrm>
              <a:prstGeom prst="rect">
                <a:avLst/>
              </a:prstGeom>
              <a:blipFill>
                <a:blip r:embed="rId3"/>
                <a:stretch>
                  <a:fillRect l="-4776" t="-10526" r="-3582" b="-2894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A95C178-25F0-4568-8CB1-36EEB6ED7A2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4571" y="2542098"/>
            <a:ext cx="6142857" cy="1485714"/>
          </a:xfrm>
          <a:prstGeom prst="rect">
            <a:avLst/>
          </a:prstGeom>
        </p:spPr>
      </p:pic>
      <p:pic>
        <p:nvPicPr>
          <p:cNvPr id="10" name="Picture 9" descr="Positive three plus positive five equals positive eight or three plus five equals eight.">
            <a:extLst>
              <a:ext uri="{FF2B5EF4-FFF2-40B4-BE49-F238E27FC236}">
                <a16:creationId xmlns:a16="http://schemas.microsoft.com/office/drawing/2014/main" id="{973D013A-8CB3-430C-D1F7-EF2C9629EAA8}"/>
              </a:ext>
            </a:extLst>
          </p:cNvPr>
          <p:cNvPicPr>
            <a:picLocks noChangeAspect="1"/>
          </p:cNvPicPr>
          <p:nvPr/>
        </p:nvPicPr>
        <p:blipFill>
          <a:blip r:embed="rId5"/>
          <a:stretch>
            <a:fillRect/>
          </a:stretch>
        </p:blipFill>
        <p:spPr>
          <a:xfrm>
            <a:off x="3024571" y="4663316"/>
            <a:ext cx="5307361" cy="52404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2" name="Picture 11" descr="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10;">
            <a:extLst>
              <a:ext uri="{FF2B5EF4-FFF2-40B4-BE49-F238E27FC236}">
                <a16:creationId xmlns:a16="http://schemas.microsoft.com/office/drawing/2014/main" id="{842C9704-01FD-5CF8-3CAA-C555C4B8DD43}"/>
              </a:ext>
            </a:extLst>
          </p:cNvPr>
          <p:cNvPicPr>
            <a:picLocks noChangeAspect="1"/>
          </p:cNvPicPr>
          <p:nvPr/>
        </p:nvPicPr>
        <p:blipFill>
          <a:blip r:embed="rId3"/>
          <a:stretch>
            <a:fillRect/>
          </a:stretch>
        </p:blipFill>
        <p:spPr>
          <a:xfrm>
            <a:off x="2260527" y="1458080"/>
            <a:ext cx="7670945" cy="5061474"/>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F505555-3AF1-484A-9A39-9A755C030712}"/>
              </a:ext>
            </a:extLst>
          </p:cNvPr>
          <p:cNvSpPr/>
          <p:nvPr/>
        </p:nvSpPr>
        <p:spPr>
          <a:xfrm>
            <a:off x="1881188" y="1383374"/>
            <a:ext cx="8019118" cy="523220"/>
          </a:xfrm>
          <a:prstGeom prst="rect">
            <a:avLst/>
          </a:prstGeom>
        </p:spPr>
        <p:txBody>
          <a:bodyPr wrap="none">
            <a:spAutoFit/>
          </a:bodyPr>
          <a:lstStyle/>
          <a:p>
            <a:r>
              <a:rPr lang="en-US" sz="2800"/>
              <a:t>Case 3: Adding one positive and one negative number</a:t>
            </a:r>
          </a:p>
        </p:txBody>
      </p:sp>
      <p:pic>
        <p:nvPicPr>
          <p:cNvPr id="7" name="Picture 6" descr="Three plus negative five equals negative two.">
            <a:extLst>
              <a:ext uri="{FF2B5EF4-FFF2-40B4-BE49-F238E27FC236}">
                <a16:creationId xmlns:a16="http://schemas.microsoft.com/office/drawing/2014/main" id="{CB637AC8-A0C5-47E9-9746-B36913390BE6}"/>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381" y="2152059"/>
            <a:ext cx="6095238" cy="1561905"/>
          </a:xfrm>
          <a:prstGeom prst="rect">
            <a:avLst/>
          </a:prstGeom>
        </p:spPr>
      </p:pic>
      <p:pic>
        <p:nvPicPr>
          <p:cNvPr id="9" name="Picture 8" descr="Negative three plus five equals two.">
            <a:extLst>
              <a:ext uri="{FF2B5EF4-FFF2-40B4-BE49-F238E27FC236}">
                <a16:creationId xmlns:a16="http://schemas.microsoft.com/office/drawing/2014/main" id="{C61A0600-AFEE-4BFC-8BA9-3AAF9709F2D9}"/>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381" y="4110568"/>
            <a:ext cx="6000000" cy="16095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10;">
            <a:extLst>
              <a:ext uri="{FF2B5EF4-FFF2-40B4-BE49-F238E27FC236}">
                <a16:creationId xmlns:a16="http://schemas.microsoft.com/office/drawing/2014/main" id="{8EFE8BAD-BF4F-29CC-4D99-9B4CF6A689F5}"/>
              </a:ext>
            </a:extLst>
          </p:cNvPr>
          <p:cNvPicPr>
            <a:picLocks noChangeAspect="1"/>
          </p:cNvPicPr>
          <p:nvPr/>
        </p:nvPicPr>
        <p:blipFill>
          <a:blip r:embed="rId3"/>
          <a:stretch>
            <a:fillRect/>
          </a:stretch>
        </p:blipFill>
        <p:spPr>
          <a:xfrm>
            <a:off x="1282461" y="1383374"/>
            <a:ext cx="9627077" cy="4748048"/>
          </a:xfrm>
          <a:prstGeom prst="rect">
            <a:avLst/>
          </a:prstGeom>
        </p:spPr>
      </p:pic>
    </p:spTree>
    <p:extLst>
      <p:ext uri="{BB962C8B-B14F-4D97-AF65-F5344CB8AC3E}">
        <p14:creationId xmlns:p14="http://schemas.microsoft.com/office/powerpoint/2010/main" val="3211136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Additive Inverse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opposite of a real number is its additive inverse. The sum of a number and its additive inverse is always zero, so three plus negative three equals zero.">
            <a:extLst>
              <a:ext uri="{FF2B5EF4-FFF2-40B4-BE49-F238E27FC236}">
                <a16:creationId xmlns:a16="http://schemas.microsoft.com/office/drawing/2014/main" id="{B961D17B-78F1-7B1A-2584-C72FAE8FB771}"/>
              </a:ext>
            </a:extLst>
          </p:cNvPr>
          <p:cNvPicPr>
            <a:picLocks noChangeAspect="1"/>
          </p:cNvPicPr>
          <p:nvPr/>
        </p:nvPicPr>
        <p:blipFill>
          <a:blip r:embed="rId3"/>
          <a:stretch>
            <a:fillRect/>
          </a:stretch>
        </p:blipFill>
        <p:spPr>
          <a:xfrm>
            <a:off x="964633" y="1622931"/>
            <a:ext cx="10262733" cy="4565147"/>
          </a:xfrm>
          <a:prstGeom prst="rect">
            <a:avLst/>
          </a:prstGeom>
        </p:spPr>
      </p:pic>
    </p:spTree>
    <p:extLst>
      <p:ext uri="{BB962C8B-B14F-4D97-AF65-F5344CB8AC3E}">
        <p14:creationId xmlns:p14="http://schemas.microsoft.com/office/powerpoint/2010/main" val="696056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10;">
            <a:extLst>
              <a:ext uri="{FF2B5EF4-FFF2-40B4-BE49-F238E27FC236}">
                <a16:creationId xmlns:a16="http://schemas.microsoft.com/office/drawing/2014/main" id="{954C9BAD-0F71-F0DD-7577-4AB86F412172}"/>
              </a:ext>
            </a:extLst>
          </p:cNvPr>
          <p:cNvPicPr>
            <a:picLocks noChangeAspect="1"/>
          </p:cNvPicPr>
          <p:nvPr/>
        </p:nvPicPr>
        <p:blipFill>
          <a:blip r:embed="rId3"/>
          <a:stretch>
            <a:fillRect/>
          </a:stretch>
        </p:blipFill>
        <p:spPr>
          <a:xfrm>
            <a:off x="873739" y="1359989"/>
            <a:ext cx="10624077" cy="4964608"/>
          </a:xfrm>
          <a:prstGeom prst="rect">
            <a:avLst/>
          </a:prstGeom>
        </p:spPr>
      </p:pic>
    </p:spTree>
    <p:extLst>
      <p:ext uri="{BB962C8B-B14F-4D97-AF65-F5344CB8AC3E}">
        <p14:creationId xmlns:p14="http://schemas.microsoft.com/office/powerpoint/2010/main" val="2188515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69D5B-94AB-4247-B9FB-854751F764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585F93C-0F77-447C-B1DF-602534B21D74}">
  <ds:schemaRefs>
    <ds:schemaRef ds:uri="fdab59f7-c3a7-48e5-acd8-618ce834776e"/>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06d9c582-05c2-476b-83d2-72ab8b1380b2"/>
    <ds:schemaRef ds:uri="http://purl.org/dc/terms/"/>
  </ds:schemaRefs>
</ds:datastoreItem>
</file>

<file path=customXml/itemProps3.xml><?xml version="1.0" encoding="utf-8"?>
<ds:datastoreItem xmlns:ds="http://schemas.openxmlformats.org/officeDocument/2006/customXml" ds:itemID="{5A568E7E-4471-41F3-A7C4-BDE6869291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202</TotalTime>
  <Words>1398</Words>
  <Application>Microsoft Office PowerPoint</Application>
  <PresentationFormat>Widescreen</PresentationFormat>
  <Paragraphs>53</Paragraphs>
  <Slides>14</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Arial</vt:lpstr>
      <vt:lpstr>Calibri</vt:lpstr>
      <vt:lpstr>Calibri Light</vt:lpstr>
      <vt:lpstr>Cambria Math</vt:lpstr>
      <vt:lpstr>Century Gothic</vt:lpstr>
      <vt:lpstr>Office Theme</vt:lpstr>
      <vt:lpstr>1_Office Theme</vt:lpstr>
      <vt:lpstr>Addition and Subtraction</vt:lpstr>
      <vt:lpstr>Conventions</vt:lpstr>
      <vt:lpstr>Addition</vt:lpstr>
      <vt:lpstr>Addition: Case 1</vt:lpstr>
      <vt:lpstr>Addition: Case 2</vt:lpstr>
      <vt:lpstr>Addition: Case 31</vt:lpstr>
      <vt:lpstr>Addition: Case 32</vt:lpstr>
      <vt:lpstr>Additive Inverse</vt:lpstr>
      <vt:lpstr>Subtraction1</vt:lpstr>
      <vt:lpstr>Subtraction2</vt:lpstr>
      <vt:lpstr>Subtraction3</vt:lpstr>
      <vt:lpstr>Application: Change in Value1</vt:lpstr>
      <vt:lpstr>Application: Change in Value2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27</cp:revision>
  <dcterms:created xsi:type="dcterms:W3CDTF">2017-06-16T13:06:21Z</dcterms:created>
  <dcterms:modified xsi:type="dcterms:W3CDTF">2026-02-03T19:36:41Z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