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367" r:id="rId6"/>
    <p:sldId id="368" r:id="rId7"/>
    <p:sldId id="369" r:id="rId8"/>
    <p:sldId id="370" r:id="rId9"/>
    <p:sldId id="371" r:id="rId10"/>
    <p:sldId id="372" r:id="rId11"/>
    <p:sldId id="373" r:id="rId12"/>
    <p:sldId id="374" r:id="rId13"/>
    <p:sldId id="375" r:id="rId14"/>
    <p:sldId id="376" r:id="rId15"/>
    <p:sldId id="377" r:id="rId16"/>
    <p:sldId id="378" r:id="rId17"/>
    <p:sldId id="379" r:id="rId18"/>
    <p:sldId id="380" r:id="rId19"/>
    <p:sldId id="381" r:id="rId20"/>
    <p:sldId id="382" r:id="rId21"/>
    <p:sldId id="383" r:id="rId22"/>
    <p:sldId id="384"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3F91"/>
    <a:srgbClr val="933DA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75B91E-BF72-448B-B8BC-2ED305CD5598}" v="3" dt="2026-02-03T19:48:30.2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1:48:04.529" v="27" actId="47"/>
      <pc:docMkLst>
        <pc:docMk/>
      </pc:docMkLst>
      <pc:sldChg chg="add">
        <pc:chgData name="Annaleise Radchenko" userId="6249d1a9-d5dd-4793-b8df-98b5e6874abb" providerId="ADAL" clId="{4A5B4154-50F6-4F5B-A4D7-A9ED8C205C6B}" dt="2026-01-08T21:47:53.447" v="26"/>
        <pc:sldMkLst>
          <pc:docMk/>
          <pc:sldMk cId="3947955133" sldId="367"/>
        </pc:sldMkLst>
      </pc:sldChg>
      <pc:sldChg chg="add">
        <pc:chgData name="Annaleise Radchenko" userId="6249d1a9-d5dd-4793-b8df-98b5e6874abb" providerId="ADAL" clId="{4A5B4154-50F6-4F5B-A4D7-A9ED8C205C6B}" dt="2026-01-08T21:47:53.447" v="26"/>
        <pc:sldMkLst>
          <pc:docMk/>
          <pc:sldMk cId="3406671797" sldId="368"/>
        </pc:sldMkLst>
      </pc:sldChg>
      <pc:sldChg chg="add">
        <pc:chgData name="Annaleise Radchenko" userId="6249d1a9-d5dd-4793-b8df-98b5e6874abb" providerId="ADAL" clId="{4A5B4154-50F6-4F5B-A4D7-A9ED8C205C6B}" dt="2026-01-08T21:47:53.447" v="26"/>
        <pc:sldMkLst>
          <pc:docMk/>
          <pc:sldMk cId="2411555097" sldId="369"/>
        </pc:sldMkLst>
      </pc:sldChg>
      <pc:sldChg chg="add">
        <pc:chgData name="Annaleise Radchenko" userId="6249d1a9-d5dd-4793-b8df-98b5e6874abb" providerId="ADAL" clId="{4A5B4154-50F6-4F5B-A4D7-A9ED8C205C6B}" dt="2026-01-08T21:47:53.447" v="26"/>
        <pc:sldMkLst>
          <pc:docMk/>
          <pc:sldMk cId="1329770291" sldId="370"/>
        </pc:sldMkLst>
      </pc:sldChg>
      <pc:sldChg chg="add">
        <pc:chgData name="Annaleise Radchenko" userId="6249d1a9-d5dd-4793-b8df-98b5e6874abb" providerId="ADAL" clId="{4A5B4154-50F6-4F5B-A4D7-A9ED8C205C6B}" dt="2026-01-08T21:47:53.447" v="26"/>
        <pc:sldMkLst>
          <pc:docMk/>
          <pc:sldMk cId="2187329896" sldId="371"/>
        </pc:sldMkLst>
      </pc:sldChg>
      <pc:sldChg chg="add">
        <pc:chgData name="Annaleise Radchenko" userId="6249d1a9-d5dd-4793-b8df-98b5e6874abb" providerId="ADAL" clId="{4A5B4154-50F6-4F5B-A4D7-A9ED8C205C6B}" dt="2026-01-08T21:47:53.447" v="26"/>
        <pc:sldMkLst>
          <pc:docMk/>
          <pc:sldMk cId="3135538884" sldId="372"/>
        </pc:sldMkLst>
      </pc:sldChg>
      <pc:sldChg chg="add">
        <pc:chgData name="Annaleise Radchenko" userId="6249d1a9-d5dd-4793-b8df-98b5e6874abb" providerId="ADAL" clId="{4A5B4154-50F6-4F5B-A4D7-A9ED8C205C6B}" dt="2026-01-08T21:47:53.447" v="26"/>
        <pc:sldMkLst>
          <pc:docMk/>
          <pc:sldMk cId="3367948265" sldId="373"/>
        </pc:sldMkLst>
      </pc:sldChg>
      <pc:sldChg chg="add">
        <pc:chgData name="Annaleise Radchenko" userId="6249d1a9-d5dd-4793-b8df-98b5e6874abb" providerId="ADAL" clId="{4A5B4154-50F6-4F5B-A4D7-A9ED8C205C6B}" dt="2026-01-08T21:47:53.447" v="26"/>
        <pc:sldMkLst>
          <pc:docMk/>
          <pc:sldMk cId="638210302" sldId="374"/>
        </pc:sldMkLst>
      </pc:sldChg>
      <pc:sldChg chg="add">
        <pc:chgData name="Annaleise Radchenko" userId="6249d1a9-d5dd-4793-b8df-98b5e6874abb" providerId="ADAL" clId="{4A5B4154-50F6-4F5B-A4D7-A9ED8C205C6B}" dt="2026-01-08T21:47:53.447" v="26"/>
        <pc:sldMkLst>
          <pc:docMk/>
          <pc:sldMk cId="1303114568" sldId="375"/>
        </pc:sldMkLst>
      </pc:sldChg>
      <pc:sldChg chg="add">
        <pc:chgData name="Annaleise Radchenko" userId="6249d1a9-d5dd-4793-b8df-98b5e6874abb" providerId="ADAL" clId="{4A5B4154-50F6-4F5B-A4D7-A9ED8C205C6B}" dt="2026-01-08T21:47:53.447" v="26"/>
        <pc:sldMkLst>
          <pc:docMk/>
          <pc:sldMk cId="439610279" sldId="376"/>
        </pc:sldMkLst>
      </pc:sldChg>
      <pc:sldChg chg="add">
        <pc:chgData name="Annaleise Radchenko" userId="6249d1a9-d5dd-4793-b8df-98b5e6874abb" providerId="ADAL" clId="{4A5B4154-50F6-4F5B-A4D7-A9ED8C205C6B}" dt="2026-01-08T21:47:53.447" v="26"/>
        <pc:sldMkLst>
          <pc:docMk/>
          <pc:sldMk cId="2689004807" sldId="377"/>
        </pc:sldMkLst>
      </pc:sldChg>
      <pc:sldChg chg="add">
        <pc:chgData name="Annaleise Radchenko" userId="6249d1a9-d5dd-4793-b8df-98b5e6874abb" providerId="ADAL" clId="{4A5B4154-50F6-4F5B-A4D7-A9ED8C205C6B}" dt="2026-01-08T21:47:53.447" v="26"/>
        <pc:sldMkLst>
          <pc:docMk/>
          <pc:sldMk cId="2103089520" sldId="378"/>
        </pc:sldMkLst>
      </pc:sldChg>
      <pc:sldChg chg="add">
        <pc:chgData name="Annaleise Radchenko" userId="6249d1a9-d5dd-4793-b8df-98b5e6874abb" providerId="ADAL" clId="{4A5B4154-50F6-4F5B-A4D7-A9ED8C205C6B}" dt="2026-01-08T21:47:53.447" v="26"/>
        <pc:sldMkLst>
          <pc:docMk/>
          <pc:sldMk cId="2923386096" sldId="379"/>
        </pc:sldMkLst>
      </pc:sldChg>
      <pc:sldChg chg="add">
        <pc:chgData name="Annaleise Radchenko" userId="6249d1a9-d5dd-4793-b8df-98b5e6874abb" providerId="ADAL" clId="{4A5B4154-50F6-4F5B-A4D7-A9ED8C205C6B}" dt="2026-01-08T21:47:53.447" v="26"/>
        <pc:sldMkLst>
          <pc:docMk/>
          <pc:sldMk cId="1766865106" sldId="380"/>
        </pc:sldMkLst>
      </pc:sldChg>
      <pc:sldChg chg="add">
        <pc:chgData name="Annaleise Radchenko" userId="6249d1a9-d5dd-4793-b8df-98b5e6874abb" providerId="ADAL" clId="{4A5B4154-50F6-4F5B-A4D7-A9ED8C205C6B}" dt="2026-01-08T21:47:53.447" v="26"/>
        <pc:sldMkLst>
          <pc:docMk/>
          <pc:sldMk cId="3187046248" sldId="381"/>
        </pc:sldMkLst>
      </pc:sldChg>
      <pc:sldChg chg="add">
        <pc:chgData name="Annaleise Radchenko" userId="6249d1a9-d5dd-4793-b8df-98b5e6874abb" providerId="ADAL" clId="{4A5B4154-50F6-4F5B-A4D7-A9ED8C205C6B}" dt="2026-01-08T21:47:53.447" v="26"/>
        <pc:sldMkLst>
          <pc:docMk/>
          <pc:sldMk cId="3351786775" sldId="382"/>
        </pc:sldMkLst>
      </pc:sldChg>
      <pc:sldChg chg="add">
        <pc:chgData name="Annaleise Radchenko" userId="6249d1a9-d5dd-4793-b8df-98b5e6874abb" providerId="ADAL" clId="{4A5B4154-50F6-4F5B-A4D7-A9ED8C205C6B}" dt="2026-01-08T21:47:53.447" v="26"/>
        <pc:sldMkLst>
          <pc:docMk/>
          <pc:sldMk cId="4257427161" sldId="383"/>
        </pc:sldMkLst>
      </pc:sldChg>
      <pc:sldChg chg="add">
        <pc:chgData name="Annaleise Radchenko" userId="6249d1a9-d5dd-4793-b8df-98b5e6874abb" providerId="ADAL" clId="{4A5B4154-50F6-4F5B-A4D7-A9ED8C205C6B}" dt="2026-01-08T21:47:53.447" v="26"/>
        <pc:sldMkLst>
          <pc:docMk/>
          <pc:sldMk cId="3039768621" sldId="3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2273200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003881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669226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754207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the slope of the line y=2x + 3, we can calculate the rise over run using the coordinate points P</a:t>
            </a:r>
            <a:r>
              <a:rPr lang="en-US" sz="1200" kern="1200" baseline="-25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(-2,-1) and P</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922448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276367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4049584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2893200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3297263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12709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 graphs 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245023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873845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715820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7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293776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Graphing</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955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y = ? plug x = one third into the equation &#10;For x = one third&#10;y = negative 3 multiplied by one third plus 1&#10;y = negative 1 + 1&#10;y = 0">
            <a:extLst>
              <a:ext uri="{FF2B5EF4-FFF2-40B4-BE49-F238E27FC236}">
                <a16:creationId xmlns:a16="http://schemas.microsoft.com/office/drawing/2014/main" id="{18DF20FD-8358-9DEC-E54F-703A87E6F0B0}"/>
              </a:ext>
            </a:extLst>
          </p:cNvPr>
          <p:cNvPicPr>
            <a:picLocks noChangeAspect="1"/>
          </p:cNvPicPr>
          <p:nvPr/>
        </p:nvPicPr>
        <p:blipFill>
          <a:blip r:embed="rId3"/>
          <a:stretch>
            <a:fillRect/>
          </a:stretch>
        </p:blipFill>
        <p:spPr>
          <a:xfrm>
            <a:off x="3174122" y="1569439"/>
            <a:ext cx="5843755" cy="4701291"/>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For x = 3&#10;y = negative 3 times 3 + 1&#10;y = negative 9 + 1&#10;y = negative 8">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he coordinates for x and y respectively. The coordinates are:&#10;(0, 1)&#10;(negative 1, 4)&#10;(one third, 0)&#10;(3, negative eight)">
            <a:extLst>
              <a:ext uri="{FF2B5EF4-FFF2-40B4-BE49-F238E27FC236}">
                <a16:creationId xmlns:a16="http://schemas.microsoft.com/office/drawing/2014/main" id="{B12EB844-16A2-AE49-E98B-F7F89DBDB4DA}"/>
              </a:ext>
            </a:extLst>
          </p:cNvPr>
          <p:cNvPicPr>
            <a:picLocks noChangeAspect="1"/>
          </p:cNvPicPr>
          <p:nvPr/>
        </p:nvPicPr>
        <p:blipFill>
          <a:blip r:embed="rId3"/>
          <a:stretch>
            <a:fillRect/>
          </a:stretch>
        </p:blipFill>
        <p:spPr>
          <a:xfrm>
            <a:off x="2828925" y="1628775"/>
            <a:ext cx="6534150" cy="3600450"/>
          </a:xfrm>
          <a:prstGeom prst="rect">
            <a:avLst/>
          </a:prstGeom>
        </p:spPr>
      </p:pic>
    </p:spTree>
    <p:extLst>
      <p:ext uri="{BB962C8B-B14F-4D97-AF65-F5344CB8AC3E}">
        <p14:creationId xmlns:p14="http://schemas.microsoft.com/office/powerpoint/2010/main" val="2103089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alculate the slope of the line y=2 x + 3, we can calculate the rise over run using the coordinate points P sub 1 (negative 2, negative 1) and P sub 2 (2,7). We find the difference in y-values divided by the difference in x-values which is 8 divided by 4 to find that the slope of the line is 2.&#10;">
            <a:extLst>
              <a:ext uri="{FF2B5EF4-FFF2-40B4-BE49-F238E27FC236}">
                <a16:creationId xmlns:a16="http://schemas.microsoft.com/office/drawing/2014/main" id="{3AA5CC83-E64A-A81C-8121-CA5D8BA80924}"/>
              </a:ext>
            </a:extLst>
          </p:cNvPr>
          <p:cNvPicPr>
            <a:picLocks noChangeAspect="1"/>
          </p:cNvPicPr>
          <p:nvPr/>
        </p:nvPicPr>
        <p:blipFill>
          <a:blip r:embed="rId3"/>
          <a:stretch>
            <a:fillRect/>
          </a:stretch>
        </p:blipFill>
        <p:spPr>
          <a:xfrm>
            <a:off x="555503" y="1238248"/>
            <a:ext cx="11080994" cy="5185409"/>
          </a:xfrm>
          <a:prstGeom prst="rect">
            <a:avLst/>
          </a:prstGeom>
        </p:spPr>
      </p:pic>
    </p:spTree>
    <p:extLst>
      <p:ext uri="{BB962C8B-B14F-4D97-AF65-F5344CB8AC3E}">
        <p14:creationId xmlns:p14="http://schemas.microsoft.com/office/powerpoint/2010/main" val="2923386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Horizontal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Graph with a line with a slope of zero. The equation for the line is y = 3 and it goes through coordinates negative 2, 3 and 5, 3.">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Vertical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with a line with the equation x = 4, that passes through the coordinates (4, 3) and (4, negativ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Systems: Parallel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parallel lines for the equations y = negative x + 4 and x + y = 2.">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Systems: Intersecting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intersecting lines with the equations y = 2 x + 1 and y = negative x + 4.">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Systems: Overlapping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overlapping lines with the equations 2 y + 2 x = 8 and y = negative x + 4.">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2E346C0-62C6-8886-A842-BD03AE2CE54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Bar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bar graph shows monthly U.S. books sales. We can compare sales by month (January through June). A good bar graph has a title and labeled axis The x-axis has the months with the y-axis including the Sales in Millions of Dollars. We can see that January had the most sales of $ 2,294M, and April had the least sales with $918M. February and March had 1,013 M in sales, May had 1,087M and June had 1,095M in sales respectively.">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 uri="{C183D7F6-B498-43B3-948B-1728B52AA6E4}">
                <adec:decorative xmlns:adec="http://schemas.microsoft.com/office/drawing/2017/decorative" val="1"/>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Arrow: Down 5">
            <a:extLst>
              <a:ext uri="{FF2B5EF4-FFF2-40B4-BE49-F238E27FC236}">
                <a16:creationId xmlns:a16="http://schemas.microsoft.com/office/drawing/2014/main" id="{5BC3EC49-0AFD-4774-BA86-F0A505308AE9}"/>
              </a:ext>
              <a:ext uri="{C183D7F6-B498-43B3-948B-1728B52AA6E4}">
                <adec:decorative xmlns:adec="http://schemas.microsoft.com/office/drawing/2017/decorative" val="1"/>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06671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Circle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 They spend 5% on taxes, 10% on savings, 15% on education, 5% on entertainment, 13% on transportation and maintenance, and 25% on housing.">
            <a:extLst>
              <a:ext uri="{FF2B5EF4-FFF2-40B4-BE49-F238E27FC236}">
                <a16:creationId xmlns:a16="http://schemas.microsoft.com/office/drawing/2014/main" id="{48D3F0D8-2397-50B5-D58B-444D98448272}"/>
              </a:ext>
            </a:extLst>
          </p:cNvPr>
          <p:cNvPicPr>
            <a:picLocks noChangeAspect="1"/>
          </p:cNvPicPr>
          <p:nvPr/>
        </p:nvPicPr>
        <p:blipFill>
          <a:blip r:embed="rId3"/>
          <a:stretch>
            <a:fillRect/>
          </a:stretch>
        </p:blipFill>
        <p:spPr>
          <a:xfrm>
            <a:off x="2545976" y="1383374"/>
            <a:ext cx="7100048" cy="5319436"/>
          </a:xfrm>
          <a:prstGeom prst="rect">
            <a:avLst/>
          </a:prstGeom>
        </p:spPr>
      </p:pic>
    </p:spTree>
    <p:extLst>
      <p:ext uri="{BB962C8B-B14F-4D97-AF65-F5344CB8AC3E}">
        <p14:creationId xmlns:p14="http://schemas.microsoft.com/office/powerpoint/2010/main" val="2411555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Line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Line graphs indicate tendencies or trends over a period of time. This graph shows the relationships between daily high and low temperatures. There is one line for the highest temperatures each day and another line for the lowest temperature each day. Each day has a data point dot connected to each other by lines. The x-axis is the days of the week, starting with Sunday and ending with Saturday. The y-axis is temperature in Fahrenheit. We can tell that temperatures tended to rise during the week but fell sharply on Saturday, and the weather was hottest on Thursday and Friday and coolest on Sunday.">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 uri="{C183D7F6-B498-43B3-948B-1728B52AA6E4}">
                <adec:decorative xmlns:adec="http://schemas.microsoft.com/office/drawing/2017/decorative" val="1"/>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03ECB3B7-38C2-4CCA-83EA-8BB2CF78D0F7}"/>
              </a:ext>
              <a:ext uri="{C183D7F6-B498-43B3-948B-1728B52AA6E4}">
                <adec:decorative xmlns:adec="http://schemas.microsoft.com/office/drawing/2017/decorative" val="1"/>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29770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Histograms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Histograms indicate data in classes, a range or interval of numbers. This histogram summarizes the scores of students on an English placement test. The x-axis is test scores between 200.5 and 500.5. The y-axis is the frequency of the score. We can tell that 16 students scored in the second class, between 250.5 and 300.5.&#10;">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 uri="{C183D7F6-B498-43B3-948B-1728B52AA6E4}">
                <adec:decorative xmlns:adec="http://schemas.microsoft.com/office/drawing/2017/decorative" val="1"/>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87329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Quadrants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10;">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3135538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mplete the table so that each ordered pair will satisfy the equation y = negative 3x + 1.&#10;&#10;To complete the table with ordered pairs, we can plug in the given numbers into y = -3x + 1.&#10;&#10;The table has three columns, x, y, and (x comma y) respectively. In the x colum are the numbers 0, one third, and 3. In the y column is the number 4, the last column is blank.">
            <a:extLst>
              <a:ext uri="{FF2B5EF4-FFF2-40B4-BE49-F238E27FC236}">
                <a16:creationId xmlns:a16="http://schemas.microsoft.com/office/drawing/2014/main" id="{BDE7F20C-15F5-F048-0BE2-C3A5FFCDE26D}"/>
              </a:ext>
            </a:extLst>
          </p:cNvPr>
          <p:cNvPicPr>
            <a:picLocks noChangeAspect="1"/>
          </p:cNvPicPr>
          <p:nvPr/>
        </p:nvPicPr>
        <p:blipFill>
          <a:blip r:embed="rId3"/>
          <a:stretch>
            <a:fillRect/>
          </a:stretch>
        </p:blipFill>
        <p:spPr>
          <a:xfrm>
            <a:off x="603547" y="1457325"/>
            <a:ext cx="10984906" cy="4669149"/>
          </a:xfrm>
          <a:prstGeom prst="rect">
            <a:avLst/>
          </a:prstGeom>
        </p:spPr>
      </p:pic>
    </p:spTree>
    <p:extLst>
      <p:ext uri="{BB962C8B-B14F-4D97-AF65-F5344CB8AC3E}">
        <p14:creationId xmlns:p14="http://schemas.microsoft.com/office/powerpoint/2010/main" val="3367948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In the equation y = negative 3x + 1, if x = 0 then y = 0 + 1. y = 1">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Ordered Pair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descr="For y = 4:&#10;&#10;4 = negative 3 x + 1&#10;3 = negative 3 x&#10;negative 1 = x&#10;">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1DC191-106D-4CD6-A5CA-C60D7B6329EC}">
  <ds:schemaRefs>
    <ds:schemaRef ds:uri="http://schemas.microsoft.com/office/2006/metadata/properties"/>
    <ds:schemaRef ds:uri="fdab59f7-c3a7-48e5-acd8-618ce834776e"/>
    <ds:schemaRef ds:uri="http://purl.org/dc/dcmitype/"/>
    <ds:schemaRef ds:uri="http://purl.org/dc/terms/"/>
    <ds:schemaRef ds:uri="http://schemas.microsoft.com/office/2006/documentManagement/types"/>
    <ds:schemaRef ds:uri="http://purl.org/dc/elements/1.1/"/>
    <ds:schemaRef ds:uri="http://www.w3.org/XML/1998/namespace"/>
    <ds:schemaRef ds:uri="http://schemas.microsoft.com/office/infopath/2007/PartnerControls"/>
    <ds:schemaRef ds:uri="http://schemas.openxmlformats.org/package/2006/metadata/core-properties"/>
    <ds:schemaRef ds:uri="06d9c582-05c2-476b-83d2-72ab8b1380b2"/>
  </ds:schemaRefs>
</ds:datastoreItem>
</file>

<file path=customXml/itemProps2.xml><?xml version="1.0" encoding="utf-8"?>
<ds:datastoreItem xmlns:ds="http://schemas.openxmlformats.org/officeDocument/2006/customXml" ds:itemID="{E66348EB-C9DD-402E-BFC4-54E184AB000C}">
  <ds:schemaRefs>
    <ds:schemaRef ds:uri="http://schemas.microsoft.com/sharepoint/v3/contenttype/forms"/>
  </ds:schemaRefs>
</ds:datastoreItem>
</file>

<file path=customXml/itemProps3.xml><?xml version="1.0" encoding="utf-8"?>
<ds:datastoreItem xmlns:ds="http://schemas.openxmlformats.org/officeDocument/2006/customXml" ds:itemID="{B30B8E8A-D3BB-4B41-8C0C-9C956DD536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375</TotalTime>
  <Words>702</Words>
  <Application>Microsoft Office PowerPoint</Application>
  <PresentationFormat>Widescreen</PresentationFormat>
  <Paragraphs>63</Paragraphs>
  <Slides>19</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Calibri</vt:lpstr>
      <vt:lpstr>Calibri Light</vt:lpstr>
      <vt:lpstr>Cambria Math</vt:lpstr>
      <vt:lpstr>Century Gothic</vt:lpstr>
      <vt:lpstr>Office Theme</vt:lpstr>
      <vt:lpstr>1_Office Theme</vt:lpstr>
      <vt:lpstr>Graphing</vt:lpstr>
      <vt:lpstr>Bar Graphs</vt:lpstr>
      <vt:lpstr>Circle Graphs</vt:lpstr>
      <vt:lpstr>Line Graphs</vt:lpstr>
      <vt:lpstr>Histograms</vt:lpstr>
      <vt:lpstr>Quadrants</vt:lpstr>
      <vt:lpstr>Ordered Pairs1</vt:lpstr>
      <vt:lpstr>Ordered Pairs2</vt:lpstr>
      <vt:lpstr>Ordered Pair3</vt:lpstr>
      <vt:lpstr>Ordered Pairs4</vt:lpstr>
      <vt:lpstr>Ordered Pairs5</vt:lpstr>
      <vt:lpstr>Ordered Pairs6</vt:lpstr>
      <vt:lpstr>Slope</vt:lpstr>
      <vt:lpstr>Horizontal Line Slope</vt:lpstr>
      <vt:lpstr>Vertical Line Slope</vt:lpstr>
      <vt:lpstr>Systems: Parallel Lines</vt:lpstr>
      <vt:lpstr>Systems: Intersecting Lines</vt:lpstr>
      <vt:lpstr>Systems: Overlapping Lines</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23</cp:revision>
  <dcterms:created xsi:type="dcterms:W3CDTF">2017-06-16T13:06:21Z</dcterms:created>
  <dcterms:modified xsi:type="dcterms:W3CDTF">2026-02-03T19:48:31Z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