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kkaprasad" initials="c" lastIdx="1" clrIdx="0">
    <p:extLst>
      <p:ext uri="{19B8F6BF-5375-455C-9EA6-DF929625EA0E}">
        <p15:presenceInfo xmlns:p15="http://schemas.microsoft.com/office/powerpoint/2012/main" userId="S-1-5-21-1666015839-3846122634-945917319-223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7D9F"/>
    <a:srgbClr val="000000"/>
    <a:srgbClr val="1F497D"/>
    <a:srgbClr val="366092"/>
    <a:srgbClr val="1F49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1362" y="8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77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Relationship Id="rId5" Type="http://schemas.openxmlformats.org/officeDocument/2006/relationships/image" Target="../media/image81.wmf"/><Relationship Id="rId4" Type="http://schemas.openxmlformats.org/officeDocument/2006/relationships/image" Target="../media/image80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Relationship Id="rId4" Type="http://schemas.openxmlformats.org/officeDocument/2006/relationships/image" Target="../media/image85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8.wmf"/><Relationship Id="rId2" Type="http://schemas.openxmlformats.org/officeDocument/2006/relationships/image" Target="../media/image87.wmf"/><Relationship Id="rId1" Type="http://schemas.openxmlformats.org/officeDocument/2006/relationships/image" Target="../media/image86.wmf"/><Relationship Id="rId6" Type="http://schemas.openxmlformats.org/officeDocument/2006/relationships/image" Target="../media/image91.wmf"/><Relationship Id="rId5" Type="http://schemas.openxmlformats.org/officeDocument/2006/relationships/image" Target="../media/image90.wmf"/><Relationship Id="rId4" Type="http://schemas.openxmlformats.org/officeDocument/2006/relationships/image" Target="../media/image89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4.wmf"/><Relationship Id="rId2" Type="http://schemas.openxmlformats.org/officeDocument/2006/relationships/image" Target="../media/image93.wmf"/><Relationship Id="rId1" Type="http://schemas.openxmlformats.org/officeDocument/2006/relationships/image" Target="../media/image92.wmf"/><Relationship Id="rId5" Type="http://schemas.openxmlformats.org/officeDocument/2006/relationships/image" Target="../media/image96.wmf"/><Relationship Id="rId4" Type="http://schemas.openxmlformats.org/officeDocument/2006/relationships/image" Target="../media/image95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wmf"/><Relationship Id="rId2" Type="http://schemas.openxmlformats.org/officeDocument/2006/relationships/image" Target="../media/image99.wmf"/><Relationship Id="rId1" Type="http://schemas.openxmlformats.org/officeDocument/2006/relationships/image" Target="../media/image98.wmf"/><Relationship Id="rId4" Type="http://schemas.openxmlformats.org/officeDocument/2006/relationships/image" Target="../media/image101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wmf"/><Relationship Id="rId2" Type="http://schemas.openxmlformats.org/officeDocument/2006/relationships/image" Target="../media/image103.wmf"/><Relationship Id="rId1" Type="http://schemas.openxmlformats.org/officeDocument/2006/relationships/image" Target="../media/image102.wmf"/><Relationship Id="rId4" Type="http://schemas.openxmlformats.org/officeDocument/2006/relationships/image" Target="../media/image105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wmf"/><Relationship Id="rId2" Type="http://schemas.openxmlformats.org/officeDocument/2006/relationships/image" Target="../media/image107.wmf"/><Relationship Id="rId1" Type="http://schemas.openxmlformats.org/officeDocument/2006/relationships/image" Target="../media/image106.wmf"/><Relationship Id="rId4" Type="http://schemas.openxmlformats.org/officeDocument/2006/relationships/image" Target="../media/image10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10" Type="http://schemas.openxmlformats.org/officeDocument/2006/relationships/image" Target="../media/image35.wmf"/><Relationship Id="rId4" Type="http://schemas.openxmlformats.org/officeDocument/2006/relationships/image" Target="../media/image29.wmf"/><Relationship Id="rId9" Type="http://schemas.openxmlformats.org/officeDocument/2006/relationships/image" Target="../media/image3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image" Target="../media/image38.wmf"/><Relationship Id="rId7" Type="http://schemas.openxmlformats.org/officeDocument/2006/relationships/image" Target="../media/image42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image" Target="../media/image46.wmf"/><Relationship Id="rId7" Type="http://schemas.openxmlformats.org/officeDocument/2006/relationships/image" Target="../media/image50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5" Type="http://schemas.openxmlformats.org/officeDocument/2006/relationships/image" Target="../media/image56.wmf"/><Relationship Id="rId4" Type="http://schemas.openxmlformats.org/officeDocument/2006/relationships/image" Target="../media/image55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image" Target="../media/image59.wmf"/><Relationship Id="rId7" Type="http://schemas.openxmlformats.org/officeDocument/2006/relationships/image" Target="../media/image63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6" Type="http://schemas.openxmlformats.org/officeDocument/2006/relationships/image" Target="../media/image62.wmf"/><Relationship Id="rId5" Type="http://schemas.openxmlformats.org/officeDocument/2006/relationships/image" Target="../media/image61.wmf"/><Relationship Id="rId10" Type="http://schemas.openxmlformats.org/officeDocument/2006/relationships/image" Target="../media/image66.wmf"/><Relationship Id="rId4" Type="http://schemas.openxmlformats.org/officeDocument/2006/relationships/image" Target="../media/image60.wmf"/><Relationship Id="rId9" Type="http://schemas.openxmlformats.org/officeDocument/2006/relationships/image" Target="../media/image65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3" Type="http://schemas.openxmlformats.org/officeDocument/2006/relationships/image" Target="../media/image69.wmf"/><Relationship Id="rId7" Type="http://schemas.openxmlformats.org/officeDocument/2006/relationships/image" Target="../media/image73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6" Type="http://schemas.openxmlformats.org/officeDocument/2006/relationships/image" Target="../media/image72.wmf"/><Relationship Id="rId5" Type="http://schemas.openxmlformats.org/officeDocument/2006/relationships/image" Target="../media/image71.wmf"/><Relationship Id="rId4" Type="http://schemas.openxmlformats.org/officeDocument/2006/relationships/image" Target="../media/image70.wmf"/><Relationship Id="rId9" Type="http://schemas.openxmlformats.org/officeDocument/2006/relationships/image" Target="../media/image7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35DB0-18E5-42EE-8A41-3EE53E7DF1D8}" type="datetimeFigureOut">
              <a:rPr lang="en-US" smtClean="0"/>
              <a:pPr/>
              <a:t>8/22/2019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792EB-0FA9-4C62-9AEF-94474B71BC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5736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397FEB-9DD1-4D2B-991E-4874EBEFBE7A}" type="datetimeFigureOut">
              <a:rPr lang="en-US" smtClean="0"/>
              <a:pPr/>
              <a:t>8/22/2019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F117B-D93C-4F52-BF02-42A16ACE77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373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2D7D9F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</a:t>
            </a:r>
            <a:r>
              <a:rPr lang="en-US" baseline="-25000" dirty="0" smtClean="0">
                <a:solidFill>
                  <a:srgbClr val="2D7D9F"/>
                </a:solidFill>
              </a:rPr>
              <a:t>by </a:t>
            </a:r>
            <a:r>
              <a:rPr lang="en-US" baseline="-25000" dirty="0">
                <a:solidFill>
                  <a:srgbClr val="2D7D9F"/>
                </a:solidFill>
              </a:rPr>
              <a:t>Hawkes Learning 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sp>
        <p:nvSpPr>
          <p:cNvPr id="12" name="Title 1"/>
          <p:cNvSpPr>
            <a:spLocks noGrp="1"/>
          </p:cNvSpPr>
          <p:nvPr userDrawn="1"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endParaRPr lang="en-US" b="1" dirty="0" smtClean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Subtitle 2"/>
          <p:cNvSpPr>
            <a:spLocks noGrp="1"/>
          </p:cNvSpPr>
          <p:nvPr userDrawn="1"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45683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7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2D7D9F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</a:t>
            </a:r>
            <a:r>
              <a:rPr lang="en-US" baseline="-25000" dirty="0" smtClean="0">
                <a:solidFill>
                  <a:srgbClr val="2D7D9F"/>
                </a:solidFill>
              </a:rPr>
              <a:t>by </a:t>
            </a:r>
            <a:r>
              <a:rPr lang="en-US" baseline="-25000" dirty="0">
                <a:solidFill>
                  <a:srgbClr val="2D7D9F"/>
                </a:solidFill>
              </a:rPr>
              <a:t>Hawkes Learning 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1659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66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oleObject" Target="../embeddings/oleObject53.bin"/><Relationship Id="rId7" Type="http://schemas.openxmlformats.org/officeDocument/2006/relationships/oleObject" Target="../embeddings/oleObject55.bin"/><Relationship Id="rId12" Type="http://schemas.openxmlformats.org/officeDocument/2006/relationships/image" Target="../media/image5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3.wmf"/><Relationship Id="rId11" Type="http://schemas.openxmlformats.org/officeDocument/2006/relationships/oleObject" Target="../embeddings/oleObject57.bin"/><Relationship Id="rId5" Type="http://schemas.openxmlformats.org/officeDocument/2006/relationships/oleObject" Target="../embeddings/oleObject54.bin"/><Relationship Id="rId10" Type="http://schemas.openxmlformats.org/officeDocument/2006/relationships/image" Target="../media/image55.wmf"/><Relationship Id="rId4" Type="http://schemas.openxmlformats.org/officeDocument/2006/relationships/image" Target="../media/image52.wmf"/><Relationship Id="rId9" Type="http://schemas.openxmlformats.org/officeDocument/2006/relationships/oleObject" Target="../embeddings/oleObject56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13" Type="http://schemas.openxmlformats.org/officeDocument/2006/relationships/oleObject" Target="../embeddings/oleObject63.bin"/><Relationship Id="rId18" Type="http://schemas.openxmlformats.org/officeDocument/2006/relationships/image" Target="../media/image64.wmf"/><Relationship Id="rId3" Type="http://schemas.openxmlformats.org/officeDocument/2006/relationships/oleObject" Target="../embeddings/oleObject58.bin"/><Relationship Id="rId21" Type="http://schemas.openxmlformats.org/officeDocument/2006/relationships/oleObject" Target="../embeddings/oleObject67.bin"/><Relationship Id="rId7" Type="http://schemas.openxmlformats.org/officeDocument/2006/relationships/oleObject" Target="../embeddings/oleObject60.bin"/><Relationship Id="rId12" Type="http://schemas.openxmlformats.org/officeDocument/2006/relationships/image" Target="../media/image61.wmf"/><Relationship Id="rId17" Type="http://schemas.openxmlformats.org/officeDocument/2006/relationships/oleObject" Target="../embeddings/oleObject6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3.wmf"/><Relationship Id="rId20" Type="http://schemas.openxmlformats.org/officeDocument/2006/relationships/image" Target="../media/image65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58.wmf"/><Relationship Id="rId11" Type="http://schemas.openxmlformats.org/officeDocument/2006/relationships/oleObject" Target="../embeddings/oleObject62.bin"/><Relationship Id="rId5" Type="http://schemas.openxmlformats.org/officeDocument/2006/relationships/oleObject" Target="../embeddings/oleObject59.bin"/><Relationship Id="rId15" Type="http://schemas.openxmlformats.org/officeDocument/2006/relationships/oleObject" Target="../embeddings/oleObject64.bin"/><Relationship Id="rId10" Type="http://schemas.openxmlformats.org/officeDocument/2006/relationships/image" Target="../media/image60.wmf"/><Relationship Id="rId19" Type="http://schemas.openxmlformats.org/officeDocument/2006/relationships/oleObject" Target="../embeddings/oleObject66.bin"/><Relationship Id="rId4" Type="http://schemas.openxmlformats.org/officeDocument/2006/relationships/image" Target="../media/image57.wmf"/><Relationship Id="rId9" Type="http://schemas.openxmlformats.org/officeDocument/2006/relationships/oleObject" Target="../embeddings/oleObject61.bin"/><Relationship Id="rId14" Type="http://schemas.openxmlformats.org/officeDocument/2006/relationships/image" Target="../media/image62.wmf"/><Relationship Id="rId22" Type="http://schemas.openxmlformats.org/officeDocument/2006/relationships/image" Target="../media/image66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13" Type="http://schemas.openxmlformats.org/officeDocument/2006/relationships/oleObject" Target="../embeddings/oleObject73.bin"/><Relationship Id="rId18" Type="http://schemas.openxmlformats.org/officeDocument/2006/relationships/image" Target="../media/image74.wmf"/><Relationship Id="rId3" Type="http://schemas.openxmlformats.org/officeDocument/2006/relationships/oleObject" Target="../embeddings/oleObject68.bin"/><Relationship Id="rId7" Type="http://schemas.openxmlformats.org/officeDocument/2006/relationships/oleObject" Target="../embeddings/oleObject70.bin"/><Relationship Id="rId12" Type="http://schemas.openxmlformats.org/officeDocument/2006/relationships/image" Target="../media/image71.wmf"/><Relationship Id="rId17" Type="http://schemas.openxmlformats.org/officeDocument/2006/relationships/oleObject" Target="../embeddings/oleObject7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3.wmf"/><Relationship Id="rId20" Type="http://schemas.openxmlformats.org/officeDocument/2006/relationships/image" Target="../media/image75.w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68.wmf"/><Relationship Id="rId11" Type="http://schemas.openxmlformats.org/officeDocument/2006/relationships/oleObject" Target="../embeddings/oleObject72.bin"/><Relationship Id="rId5" Type="http://schemas.openxmlformats.org/officeDocument/2006/relationships/oleObject" Target="../embeddings/oleObject69.bin"/><Relationship Id="rId15" Type="http://schemas.openxmlformats.org/officeDocument/2006/relationships/oleObject" Target="../embeddings/oleObject74.bin"/><Relationship Id="rId10" Type="http://schemas.openxmlformats.org/officeDocument/2006/relationships/image" Target="../media/image70.wmf"/><Relationship Id="rId19" Type="http://schemas.openxmlformats.org/officeDocument/2006/relationships/oleObject" Target="../embeddings/oleObject76.bin"/><Relationship Id="rId4" Type="http://schemas.openxmlformats.org/officeDocument/2006/relationships/image" Target="../media/image67.wmf"/><Relationship Id="rId9" Type="http://schemas.openxmlformats.org/officeDocument/2006/relationships/oleObject" Target="../embeddings/oleObject71.bin"/><Relationship Id="rId14" Type="http://schemas.openxmlformats.org/officeDocument/2006/relationships/image" Target="../media/image72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76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wmf"/><Relationship Id="rId3" Type="http://schemas.openxmlformats.org/officeDocument/2006/relationships/oleObject" Target="../embeddings/oleObject78.bin"/><Relationship Id="rId7" Type="http://schemas.openxmlformats.org/officeDocument/2006/relationships/oleObject" Target="../embeddings/oleObject80.bin"/><Relationship Id="rId12" Type="http://schemas.openxmlformats.org/officeDocument/2006/relationships/image" Target="../media/image8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78.wmf"/><Relationship Id="rId11" Type="http://schemas.openxmlformats.org/officeDocument/2006/relationships/oleObject" Target="../embeddings/oleObject82.bin"/><Relationship Id="rId5" Type="http://schemas.openxmlformats.org/officeDocument/2006/relationships/oleObject" Target="../embeddings/oleObject79.bin"/><Relationship Id="rId10" Type="http://schemas.openxmlformats.org/officeDocument/2006/relationships/image" Target="../media/image80.wmf"/><Relationship Id="rId4" Type="http://schemas.openxmlformats.org/officeDocument/2006/relationships/image" Target="../media/image77.wmf"/><Relationship Id="rId9" Type="http://schemas.openxmlformats.org/officeDocument/2006/relationships/oleObject" Target="../embeddings/oleObject81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3" Type="http://schemas.openxmlformats.org/officeDocument/2006/relationships/oleObject" Target="../embeddings/oleObject83.bin"/><Relationship Id="rId7" Type="http://schemas.openxmlformats.org/officeDocument/2006/relationships/oleObject" Target="../embeddings/oleObject8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83.wmf"/><Relationship Id="rId5" Type="http://schemas.openxmlformats.org/officeDocument/2006/relationships/oleObject" Target="../embeddings/oleObject84.bin"/><Relationship Id="rId10" Type="http://schemas.openxmlformats.org/officeDocument/2006/relationships/image" Target="../media/image85.wmf"/><Relationship Id="rId4" Type="http://schemas.openxmlformats.org/officeDocument/2006/relationships/image" Target="../media/image82.wmf"/><Relationship Id="rId9" Type="http://schemas.openxmlformats.org/officeDocument/2006/relationships/oleObject" Target="../embeddings/oleObject86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wmf"/><Relationship Id="rId13" Type="http://schemas.openxmlformats.org/officeDocument/2006/relationships/oleObject" Target="../embeddings/oleObject92.bin"/><Relationship Id="rId3" Type="http://schemas.openxmlformats.org/officeDocument/2006/relationships/oleObject" Target="../embeddings/oleObject87.bin"/><Relationship Id="rId7" Type="http://schemas.openxmlformats.org/officeDocument/2006/relationships/oleObject" Target="../embeddings/oleObject89.bin"/><Relationship Id="rId12" Type="http://schemas.openxmlformats.org/officeDocument/2006/relationships/image" Target="../media/image9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87.wmf"/><Relationship Id="rId11" Type="http://schemas.openxmlformats.org/officeDocument/2006/relationships/oleObject" Target="../embeddings/oleObject91.bin"/><Relationship Id="rId5" Type="http://schemas.openxmlformats.org/officeDocument/2006/relationships/oleObject" Target="../embeddings/oleObject88.bin"/><Relationship Id="rId10" Type="http://schemas.openxmlformats.org/officeDocument/2006/relationships/image" Target="../media/image89.wmf"/><Relationship Id="rId4" Type="http://schemas.openxmlformats.org/officeDocument/2006/relationships/image" Target="../media/image86.wmf"/><Relationship Id="rId9" Type="http://schemas.openxmlformats.org/officeDocument/2006/relationships/oleObject" Target="../embeddings/oleObject90.bin"/><Relationship Id="rId14" Type="http://schemas.openxmlformats.org/officeDocument/2006/relationships/image" Target="../media/image91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wmf"/><Relationship Id="rId3" Type="http://schemas.openxmlformats.org/officeDocument/2006/relationships/oleObject" Target="../embeddings/oleObject93.bin"/><Relationship Id="rId7" Type="http://schemas.openxmlformats.org/officeDocument/2006/relationships/oleObject" Target="../embeddings/oleObject95.bin"/><Relationship Id="rId12" Type="http://schemas.openxmlformats.org/officeDocument/2006/relationships/image" Target="../media/image9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93.wmf"/><Relationship Id="rId11" Type="http://schemas.openxmlformats.org/officeDocument/2006/relationships/oleObject" Target="../embeddings/oleObject97.bin"/><Relationship Id="rId5" Type="http://schemas.openxmlformats.org/officeDocument/2006/relationships/oleObject" Target="../embeddings/oleObject94.bin"/><Relationship Id="rId10" Type="http://schemas.openxmlformats.org/officeDocument/2006/relationships/image" Target="../media/image95.wmf"/><Relationship Id="rId4" Type="http://schemas.openxmlformats.org/officeDocument/2006/relationships/image" Target="../media/image92.wmf"/><Relationship Id="rId9" Type="http://schemas.openxmlformats.org/officeDocument/2006/relationships/oleObject" Target="../embeddings/oleObject96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97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wmf"/><Relationship Id="rId3" Type="http://schemas.openxmlformats.org/officeDocument/2006/relationships/oleObject" Target="../embeddings/oleObject99.bin"/><Relationship Id="rId7" Type="http://schemas.openxmlformats.org/officeDocument/2006/relationships/oleObject" Target="../embeddings/oleObject10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99.wmf"/><Relationship Id="rId5" Type="http://schemas.openxmlformats.org/officeDocument/2006/relationships/oleObject" Target="../embeddings/oleObject100.bin"/><Relationship Id="rId10" Type="http://schemas.openxmlformats.org/officeDocument/2006/relationships/image" Target="../media/image101.wmf"/><Relationship Id="rId4" Type="http://schemas.openxmlformats.org/officeDocument/2006/relationships/image" Target="../media/image98.wmf"/><Relationship Id="rId9" Type="http://schemas.openxmlformats.org/officeDocument/2006/relationships/oleObject" Target="../embeddings/oleObject102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wmf"/><Relationship Id="rId3" Type="http://schemas.openxmlformats.org/officeDocument/2006/relationships/oleObject" Target="../embeddings/oleObject103.bin"/><Relationship Id="rId7" Type="http://schemas.openxmlformats.org/officeDocument/2006/relationships/oleObject" Target="../embeddings/oleObject10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03.wmf"/><Relationship Id="rId5" Type="http://schemas.openxmlformats.org/officeDocument/2006/relationships/oleObject" Target="../embeddings/oleObject104.bin"/><Relationship Id="rId10" Type="http://schemas.openxmlformats.org/officeDocument/2006/relationships/image" Target="../media/image105.wmf"/><Relationship Id="rId4" Type="http://schemas.openxmlformats.org/officeDocument/2006/relationships/image" Target="../media/image102.wmf"/><Relationship Id="rId9" Type="http://schemas.openxmlformats.org/officeDocument/2006/relationships/oleObject" Target="../embeddings/oleObject106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wmf"/><Relationship Id="rId3" Type="http://schemas.openxmlformats.org/officeDocument/2006/relationships/oleObject" Target="../embeddings/oleObject107.bin"/><Relationship Id="rId7" Type="http://schemas.openxmlformats.org/officeDocument/2006/relationships/oleObject" Target="../embeddings/oleObject10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07.wmf"/><Relationship Id="rId5" Type="http://schemas.openxmlformats.org/officeDocument/2006/relationships/oleObject" Target="../embeddings/oleObject108.bin"/><Relationship Id="rId10" Type="http://schemas.openxmlformats.org/officeDocument/2006/relationships/image" Target="../media/image109.wmf"/><Relationship Id="rId4" Type="http://schemas.openxmlformats.org/officeDocument/2006/relationships/image" Target="../media/image106.wmf"/><Relationship Id="rId9" Type="http://schemas.openxmlformats.org/officeDocument/2006/relationships/oleObject" Target="../embeddings/oleObject110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8.wmf"/><Relationship Id="rId26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9.bin"/><Relationship Id="rId25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.wmf"/><Relationship Id="rId20" Type="http://schemas.openxmlformats.org/officeDocument/2006/relationships/image" Target="../media/image9.wmf"/><Relationship Id="rId29" Type="http://schemas.openxmlformats.org/officeDocument/2006/relationships/oleObject" Target="../embeddings/oleObject15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6.bin"/><Relationship Id="rId24" Type="http://schemas.openxmlformats.org/officeDocument/2006/relationships/image" Target="../media/image11.wmf"/><Relationship Id="rId32" Type="http://schemas.openxmlformats.org/officeDocument/2006/relationships/image" Target="../media/image15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8.bin"/><Relationship Id="rId23" Type="http://schemas.openxmlformats.org/officeDocument/2006/relationships/oleObject" Target="../embeddings/oleObject12.bin"/><Relationship Id="rId28" Type="http://schemas.openxmlformats.org/officeDocument/2006/relationships/image" Target="../media/image13.wmf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10.bin"/><Relationship Id="rId31" Type="http://schemas.openxmlformats.org/officeDocument/2006/relationships/oleObject" Target="../embeddings/oleObject16.bin"/><Relationship Id="rId4" Type="http://schemas.openxmlformats.org/officeDocument/2006/relationships/image" Target="../media/image2.wmf"/><Relationship Id="rId9" Type="http://schemas.openxmlformats.org/officeDocument/2006/relationships/oleObject" Target="../embeddings/oleObject5.bin"/><Relationship Id="rId14" Type="http://schemas.openxmlformats.org/officeDocument/2006/relationships/image" Target="../media/image6.wmf"/><Relationship Id="rId22" Type="http://schemas.openxmlformats.org/officeDocument/2006/relationships/image" Target="../media/image10.wmf"/><Relationship Id="rId27" Type="http://schemas.openxmlformats.org/officeDocument/2006/relationships/oleObject" Target="../embeddings/oleObject14.bin"/><Relationship Id="rId30" Type="http://schemas.openxmlformats.org/officeDocument/2006/relationships/image" Target="../media/image1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21.bin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19.wmf"/><Relationship Id="rId4" Type="http://schemas.openxmlformats.org/officeDocument/2006/relationships/image" Target="../media/image16.wmf"/><Relationship Id="rId9" Type="http://schemas.openxmlformats.org/officeDocument/2006/relationships/oleObject" Target="../embeddings/oleObject20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2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26.bin"/><Relationship Id="rId5" Type="http://schemas.openxmlformats.org/officeDocument/2006/relationships/oleObject" Target="../embeddings/oleObject23.bin"/><Relationship Id="rId10" Type="http://schemas.openxmlformats.org/officeDocument/2006/relationships/image" Target="../media/image24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25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oleObject" Target="../embeddings/oleObject32.bin"/><Relationship Id="rId18" Type="http://schemas.openxmlformats.org/officeDocument/2006/relationships/image" Target="../media/image33.wmf"/><Relationship Id="rId3" Type="http://schemas.openxmlformats.org/officeDocument/2006/relationships/oleObject" Target="../embeddings/oleObject27.bin"/><Relationship Id="rId21" Type="http://schemas.openxmlformats.org/officeDocument/2006/relationships/oleObject" Target="../embeddings/oleObject36.bin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30.wmf"/><Relationship Id="rId17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2.wmf"/><Relationship Id="rId20" Type="http://schemas.openxmlformats.org/officeDocument/2006/relationships/image" Target="../media/image34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8.bin"/><Relationship Id="rId15" Type="http://schemas.openxmlformats.org/officeDocument/2006/relationships/oleObject" Target="../embeddings/oleObject33.bin"/><Relationship Id="rId10" Type="http://schemas.openxmlformats.org/officeDocument/2006/relationships/image" Target="../media/image29.wmf"/><Relationship Id="rId19" Type="http://schemas.openxmlformats.org/officeDocument/2006/relationships/oleObject" Target="../embeddings/oleObject35.bin"/><Relationship Id="rId4" Type="http://schemas.openxmlformats.org/officeDocument/2006/relationships/image" Target="../media/image26.wmf"/><Relationship Id="rId9" Type="http://schemas.openxmlformats.org/officeDocument/2006/relationships/oleObject" Target="../embeddings/oleObject30.bin"/><Relationship Id="rId14" Type="http://schemas.openxmlformats.org/officeDocument/2006/relationships/image" Target="../media/image31.wmf"/><Relationship Id="rId22" Type="http://schemas.openxmlformats.org/officeDocument/2006/relationships/image" Target="../media/image35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oleObject" Target="../embeddings/oleObject42.bin"/><Relationship Id="rId18" Type="http://schemas.openxmlformats.org/officeDocument/2006/relationships/image" Target="../media/image43.w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40.wmf"/><Relationship Id="rId17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2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37.wmf"/><Relationship Id="rId11" Type="http://schemas.openxmlformats.org/officeDocument/2006/relationships/oleObject" Target="../embeddings/oleObject41.bin"/><Relationship Id="rId5" Type="http://schemas.openxmlformats.org/officeDocument/2006/relationships/oleObject" Target="../embeddings/oleObject38.bin"/><Relationship Id="rId15" Type="http://schemas.openxmlformats.org/officeDocument/2006/relationships/oleObject" Target="../embeddings/oleObject43.bin"/><Relationship Id="rId10" Type="http://schemas.openxmlformats.org/officeDocument/2006/relationships/image" Target="../media/image39.wmf"/><Relationship Id="rId4" Type="http://schemas.openxmlformats.org/officeDocument/2006/relationships/image" Target="../media/image36.wmf"/><Relationship Id="rId9" Type="http://schemas.openxmlformats.org/officeDocument/2006/relationships/oleObject" Target="../embeddings/oleObject40.bin"/><Relationship Id="rId14" Type="http://schemas.openxmlformats.org/officeDocument/2006/relationships/image" Target="../media/image41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oleObject" Target="../embeddings/oleObject50.bin"/><Relationship Id="rId18" Type="http://schemas.openxmlformats.org/officeDocument/2006/relationships/image" Target="../media/image51.wmf"/><Relationship Id="rId3" Type="http://schemas.openxmlformats.org/officeDocument/2006/relationships/oleObject" Target="../embeddings/oleObject45.bin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48.wmf"/><Relationship Id="rId17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0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49.bin"/><Relationship Id="rId5" Type="http://schemas.openxmlformats.org/officeDocument/2006/relationships/oleObject" Target="../embeddings/oleObject46.bin"/><Relationship Id="rId15" Type="http://schemas.openxmlformats.org/officeDocument/2006/relationships/oleObject" Target="../embeddings/oleObject51.bin"/><Relationship Id="rId10" Type="http://schemas.openxmlformats.org/officeDocument/2006/relationships/image" Target="../media/image47.wmf"/><Relationship Id="rId4" Type="http://schemas.openxmlformats.org/officeDocument/2006/relationships/image" Target="../media/image44.wmf"/><Relationship Id="rId9" Type="http://schemas.openxmlformats.org/officeDocument/2006/relationships/oleObject" Target="../embeddings/oleObject48.bin"/><Relationship Id="rId14" Type="http://schemas.openxmlformats.org/officeDocument/2006/relationships/image" Target="../media/image4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r>
              <a:rPr lang="en-US" b="1" dirty="0" smtClean="0">
                <a:solidFill>
                  <a:srgbClr val="1F497D"/>
                </a:solidFill>
                <a:latin typeface="Arial" charset="0"/>
                <a:cs typeface="Arial" charset="0"/>
              </a:rPr>
              <a:t>Section 0.6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 algn="ctr">
              <a:buNone/>
              <a:defRPr/>
            </a:pPr>
            <a:r>
              <a:rPr lang="en-US" b="1" i="1" dirty="0">
                <a:solidFill>
                  <a:srgbClr val="1F497D"/>
                </a:solidFill>
              </a:rPr>
              <a:t>Polynomials and Factoring</a:t>
            </a:r>
            <a:endParaRPr lang="en-US" b="1" i="1" dirty="0">
              <a:solidFill>
                <a:srgbClr val="1F497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Multiplication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8091842"/>
              </p:ext>
            </p:extLst>
          </p:nvPr>
        </p:nvGraphicFramePr>
        <p:xfrm>
          <a:off x="457200" y="1279525"/>
          <a:ext cx="822960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"/>
                <a:gridCol w="3733800"/>
                <a:gridCol w="3962400"/>
              </a:tblGrid>
              <a:tr h="533400"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Special Products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Names</a:t>
                      </a:r>
                      <a:endParaRPr lang="en-US" sz="2000" dirty="0"/>
                    </a:p>
                  </a:txBody>
                  <a:tcPr anchor="ctr"/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0000"/>
                          </a:solidFill>
                        </a:rPr>
                        <a:t>I</a:t>
                      </a:r>
                      <a:endParaRPr lang="en-US" sz="2000" b="1" i="0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000" i="0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rgbClr val="000000"/>
                          </a:solidFill>
                        </a:rPr>
                        <a:t>Difference of two squares</a:t>
                      </a:r>
                    </a:p>
                  </a:txBody>
                  <a:tcPr anchor="ctr"/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0000"/>
                          </a:solidFill>
                        </a:rPr>
                        <a:t>II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rgbClr val="000000"/>
                          </a:solidFill>
                        </a:rPr>
                        <a:t>Perfect</a:t>
                      </a:r>
                      <a:r>
                        <a:rPr lang="en-US" sz="2000" b="1" baseline="0" dirty="0" smtClean="0">
                          <a:solidFill>
                            <a:srgbClr val="000000"/>
                          </a:solidFill>
                        </a:rPr>
                        <a:t> square trinomial</a:t>
                      </a:r>
                      <a:endParaRPr lang="en-US" sz="20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0000"/>
                          </a:solidFill>
                        </a:rPr>
                        <a:t>III</a:t>
                      </a:r>
                      <a:endParaRPr lang="en-US" sz="20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rgbClr val="000000"/>
                          </a:solidFill>
                        </a:rPr>
                        <a:t>Perfect square trinomial</a:t>
                      </a:r>
                      <a:endParaRPr lang="en-US" sz="20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0000"/>
                          </a:solidFill>
                        </a:rPr>
                        <a:t>IV</a:t>
                      </a:r>
                      <a:endParaRPr lang="en-US" sz="20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rgbClr val="000000"/>
                          </a:solidFill>
                        </a:rPr>
                        <a:t>Sum of two cubes</a:t>
                      </a:r>
                      <a:endParaRPr lang="en-US" sz="20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0000"/>
                          </a:solidFill>
                        </a:rPr>
                        <a:t>V</a:t>
                      </a:r>
                      <a:endParaRPr lang="en-US" sz="20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 smtClean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rgbClr val="000000"/>
                          </a:solidFill>
                        </a:rPr>
                        <a:t>Difference of two cubes</a:t>
                      </a:r>
                      <a:endParaRPr lang="en-US" sz="20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5086254"/>
              </p:ext>
            </p:extLst>
          </p:nvPr>
        </p:nvGraphicFramePr>
        <p:xfrm>
          <a:off x="1238250" y="1974850"/>
          <a:ext cx="2147887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0" name="Equation" r:id="rId3" imgW="2527200" imgH="368280" progId="Equation.DSMT4">
                  <p:embed/>
                </p:oleObj>
              </mc:Choice>
              <mc:Fallback>
                <p:oleObj name="Equation" r:id="rId3" imgW="2527200" imgH="368280" progId="Equation.DSMT4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8250" y="1974850"/>
                        <a:ext cx="2147887" cy="311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057436"/>
              </p:ext>
            </p:extLst>
          </p:nvPr>
        </p:nvGraphicFramePr>
        <p:xfrm>
          <a:off x="1238250" y="2438400"/>
          <a:ext cx="2293937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1" name="Equation" r:id="rId5" imgW="2527200" imgH="406080" progId="Equation.DSMT4">
                  <p:embed/>
                </p:oleObj>
              </mc:Choice>
              <mc:Fallback>
                <p:oleObj name="Equation" r:id="rId5" imgW="2527200" imgH="406080" progId="Equation.DSMT4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8250" y="2438400"/>
                        <a:ext cx="2293937" cy="369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2447716"/>
              </p:ext>
            </p:extLst>
          </p:nvPr>
        </p:nvGraphicFramePr>
        <p:xfrm>
          <a:off x="1238250" y="2960688"/>
          <a:ext cx="2293937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2" name="Equation" r:id="rId7" imgW="2527200" imgH="406080" progId="Equation.DSMT4">
                  <p:embed/>
                </p:oleObj>
              </mc:Choice>
              <mc:Fallback>
                <p:oleObj name="Equation" r:id="rId7" imgW="2527200" imgH="406080" progId="Equation.DSMT4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8250" y="2960688"/>
                        <a:ext cx="2293937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915840"/>
              </p:ext>
            </p:extLst>
          </p:nvPr>
        </p:nvGraphicFramePr>
        <p:xfrm>
          <a:off x="1238250" y="3481388"/>
          <a:ext cx="3074988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3" name="Equation" r:id="rId9" imgW="3288960" imgH="419040" progId="Equation.DSMT4">
                  <p:embed/>
                </p:oleObj>
              </mc:Choice>
              <mc:Fallback>
                <p:oleObj name="Equation" r:id="rId9" imgW="3288960" imgH="419040" progId="Equation.DSMT4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8250" y="3481388"/>
                        <a:ext cx="3074988" cy="392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6515725"/>
              </p:ext>
            </p:extLst>
          </p:nvPr>
        </p:nvGraphicFramePr>
        <p:xfrm>
          <a:off x="1238250" y="4025900"/>
          <a:ext cx="307498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4" name="Equation" r:id="rId11" imgW="3288960" imgH="419040" progId="Equation.DSMT4">
                  <p:embed/>
                </p:oleObj>
              </mc:Choice>
              <mc:Fallback>
                <p:oleObj name="Equation" r:id="rId11" imgW="3288960" imgH="419040" progId="Equation.DSMT4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8250" y="4025900"/>
                        <a:ext cx="3074988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320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2419124"/>
          </a:xfrm>
          <a:ln w="28575"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Notes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CAUTION!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Be careful to note that the two trinomials </a:t>
            </a:r>
            <a:r>
              <a:rPr lang="en-US" i="1" dirty="0" smtClean="0">
                <a:solidFill>
                  <a:srgbClr val="000000"/>
                </a:solidFill>
              </a:rPr>
              <a:t>X</a:t>
            </a:r>
            <a:r>
              <a:rPr lang="en-US" baseline="30000" dirty="0" smtClean="0">
                <a:solidFill>
                  <a:srgbClr val="000000"/>
                </a:solidFill>
              </a:rPr>
              <a:t>2 </a:t>
            </a:r>
            <a:r>
              <a:rPr lang="en-US" i="1" dirty="0" smtClean="0">
                <a:solidFill>
                  <a:srgbClr val="000000"/>
                </a:solidFill>
                <a:latin typeface="Symbol" pitchFamily="18" charset="2"/>
              </a:rPr>
              <a:t>-</a:t>
            </a:r>
            <a:r>
              <a:rPr lang="en-US" i="1" dirty="0" smtClean="0">
                <a:solidFill>
                  <a:srgbClr val="000000"/>
                </a:solidFill>
              </a:rPr>
              <a:t> AX </a:t>
            </a:r>
            <a:r>
              <a:rPr lang="en-US" dirty="0" smtClean="0">
                <a:solidFill>
                  <a:srgbClr val="000000"/>
                </a:solidFill>
              </a:rPr>
              <a:t>+</a:t>
            </a:r>
            <a:r>
              <a:rPr lang="en-US" i="1" dirty="0" smtClean="0">
                <a:solidFill>
                  <a:srgbClr val="000000"/>
                </a:solidFill>
              </a:rPr>
              <a:t> A</a:t>
            </a:r>
            <a:r>
              <a:rPr lang="en-US" baseline="30000" dirty="0" smtClean="0">
                <a:solidFill>
                  <a:srgbClr val="000000"/>
                </a:solidFill>
              </a:rPr>
              <a:t>2</a:t>
            </a:r>
            <a:r>
              <a:rPr lang="en-US" i="1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and</a:t>
            </a:r>
            <a:r>
              <a:rPr lang="en-US" i="1" dirty="0" smtClean="0">
                <a:solidFill>
                  <a:srgbClr val="000000"/>
                </a:solidFill>
              </a:rPr>
              <a:t> X</a:t>
            </a:r>
            <a:r>
              <a:rPr lang="en-US" baseline="30000" dirty="0" smtClean="0">
                <a:solidFill>
                  <a:srgbClr val="000000"/>
                </a:solidFill>
              </a:rPr>
              <a:t>2</a:t>
            </a:r>
            <a:r>
              <a:rPr lang="en-US" dirty="0" smtClean="0">
                <a:solidFill>
                  <a:srgbClr val="000000"/>
                </a:solidFill>
              </a:rPr>
              <a:t> + </a:t>
            </a:r>
            <a:r>
              <a:rPr lang="en-US" i="1" dirty="0" smtClean="0">
                <a:solidFill>
                  <a:srgbClr val="000000"/>
                </a:solidFill>
              </a:rPr>
              <a:t>AX </a:t>
            </a:r>
            <a:r>
              <a:rPr lang="en-US" dirty="0" smtClean="0">
                <a:solidFill>
                  <a:srgbClr val="000000"/>
                </a:solidFill>
              </a:rPr>
              <a:t>+</a:t>
            </a:r>
            <a:r>
              <a:rPr lang="en-US" i="1" dirty="0" smtClean="0">
                <a:solidFill>
                  <a:srgbClr val="000000"/>
                </a:solidFill>
              </a:rPr>
              <a:t> A</a:t>
            </a:r>
            <a:r>
              <a:rPr lang="en-US" baseline="30000" dirty="0" smtClean="0">
                <a:solidFill>
                  <a:srgbClr val="000000"/>
                </a:solidFill>
              </a:rPr>
              <a:t>2</a:t>
            </a:r>
            <a:r>
              <a:rPr lang="en-US" i="1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in Formulas </a:t>
            </a:r>
            <a:r>
              <a:rPr lang="en-US" b="1" dirty="0" smtClean="0">
                <a:solidFill>
                  <a:srgbClr val="000000"/>
                </a:solidFill>
              </a:rPr>
              <a:t>IV </a:t>
            </a:r>
            <a:r>
              <a:rPr lang="en-US" dirty="0" smtClean="0">
                <a:solidFill>
                  <a:srgbClr val="000000"/>
                </a:solidFill>
              </a:rPr>
              <a:t>and</a:t>
            </a:r>
            <a:r>
              <a:rPr lang="en-US" b="1" dirty="0" smtClean="0">
                <a:solidFill>
                  <a:srgbClr val="000000"/>
                </a:solidFill>
              </a:rPr>
              <a:t> V </a:t>
            </a:r>
            <a:r>
              <a:rPr lang="en-US" dirty="0" smtClean="0">
                <a:solidFill>
                  <a:srgbClr val="000000"/>
                </a:solidFill>
              </a:rPr>
              <a:t>are not perfect square trinomials.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6: Using Special Products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 and name each of the following products.</a:t>
            </a:r>
            <a:endParaRPr lang="en-US" dirty="0"/>
          </a:p>
        </p:txBody>
      </p:sp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530352" y="2057400"/>
          <a:ext cx="1676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6" name="Equation" r:id="rId3" imgW="1676160" imgH="380880" progId="Equation.DSMT4">
                  <p:embed/>
                </p:oleObj>
              </mc:Choice>
              <mc:Fallback>
                <p:oleObj name="Equation" r:id="rId3" imgW="1676160" imgH="3808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2057400"/>
                        <a:ext cx="1676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530352" y="2667000"/>
          <a:ext cx="138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7" name="Equation" r:id="rId5" imgW="1384200" imgH="304560" progId="Equation.DSMT4">
                  <p:embed/>
                </p:oleObj>
              </mc:Choice>
              <mc:Fallback>
                <p:oleObj name="Equation" r:id="rId5" imgW="1384200" imgH="3045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2667000"/>
                        <a:ext cx="13843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8" name="Object 6"/>
          <p:cNvGraphicFramePr>
            <a:graphicFrameLocks noChangeAspect="1"/>
          </p:cNvGraphicFramePr>
          <p:nvPr/>
        </p:nvGraphicFramePr>
        <p:xfrm>
          <a:off x="2057400" y="2603500"/>
          <a:ext cx="1193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8" name="Equation" r:id="rId7" imgW="1193760" imgH="380880" progId="Equation.DSMT4">
                  <p:embed/>
                </p:oleObj>
              </mc:Choice>
              <mc:Fallback>
                <p:oleObj name="Equation" r:id="rId7" imgW="1193760" imgH="3808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2603500"/>
                        <a:ext cx="1193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9" name="Object 7"/>
          <p:cNvGraphicFramePr>
            <a:graphicFrameLocks noChangeAspect="1"/>
          </p:cNvGraphicFramePr>
          <p:nvPr/>
        </p:nvGraphicFramePr>
        <p:xfrm>
          <a:off x="3352800" y="2565400"/>
          <a:ext cx="1879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9" name="Equation" r:id="rId9" imgW="1879560" imgH="533160" progId="Equation.DSMT4">
                  <p:embed/>
                </p:oleObj>
              </mc:Choice>
              <mc:Fallback>
                <p:oleObj name="Equation" r:id="rId9" imgW="1879560" imgH="53316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2565400"/>
                        <a:ext cx="18796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0" name="Object 8"/>
          <p:cNvGraphicFramePr>
            <a:graphicFrameLocks noChangeAspect="1"/>
          </p:cNvGraphicFramePr>
          <p:nvPr/>
        </p:nvGraphicFramePr>
        <p:xfrm>
          <a:off x="3352800" y="3200400"/>
          <a:ext cx="5486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0" name="Equation" r:id="rId11" imgW="5486400" imgH="469800" progId="Equation.DSMT4">
                  <p:embed/>
                </p:oleObj>
              </mc:Choice>
              <mc:Fallback>
                <p:oleObj name="Equation" r:id="rId11" imgW="5486400" imgH="4698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3200400"/>
                        <a:ext cx="54864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1" name="Object 9"/>
          <p:cNvGraphicFramePr>
            <a:graphicFrameLocks noChangeAspect="1"/>
          </p:cNvGraphicFramePr>
          <p:nvPr/>
        </p:nvGraphicFramePr>
        <p:xfrm>
          <a:off x="530352" y="3962400"/>
          <a:ext cx="15367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1" name="Equation" r:id="rId13" imgW="1536480" imgH="533160" progId="Equation.DSMT4">
                  <p:embed/>
                </p:oleObj>
              </mc:Choice>
              <mc:Fallback>
                <p:oleObj name="Equation" r:id="rId13" imgW="1536480" imgH="53316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3962400"/>
                        <a:ext cx="15367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2" name="Object 10"/>
          <p:cNvGraphicFramePr>
            <a:graphicFrameLocks noChangeAspect="1"/>
          </p:cNvGraphicFramePr>
          <p:nvPr/>
        </p:nvGraphicFramePr>
        <p:xfrm>
          <a:off x="530352" y="4724400"/>
          <a:ext cx="138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2" name="Equation" r:id="rId15" imgW="1384200" imgH="304560" progId="Equation.DSMT4">
                  <p:embed/>
                </p:oleObj>
              </mc:Choice>
              <mc:Fallback>
                <p:oleObj name="Equation" r:id="rId15" imgW="1384200" imgH="30456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4724400"/>
                        <a:ext cx="13843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3" name="Object 11"/>
          <p:cNvGraphicFramePr>
            <a:graphicFrameLocks noChangeAspect="1"/>
          </p:cNvGraphicFramePr>
          <p:nvPr/>
        </p:nvGraphicFramePr>
        <p:xfrm>
          <a:off x="2057400" y="4597400"/>
          <a:ext cx="10541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3" name="Equation" r:id="rId17" imgW="1054080" imgH="533160" progId="Equation.DSMT4">
                  <p:embed/>
                </p:oleObj>
              </mc:Choice>
              <mc:Fallback>
                <p:oleObj name="Equation" r:id="rId17" imgW="1054080" imgH="53316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4597400"/>
                        <a:ext cx="10541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4" name="Object 12"/>
          <p:cNvGraphicFramePr>
            <a:graphicFrameLocks noChangeAspect="1"/>
          </p:cNvGraphicFramePr>
          <p:nvPr/>
        </p:nvGraphicFramePr>
        <p:xfrm>
          <a:off x="3352800" y="4648200"/>
          <a:ext cx="2387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4" name="Equation" r:id="rId19" imgW="2387520" imgH="380880" progId="Equation.DSMT4">
                  <p:embed/>
                </p:oleObj>
              </mc:Choice>
              <mc:Fallback>
                <p:oleObj name="Equation" r:id="rId19" imgW="2387520" imgH="38088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4648200"/>
                        <a:ext cx="2387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5" name="Object 13"/>
          <p:cNvGraphicFramePr>
            <a:graphicFrameLocks noChangeAspect="1"/>
          </p:cNvGraphicFramePr>
          <p:nvPr/>
        </p:nvGraphicFramePr>
        <p:xfrm>
          <a:off x="3352800" y="5181600"/>
          <a:ext cx="5397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5" name="Equation" r:id="rId21" imgW="5397480" imgH="469800" progId="Equation.DSMT4">
                  <p:embed/>
                </p:oleObj>
              </mc:Choice>
              <mc:Fallback>
                <p:oleObj name="Equation" r:id="rId21" imgW="5397480" imgH="46980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5181600"/>
                        <a:ext cx="53975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6: Using Special Products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This product can also be found by using the distributive property and combining like terms as follows:</a:t>
            </a:r>
            <a:endParaRPr lang="en-US" dirty="0"/>
          </a:p>
        </p:txBody>
      </p:sp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530352" y="1435100"/>
          <a:ext cx="3175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2" name="Equation" r:id="rId3" imgW="3174840" imgH="571320" progId="Equation.DSMT4">
                  <p:embed/>
                </p:oleObj>
              </mc:Choice>
              <mc:Fallback>
                <p:oleObj name="Equation" r:id="rId3" imgW="3174840" imgH="57132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1435100"/>
                        <a:ext cx="31750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Object 5"/>
          <p:cNvGraphicFramePr>
            <a:graphicFrameLocks noChangeAspect="1"/>
          </p:cNvGraphicFramePr>
          <p:nvPr/>
        </p:nvGraphicFramePr>
        <p:xfrm>
          <a:off x="530352" y="2197100"/>
          <a:ext cx="138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3" name="Equation" r:id="rId5" imgW="1384200" imgH="304560" progId="Equation.DSMT4">
                  <p:embed/>
                </p:oleObj>
              </mc:Choice>
              <mc:Fallback>
                <p:oleObj name="Equation" r:id="rId5" imgW="1384200" imgH="3045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2197100"/>
                        <a:ext cx="13843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Object 6"/>
          <p:cNvGraphicFramePr>
            <a:graphicFrameLocks noChangeAspect="1"/>
          </p:cNvGraphicFramePr>
          <p:nvPr/>
        </p:nvGraphicFramePr>
        <p:xfrm>
          <a:off x="2057400" y="2095500"/>
          <a:ext cx="26924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4" name="Equation" r:id="rId7" imgW="2692080" imgH="571320" progId="Equation.DSMT4">
                  <p:embed/>
                </p:oleObj>
              </mc:Choice>
              <mc:Fallback>
                <p:oleObj name="Equation" r:id="rId7" imgW="2692080" imgH="57132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2095500"/>
                        <a:ext cx="26924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Object 7"/>
          <p:cNvGraphicFramePr>
            <a:graphicFrameLocks noChangeAspect="1"/>
          </p:cNvGraphicFramePr>
          <p:nvPr/>
        </p:nvGraphicFramePr>
        <p:xfrm>
          <a:off x="4800600" y="2120900"/>
          <a:ext cx="1219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5" name="Equation" r:id="rId9" imgW="1218960" imgH="380880" progId="Equation.DSMT4">
                  <p:embed/>
                </p:oleObj>
              </mc:Choice>
              <mc:Fallback>
                <p:oleObj name="Equation" r:id="rId9" imgW="1218960" imgH="3808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2120900"/>
                        <a:ext cx="1219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4" name="Object 8"/>
          <p:cNvGraphicFramePr>
            <a:graphicFrameLocks noChangeAspect="1"/>
          </p:cNvGraphicFramePr>
          <p:nvPr/>
        </p:nvGraphicFramePr>
        <p:xfrm>
          <a:off x="4800600" y="2654300"/>
          <a:ext cx="3429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6" name="Equation" r:id="rId11" imgW="3429000" imgH="469800" progId="Equation.DSMT4">
                  <p:embed/>
                </p:oleObj>
              </mc:Choice>
              <mc:Fallback>
                <p:oleObj name="Equation" r:id="rId11" imgW="3429000" imgH="4698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2654300"/>
                        <a:ext cx="34290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5" name="Object 9"/>
          <p:cNvGraphicFramePr>
            <a:graphicFrameLocks noChangeAspect="1"/>
          </p:cNvGraphicFramePr>
          <p:nvPr/>
        </p:nvGraphicFramePr>
        <p:xfrm>
          <a:off x="530352" y="4267200"/>
          <a:ext cx="26924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7" name="Equation" r:id="rId13" imgW="2692080" imgH="571320" progId="Equation.DSMT4">
                  <p:embed/>
                </p:oleObj>
              </mc:Choice>
              <mc:Fallback>
                <p:oleObj name="Equation" r:id="rId13" imgW="2692080" imgH="57132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4267200"/>
                        <a:ext cx="26924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6" name="Object 10"/>
          <p:cNvGraphicFramePr>
            <a:graphicFrameLocks noChangeAspect="1"/>
          </p:cNvGraphicFramePr>
          <p:nvPr/>
        </p:nvGraphicFramePr>
        <p:xfrm>
          <a:off x="3276600" y="4267200"/>
          <a:ext cx="5524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8" name="Equation" r:id="rId15" imgW="5524200" imgH="571320" progId="Equation.DSMT4">
                  <p:embed/>
                </p:oleObj>
              </mc:Choice>
              <mc:Fallback>
                <p:oleObj name="Equation" r:id="rId15" imgW="5524200" imgH="57132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4267200"/>
                        <a:ext cx="55245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7" name="Object 11"/>
          <p:cNvGraphicFramePr>
            <a:graphicFrameLocks noChangeAspect="1"/>
          </p:cNvGraphicFramePr>
          <p:nvPr/>
        </p:nvGraphicFramePr>
        <p:xfrm>
          <a:off x="3276600" y="4953000"/>
          <a:ext cx="4267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9" name="Equation" r:id="rId17" imgW="4267080" imgH="380880" progId="Equation.DSMT4">
                  <p:embed/>
                </p:oleObj>
              </mc:Choice>
              <mc:Fallback>
                <p:oleObj name="Equation" r:id="rId17" imgW="4267080" imgH="38088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4953000"/>
                        <a:ext cx="4267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8" name="Object 12"/>
          <p:cNvGraphicFramePr>
            <a:graphicFrameLocks noChangeAspect="1"/>
          </p:cNvGraphicFramePr>
          <p:nvPr/>
        </p:nvGraphicFramePr>
        <p:xfrm>
          <a:off x="3276600" y="5562600"/>
          <a:ext cx="12827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0" name="Equation" r:id="rId19" imgW="1282680" imgH="368280" progId="Equation.DSMT4">
                  <p:embed/>
                </p:oleObj>
              </mc:Choice>
              <mc:Fallback>
                <p:oleObj name="Equation" r:id="rId19" imgW="1282680" imgH="36828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5562600"/>
                        <a:ext cx="12827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3367076"/>
          </a:xfr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463550" indent="-463550" algn="ctr"/>
            <a:r>
              <a:rPr lang="en-US" b="1" dirty="0" smtClean="0">
                <a:solidFill>
                  <a:srgbClr val="000000"/>
                </a:solidFill>
              </a:rPr>
              <a:t>Steps for Factoring Polynomials</a:t>
            </a:r>
          </a:p>
          <a:p>
            <a:pPr marL="463550" indent="-463550"/>
            <a:r>
              <a:rPr lang="en-US" b="1" dirty="0" smtClean="0">
                <a:solidFill>
                  <a:srgbClr val="000000"/>
                </a:solidFill>
              </a:rPr>
              <a:t>1.	</a:t>
            </a:r>
            <a:r>
              <a:rPr lang="en-US" dirty="0" smtClean="0">
                <a:solidFill>
                  <a:srgbClr val="000000"/>
                </a:solidFill>
              </a:rPr>
              <a:t>Look for any common factors (usually monomials or binomials). </a:t>
            </a:r>
          </a:p>
          <a:p>
            <a:pPr marL="463550" indent="-463550"/>
            <a:r>
              <a:rPr lang="en-US" b="1" dirty="0" smtClean="0">
                <a:solidFill>
                  <a:srgbClr val="000000"/>
                </a:solidFill>
              </a:rPr>
              <a:t>2.	</a:t>
            </a:r>
            <a:r>
              <a:rPr lang="en-US" dirty="0" smtClean="0">
                <a:solidFill>
                  <a:srgbClr val="000000"/>
                </a:solidFill>
              </a:rPr>
              <a:t>See if the product fits any of the special forms just listed. </a:t>
            </a:r>
          </a:p>
          <a:p>
            <a:pPr marL="463550" indent="-463550"/>
            <a:r>
              <a:rPr lang="en-US" b="1" dirty="0" smtClean="0">
                <a:solidFill>
                  <a:srgbClr val="000000"/>
                </a:solidFill>
              </a:rPr>
              <a:t>3.	</a:t>
            </a:r>
            <a:r>
              <a:rPr lang="en-US" dirty="0" smtClean="0">
                <a:solidFill>
                  <a:srgbClr val="000000"/>
                </a:solidFill>
              </a:rPr>
              <a:t>Try the reverse of the FOIL method if the product is a trinomial. 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282440"/>
          </a:xfrm>
          <a:noFill/>
          <a:ln w="28575"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Notes</a:t>
            </a:r>
          </a:p>
          <a:p>
            <a:endParaRPr lang="en-US" dirty="0"/>
          </a:p>
        </p:txBody>
      </p:sp>
      <p:graphicFrame>
        <p:nvGraphicFramePr>
          <p:cNvPr id="191490" name="Object 2"/>
          <p:cNvGraphicFramePr>
            <a:graphicFrameLocks noChangeAspect="1"/>
          </p:cNvGraphicFramePr>
          <p:nvPr/>
        </p:nvGraphicFramePr>
        <p:xfrm>
          <a:off x="528638" y="1905000"/>
          <a:ext cx="7848600" cy="355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Equation" r:id="rId3" imgW="7848360" imgH="3555720" progId="Equation.DSMT4">
                  <p:embed/>
                </p:oleObj>
              </mc:Choice>
              <mc:Fallback>
                <p:oleObj name="Equation" r:id="rId3" imgW="7848360" imgH="355572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638" y="1905000"/>
                        <a:ext cx="7848600" cy="355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7: Factoring Polynomials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Factor out any common factors in each of the following polynomials.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477000" y="3886200"/>
            <a:ext cx="256032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dirty="0" smtClean="0">
                <a:solidFill>
                  <a:srgbClr val="008080"/>
                </a:solidFill>
              </a:rPr>
              <a:t>The largest common factor is </a:t>
            </a:r>
            <a:r>
              <a:rPr lang="en-US" sz="2000" dirty="0" smtClean="0">
                <a:solidFill>
                  <a:srgbClr val="FF00FF"/>
                </a:solidFill>
              </a:rPr>
              <a:t>3</a:t>
            </a:r>
            <a:r>
              <a:rPr lang="en-US" sz="2000" i="1" dirty="0" smtClean="0">
                <a:solidFill>
                  <a:srgbClr val="FF00FF"/>
                </a:solidFill>
              </a:rPr>
              <a:t>x</a:t>
            </a:r>
            <a:r>
              <a:rPr lang="en-US" sz="2000" i="1" dirty="0" smtClean="0">
                <a:solidFill>
                  <a:srgbClr val="008080"/>
                </a:solidFill>
              </a:rPr>
              <a:t>.</a:t>
            </a:r>
            <a:endParaRPr lang="en-US" sz="2000" dirty="0">
              <a:solidFill>
                <a:srgbClr val="008080"/>
              </a:solidFill>
            </a:endParaRPr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530352" y="2514600"/>
          <a:ext cx="2819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7" name="Equation" r:id="rId3" imgW="2819160" imgH="380880" progId="Equation.DSMT4">
                  <p:embed/>
                </p:oleObj>
              </mc:Choice>
              <mc:Fallback>
                <p:oleObj name="Equation" r:id="rId3" imgW="2819160" imgH="3808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2514600"/>
                        <a:ext cx="2819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8" name="Object 4"/>
          <p:cNvGraphicFramePr>
            <a:graphicFrameLocks noChangeAspect="1"/>
          </p:cNvGraphicFramePr>
          <p:nvPr/>
        </p:nvGraphicFramePr>
        <p:xfrm>
          <a:off x="530352" y="3276600"/>
          <a:ext cx="138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8" name="Equation" r:id="rId5" imgW="1384200" imgH="304560" progId="Equation.DSMT4">
                  <p:embed/>
                </p:oleObj>
              </mc:Choice>
              <mc:Fallback>
                <p:oleObj name="Equation" r:id="rId5" imgW="1384200" imgH="30456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3276600"/>
                        <a:ext cx="13843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9" name="Object 5"/>
          <p:cNvGraphicFramePr>
            <a:graphicFrameLocks noChangeAspect="1"/>
          </p:cNvGraphicFramePr>
          <p:nvPr/>
        </p:nvGraphicFramePr>
        <p:xfrm>
          <a:off x="530352" y="3886200"/>
          <a:ext cx="2336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9" name="Equation" r:id="rId7" imgW="2336760" imgH="380880" progId="Equation.DSMT4">
                  <p:embed/>
                </p:oleObj>
              </mc:Choice>
              <mc:Fallback>
                <p:oleObj name="Equation" r:id="rId7" imgW="2336760" imgH="3808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3886200"/>
                        <a:ext cx="2336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7484898"/>
              </p:ext>
            </p:extLst>
          </p:nvPr>
        </p:nvGraphicFramePr>
        <p:xfrm>
          <a:off x="2990850" y="3886200"/>
          <a:ext cx="3289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0" name="Equation" r:id="rId9" imgW="3288960" imgH="380880" progId="Equation.DSMT4">
                  <p:embed/>
                </p:oleObj>
              </mc:Choice>
              <mc:Fallback>
                <p:oleObj name="Equation" r:id="rId9" imgW="3288960" imgH="3808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0850" y="3886200"/>
                        <a:ext cx="3289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2971800" y="4572000"/>
          <a:ext cx="2413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1" name="Equation" r:id="rId11" imgW="2412720" imgH="571320" progId="Equation.DSMT4">
                  <p:embed/>
                </p:oleObj>
              </mc:Choice>
              <mc:Fallback>
                <p:oleObj name="Equation" r:id="rId11" imgW="2412720" imgH="57132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4572000"/>
                        <a:ext cx="24130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7: Factoring Polynomials (cont.)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562600" y="3200400"/>
            <a:ext cx="3048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8080"/>
                </a:solidFill>
              </a:rPr>
              <a:t>The binomial </a:t>
            </a:r>
            <a:r>
              <a:rPr lang="en-US" sz="2000" dirty="0" smtClean="0">
                <a:solidFill>
                  <a:srgbClr val="FF00FF"/>
                </a:solidFill>
              </a:rPr>
              <a:t>(</a:t>
            </a:r>
            <a:r>
              <a:rPr lang="en-US" sz="2000" i="1" dirty="0" smtClean="0">
                <a:solidFill>
                  <a:srgbClr val="FF00FF"/>
                </a:solidFill>
              </a:rPr>
              <a:t>x</a:t>
            </a:r>
            <a:r>
              <a:rPr lang="en-US" sz="2000" baseline="30000" dirty="0" smtClean="0">
                <a:solidFill>
                  <a:srgbClr val="FF00FF"/>
                </a:solidFill>
              </a:rPr>
              <a:t>2</a:t>
            </a:r>
            <a:r>
              <a:rPr lang="en-US" sz="2000" dirty="0" smtClean="0">
                <a:solidFill>
                  <a:srgbClr val="FF00FF"/>
                </a:solidFill>
              </a:rPr>
              <a:t> + 2)</a:t>
            </a:r>
            <a:r>
              <a:rPr lang="en-US" sz="2000" dirty="0" smtClean="0">
                <a:solidFill>
                  <a:srgbClr val="008080"/>
                </a:solidFill>
              </a:rPr>
              <a:t> is a common factor.</a:t>
            </a:r>
            <a:endParaRPr lang="en-US" sz="2000" dirty="0">
              <a:solidFill>
                <a:srgbClr val="008080"/>
              </a:solidFill>
            </a:endParaRPr>
          </a:p>
        </p:txBody>
      </p:sp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530352" y="1371600"/>
          <a:ext cx="5219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3" name="Equation" r:id="rId3" imgW="5219640" imgH="571320" progId="Equation.DSMT4">
                  <p:embed/>
                </p:oleObj>
              </mc:Choice>
              <mc:Fallback>
                <p:oleObj name="Equation" r:id="rId3" imgW="5219640" imgH="57132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1371600"/>
                        <a:ext cx="52197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530352" y="2133600"/>
          <a:ext cx="138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4" name="Equation" r:id="rId5" imgW="1384200" imgH="304560" progId="Equation.DSMT4">
                  <p:embed/>
                </p:oleObj>
              </mc:Choice>
              <mc:Fallback>
                <p:oleObj name="Equation" r:id="rId5" imgW="1384200" imgH="30456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2133600"/>
                        <a:ext cx="13843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3" name="Object 5"/>
          <p:cNvGraphicFramePr>
            <a:graphicFrameLocks noChangeAspect="1"/>
          </p:cNvGraphicFramePr>
          <p:nvPr/>
        </p:nvGraphicFramePr>
        <p:xfrm>
          <a:off x="530352" y="2590800"/>
          <a:ext cx="47244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5" name="Equation" r:id="rId7" imgW="4724280" imgH="571320" progId="Equation.DSMT4">
                  <p:embed/>
                </p:oleObj>
              </mc:Choice>
              <mc:Fallback>
                <p:oleObj name="Equation" r:id="rId7" imgW="4724280" imgH="57132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2590800"/>
                        <a:ext cx="47244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4" name="Object 6"/>
          <p:cNvGraphicFramePr>
            <a:graphicFrameLocks noChangeAspect="1"/>
          </p:cNvGraphicFramePr>
          <p:nvPr/>
        </p:nvGraphicFramePr>
        <p:xfrm>
          <a:off x="5334000" y="2590800"/>
          <a:ext cx="30988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6" name="Equation" r:id="rId9" imgW="3098520" imgH="571320" progId="Equation.DSMT4">
                  <p:embed/>
                </p:oleObj>
              </mc:Choice>
              <mc:Fallback>
                <p:oleObj name="Equation" r:id="rId9" imgW="3098520" imgH="57132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2590800"/>
                        <a:ext cx="30988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8: Using the FOIL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tabLst>
                <a:tab pos="463550" algn="l"/>
              </a:tabLst>
            </a:pPr>
            <a:r>
              <a:rPr lang="en-US" dirty="0" smtClean="0"/>
              <a:t>Use the FOIL method to factor the following polynomials.</a:t>
            </a:r>
          </a:p>
          <a:p>
            <a:pPr>
              <a:tabLst>
                <a:tab pos="463550" algn="l"/>
              </a:tabLst>
            </a:pPr>
            <a:r>
              <a:rPr lang="en-US" b="1" dirty="0" smtClean="0"/>
              <a:t>a.	</a:t>
            </a:r>
            <a:r>
              <a:rPr lang="en-US" i="1" dirty="0" smtClean="0">
                <a:solidFill>
                  <a:srgbClr val="0000FF"/>
                </a:solidFill>
              </a:rPr>
              <a:t>x</a:t>
            </a:r>
            <a:r>
              <a:rPr lang="en-US" baseline="30000" dirty="0" smtClean="0">
                <a:solidFill>
                  <a:srgbClr val="0000FF"/>
                </a:solidFill>
              </a:rPr>
              <a:t>2</a:t>
            </a:r>
            <a:r>
              <a:rPr lang="en-US" dirty="0" smtClean="0">
                <a:solidFill>
                  <a:srgbClr val="0000FF"/>
                </a:solidFill>
              </a:rPr>
              <a:t> + 8</a:t>
            </a:r>
            <a:r>
              <a:rPr lang="en-US" i="1" dirty="0" smtClean="0">
                <a:solidFill>
                  <a:srgbClr val="0000FF"/>
                </a:solidFill>
              </a:rPr>
              <a:t>x</a:t>
            </a:r>
            <a:r>
              <a:rPr lang="en-US" dirty="0" smtClean="0">
                <a:solidFill>
                  <a:srgbClr val="0000FF"/>
                </a:solidFill>
              </a:rPr>
              <a:t> + 12</a:t>
            </a:r>
          </a:p>
          <a:p>
            <a:pPr>
              <a:tabLst>
                <a:tab pos="463550" algn="l"/>
              </a:tabLst>
            </a:pPr>
            <a:r>
              <a:rPr lang="en-US" b="1" dirty="0" smtClean="0"/>
              <a:t>Solution:</a:t>
            </a:r>
            <a:r>
              <a:rPr lang="en-US" dirty="0" smtClean="0"/>
              <a:t> </a:t>
            </a:r>
          </a:p>
          <a:p>
            <a:pPr>
              <a:tabLst>
                <a:tab pos="463550" algn="l"/>
              </a:tabLst>
            </a:pPr>
            <a:r>
              <a:rPr lang="en-US" dirty="0" smtClean="0"/>
              <a:t>For </a:t>
            </a:r>
            <a:r>
              <a:rPr lang="en-US" i="1" dirty="0" smtClean="0">
                <a:solidFill>
                  <a:srgbClr val="0000FF"/>
                </a:solidFill>
              </a:rPr>
              <a:t>x</a:t>
            </a:r>
            <a:r>
              <a:rPr lang="en-US" baseline="30000" dirty="0" smtClean="0">
                <a:solidFill>
                  <a:srgbClr val="0000FF"/>
                </a:solidFill>
              </a:rPr>
              <a:t>2</a:t>
            </a:r>
            <a:r>
              <a:rPr lang="en-US" dirty="0" smtClean="0">
                <a:solidFill>
                  <a:srgbClr val="0000FF"/>
                </a:solidFill>
              </a:rPr>
              <a:t> + 8</a:t>
            </a:r>
            <a:r>
              <a:rPr lang="en-US" i="1" dirty="0" smtClean="0">
                <a:solidFill>
                  <a:srgbClr val="0000FF"/>
                </a:solidFill>
              </a:rPr>
              <a:t>x</a:t>
            </a:r>
            <a:r>
              <a:rPr lang="en-US" dirty="0" smtClean="0">
                <a:solidFill>
                  <a:srgbClr val="0000FF"/>
                </a:solidFill>
              </a:rPr>
              <a:t> + 12</a:t>
            </a:r>
            <a:r>
              <a:rPr lang="en-US" dirty="0" smtClean="0"/>
              <a:t>, we have </a:t>
            </a:r>
            <a:r>
              <a:rPr lang="en-US" b="1" dirty="0" smtClean="0">
                <a:solidFill>
                  <a:srgbClr val="9900FF"/>
                </a:solidFill>
              </a:rPr>
              <a:t>F</a:t>
            </a:r>
            <a:r>
              <a:rPr lang="en-US" dirty="0" smtClean="0">
                <a:solidFill>
                  <a:srgbClr val="9900FF"/>
                </a:solidFill>
              </a:rPr>
              <a:t> = </a:t>
            </a:r>
            <a:r>
              <a:rPr lang="en-US" i="1" dirty="0" smtClean="0">
                <a:solidFill>
                  <a:srgbClr val="9900FF"/>
                </a:solidFill>
              </a:rPr>
              <a:t>x</a:t>
            </a:r>
            <a:r>
              <a:rPr lang="en-US" baseline="30000" dirty="0" smtClean="0">
                <a:solidFill>
                  <a:srgbClr val="9900FF"/>
                </a:solidFill>
              </a:rPr>
              <a:t>2</a:t>
            </a:r>
            <a:r>
              <a:rPr lang="en-US" dirty="0" smtClean="0"/>
              <a:t> and </a:t>
            </a:r>
            <a:r>
              <a:rPr lang="en-US" b="1" dirty="0" smtClean="0">
                <a:solidFill>
                  <a:srgbClr val="FF00FF"/>
                </a:solidFill>
              </a:rPr>
              <a:t>L</a:t>
            </a:r>
            <a:r>
              <a:rPr lang="en-US" dirty="0" smtClean="0">
                <a:solidFill>
                  <a:srgbClr val="FF00FF"/>
                </a:solidFill>
              </a:rPr>
              <a:t> = 12</a:t>
            </a:r>
            <a:r>
              <a:rPr lang="en-US" dirty="0" smtClean="0"/>
              <a:t>. Thus, in the following diagram, we want to find the two missing numbers such that </a:t>
            </a:r>
            <a:r>
              <a:rPr lang="en-US" b="1" dirty="0" smtClean="0">
                <a:solidFill>
                  <a:srgbClr val="FF00FF"/>
                </a:solidFill>
              </a:rPr>
              <a:t>L</a:t>
            </a:r>
            <a:r>
              <a:rPr lang="en-US" dirty="0" smtClean="0">
                <a:solidFill>
                  <a:srgbClr val="FF00FF"/>
                </a:solidFill>
              </a:rPr>
              <a:t> = 12 </a:t>
            </a:r>
            <a:r>
              <a:rPr lang="en-US" dirty="0" smtClean="0"/>
              <a:t>and </a:t>
            </a:r>
            <a:r>
              <a:rPr lang="en-US" b="1" dirty="0" smtClean="0">
                <a:solidFill>
                  <a:srgbClr val="009900"/>
                </a:solidFill>
              </a:rPr>
              <a:t>O</a:t>
            </a:r>
            <a:r>
              <a:rPr lang="en-US" dirty="0" smtClean="0">
                <a:solidFill>
                  <a:srgbClr val="009900"/>
                </a:solidFill>
              </a:rPr>
              <a:t> + </a:t>
            </a:r>
            <a:r>
              <a:rPr lang="en-US" b="1" dirty="0" smtClean="0">
                <a:solidFill>
                  <a:srgbClr val="009900"/>
                </a:solidFill>
              </a:rPr>
              <a:t>I</a:t>
            </a:r>
            <a:r>
              <a:rPr lang="en-US" dirty="0" smtClean="0">
                <a:solidFill>
                  <a:srgbClr val="009900"/>
                </a:solidFill>
              </a:rPr>
              <a:t> = 8</a:t>
            </a:r>
            <a:r>
              <a:rPr lang="en-US" i="1" dirty="0" smtClean="0">
                <a:solidFill>
                  <a:srgbClr val="009900"/>
                </a:solidFill>
              </a:rPr>
              <a:t>x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8: Using the FOIL Method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353580"/>
            <a:ext cx="8229600" cy="523220"/>
          </a:xfrm>
        </p:spPr>
        <p:txBody>
          <a:bodyPr>
            <a:spAutoFit/>
          </a:bodyPr>
          <a:lstStyle/>
          <a:p>
            <a:r>
              <a:rPr lang="en-US" dirty="0" smtClean="0"/>
              <a:t>Since </a:t>
            </a:r>
            <a:r>
              <a:rPr lang="en-US" dirty="0" smtClean="0">
                <a:solidFill>
                  <a:srgbClr val="000099"/>
                </a:solidFill>
              </a:rPr>
              <a:t>6 · 2 = 12 </a:t>
            </a:r>
            <a:r>
              <a:rPr lang="en-US" dirty="0" smtClean="0"/>
              <a:t>and </a:t>
            </a:r>
            <a:r>
              <a:rPr lang="en-US" dirty="0" smtClean="0">
                <a:solidFill>
                  <a:srgbClr val="000099"/>
                </a:solidFill>
              </a:rPr>
              <a:t>6 + 2 = 8</a:t>
            </a:r>
            <a:r>
              <a:rPr lang="en-US" dirty="0" smtClean="0"/>
              <a:t>, we have </a:t>
            </a:r>
            <a:endParaRPr lang="en-US" dirty="0"/>
          </a:p>
        </p:txBody>
      </p:sp>
      <p:grpSp>
        <p:nvGrpSpPr>
          <p:cNvPr id="4" name="Group 4"/>
          <p:cNvGrpSpPr/>
          <p:nvPr/>
        </p:nvGrpSpPr>
        <p:grpSpPr>
          <a:xfrm>
            <a:off x="4293870" y="1898958"/>
            <a:ext cx="1097280" cy="731520"/>
            <a:chOff x="7543006" y="2819400"/>
            <a:chExt cx="840582" cy="762794"/>
          </a:xfrm>
        </p:grpSpPr>
        <p:cxnSp>
          <p:nvCxnSpPr>
            <p:cNvPr id="6" name="Straight Arrow Connector 5"/>
            <p:cNvCxnSpPr/>
            <p:nvPr/>
          </p:nvCxnSpPr>
          <p:spPr>
            <a:xfrm rot="5400000">
              <a:off x="7162800" y="3200400"/>
              <a:ext cx="762000" cy="1588"/>
            </a:xfrm>
            <a:prstGeom prst="straightConnector1">
              <a:avLst/>
            </a:prstGeom>
            <a:ln w="38100">
              <a:solidFill>
                <a:srgbClr val="99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7543800" y="2819400"/>
              <a:ext cx="838200" cy="1588"/>
            </a:xfrm>
            <a:prstGeom prst="line">
              <a:avLst/>
            </a:prstGeom>
            <a:ln w="38100">
              <a:solidFill>
                <a:srgbClr val="99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rot="5400000">
              <a:off x="8001794" y="3199606"/>
              <a:ext cx="762000" cy="1588"/>
            </a:xfrm>
            <a:prstGeom prst="straightConnector1">
              <a:avLst/>
            </a:prstGeom>
            <a:ln w="38100">
              <a:solidFill>
                <a:srgbClr val="99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8"/>
          <p:cNvGrpSpPr/>
          <p:nvPr/>
        </p:nvGrpSpPr>
        <p:grpSpPr>
          <a:xfrm>
            <a:off x="4829506" y="2127558"/>
            <a:ext cx="1097280" cy="457200"/>
            <a:chOff x="7543006" y="2819400"/>
            <a:chExt cx="840582" cy="762794"/>
          </a:xfrm>
        </p:grpSpPr>
        <p:cxnSp>
          <p:nvCxnSpPr>
            <p:cNvPr id="10" name="Straight Arrow Connector 9"/>
            <p:cNvCxnSpPr/>
            <p:nvPr/>
          </p:nvCxnSpPr>
          <p:spPr>
            <a:xfrm rot="5400000">
              <a:off x="7162800" y="3200400"/>
              <a:ext cx="762000" cy="1588"/>
            </a:xfrm>
            <a:prstGeom prst="straightConnector1">
              <a:avLst/>
            </a:prstGeom>
            <a:ln w="38100">
              <a:solidFill>
                <a:srgbClr val="FF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7543800" y="2819400"/>
              <a:ext cx="838200" cy="1588"/>
            </a:xfrm>
            <a:prstGeom prst="line">
              <a:avLst/>
            </a:prstGeom>
            <a:ln w="3810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rot="5400000">
              <a:off x="8001794" y="3199606"/>
              <a:ext cx="762000" cy="1588"/>
            </a:xfrm>
            <a:prstGeom prst="straightConnector1">
              <a:avLst/>
            </a:prstGeom>
            <a:ln w="38100">
              <a:solidFill>
                <a:srgbClr val="FF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12"/>
          <p:cNvGrpSpPr/>
          <p:nvPr/>
        </p:nvGrpSpPr>
        <p:grpSpPr>
          <a:xfrm flipH="1" flipV="1">
            <a:off x="4248150" y="3041958"/>
            <a:ext cx="1737360" cy="731520"/>
            <a:chOff x="7543006" y="2819400"/>
            <a:chExt cx="840582" cy="762794"/>
          </a:xfrm>
        </p:grpSpPr>
        <p:cxnSp>
          <p:nvCxnSpPr>
            <p:cNvPr id="14" name="Straight Arrow Connector 13"/>
            <p:cNvCxnSpPr/>
            <p:nvPr/>
          </p:nvCxnSpPr>
          <p:spPr>
            <a:xfrm rot="5400000">
              <a:off x="7162800" y="3200400"/>
              <a:ext cx="762000" cy="1588"/>
            </a:xfrm>
            <a:prstGeom prst="straightConnector1">
              <a:avLst/>
            </a:prstGeom>
            <a:ln w="38100">
              <a:solidFill>
                <a:srgbClr val="0099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7543800" y="2819400"/>
              <a:ext cx="838200" cy="1588"/>
            </a:xfrm>
            <a:prstGeom prst="line">
              <a:avLst/>
            </a:prstGeom>
            <a:ln w="38100"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 rot="5400000">
              <a:off x="8001794" y="3199606"/>
              <a:ext cx="762000" cy="1588"/>
            </a:xfrm>
            <a:prstGeom prst="straightConnector1">
              <a:avLst/>
            </a:prstGeom>
            <a:ln w="38100">
              <a:solidFill>
                <a:srgbClr val="0099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6"/>
          <p:cNvGrpSpPr/>
          <p:nvPr/>
        </p:nvGrpSpPr>
        <p:grpSpPr>
          <a:xfrm flipH="1" flipV="1">
            <a:off x="4857750" y="3041958"/>
            <a:ext cx="548640" cy="274320"/>
            <a:chOff x="7543006" y="2819400"/>
            <a:chExt cx="840582" cy="762794"/>
          </a:xfrm>
        </p:grpSpPr>
        <p:cxnSp>
          <p:nvCxnSpPr>
            <p:cNvPr id="18" name="Straight Arrow Connector 17"/>
            <p:cNvCxnSpPr/>
            <p:nvPr/>
          </p:nvCxnSpPr>
          <p:spPr>
            <a:xfrm rot="5400000">
              <a:off x="7162800" y="3200400"/>
              <a:ext cx="762000" cy="1588"/>
            </a:xfrm>
            <a:prstGeom prst="straightConnector1">
              <a:avLst/>
            </a:prstGeom>
            <a:ln w="38100">
              <a:solidFill>
                <a:srgbClr val="0099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7543800" y="2819400"/>
              <a:ext cx="838200" cy="1588"/>
            </a:xfrm>
            <a:prstGeom prst="line">
              <a:avLst/>
            </a:prstGeom>
            <a:ln w="38100"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5400000">
              <a:off x="8001794" y="3199606"/>
              <a:ext cx="762000" cy="1588"/>
            </a:xfrm>
            <a:prstGeom prst="straightConnector1">
              <a:avLst/>
            </a:prstGeom>
            <a:ln w="38100">
              <a:solidFill>
                <a:srgbClr val="0099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1" name="Object 4"/>
          <p:cNvGraphicFramePr>
            <a:graphicFrameLocks noChangeAspect="1"/>
          </p:cNvGraphicFramePr>
          <p:nvPr/>
        </p:nvGraphicFramePr>
        <p:xfrm>
          <a:off x="4471988" y="1458913"/>
          <a:ext cx="812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2" name="Equation" r:id="rId3" imgW="812520" imgH="368280" progId="Equation.DSMT4">
                  <p:embed/>
                </p:oleObj>
              </mc:Choice>
              <mc:Fallback>
                <p:oleObj name="Equation" r:id="rId3" imgW="812520" imgH="368280" progId="Equation.DSMT4">
                  <p:embed/>
                  <p:pic>
                    <p:nvPicPr>
                      <p:cNvPr id="0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1988" y="1458913"/>
                        <a:ext cx="8128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5"/>
          <p:cNvGraphicFramePr>
            <a:graphicFrameLocks noChangeAspect="1"/>
          </p:cNvGraphicFramePr>
          <p:nvPr/>
        </p:nvGraphicFramePr>
        <p:xfrm>
          <a:off x="5480998" y="1798638"/>
          <a:ext cx="850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3" name="Equation" r:id="rId5" imgW="850680" imgH="279360" progId="Equation.DSMT4">
                  <p:embed/>
                </p:oleObj>
              </mc:Choice>
              <mc:Fallback>
                <p:oleObj name="Equation" r:id="rId5" imgW="850680" imgH="279360" progId="Equation.DSMT4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0998" y="1798638"/>
                        <a:ext cx="8509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6"/>
          <p:cNvGraphicFramePr>
            <a:graphicFrameLocks noChangeAspect="1"/>
          </p:cNvGraphicFramePr>
          <p:nvPr/>
        </p:nvGraphicFramePr>
        <p:xfrm>
          <a:off x="5113338" y="3371850"/>
          <a:ext cx="1016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4" name="Equation" r:id="rId7" imgW="101520" imgH="279360" progId="Equation.DSMT4">
                  <p:embed/>
                </p:oleObj>
              </mc:Choice>
              <mc:Fallback>
                <p:oleObj name="Equation" r:id="rId7" imgW="101520" imgH="279360" progId="Equation.DSMT4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3338" y="3371850"/>
                        <a:ext cx="1016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7"/>
          <p:cNvGraphicFramePr>
            <a:graphicFrameLocks noChangeAspect="1"/>
          </p:cNvGraphicFramePr>
          <p:nvPr/>
        </p:nvGraphicFramePr>
        <p:xfrm>
          <a:off x="5018088" y="3892550"/>
          <a:ext cx="266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5" name="Equation" r:id="rId9" imgW="266400" imgH="291960" progId="Equation.DSMT4">
                  <p:embed/>
                </p:oleObj>
              </mc:Choice>
              <mc:Fallback>
                <p:oleObj name="Equation" r:id="rId9" imgW="266400" imgH="291960" progId="Equation.DSMT4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8088" y="3892550"/>
                        <a:ext cx="2667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567" name="Object 7"/>
          <p:cNvGraphicFramePr>
            <a:graphicFrameLocks noChangeAspect="1"/>
          </p:cNvGraphicFramePr>
          <p:nvPr/>
        </p:nvGraphicFramePr>
        <p:xfrm>
          <a:off x="2057400" y="2584450"/>
          <a:ext cx="4229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6" name="Equation" r:id="rId11" imgW="4229100" imgH="482600" progId="Equation.DSMT4">
                  <p:embed/>
                </p:oleObj>
              </mc:Choice>
              <mc:Fallback>
                <p:oleObj name="Equation" r:id="rId11" imgW="4229100" imgH="482600" progId="Equation.DSMT4">
                  <p:embed/>
                  <p:pic>
                    <p:nvPicPr>
                      <p:cNvPr id="0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2584450"/>
                        <a:ext cx="42291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56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135586"/>
              </p:ext>
            </p:extLst>
          </p:nvPr>
        </p:nvGraphicFramePr>
        <p:xfrm>
          <a:off x="2571750" y="5143500"/>
          <a:ext cx="40005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7" name="Equation" r:id="rId13" imgW="4000320" imgH="495000" progId="Equation.DSMT4">
                  <p:embed/>
                </p:oleObj>
              </mc:Choice>
              <mc:Fallback>
                <p:oleObj name="Equation" r:id="rId13" imgW="4000320" imgH="495000" progId="Equation.DSMT4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1750" y="5143500"/>
                        <a:ext cx="40005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>
              <a:buFont typeface="Courier New" pitchFamily="49" charset="0"/>
              <a:buChar char="o"/>
            </a:pPr>
            <a:r>
              <a:rPr lang="en-US" dirty="0" smtClean="0"/>
              <a:t>Add</a:t>
            </a:r>
            <a:r>
              <a:rPr lang="en-US" dirty="0" smtClean="0"/>
              <a:t>, subtract, multiply, and factor polynomials.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8: Using the FOIL Method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tabLst>
                <a:tab pos="463550" algn="l"/>
              </a:tabLst>
            </a:pPr>
            <a:r>
              <a:rPr lang="en-US" b="1" dirty="0" smtClean="0"/>
              <a:t>b.	</a:t>
            </a:r>
            <a:r>
              <a:rPr lang="en-US" dirty="0" smtClean="0">
                <a:solidFill>
                  <a:srgbClr val="0000FF"/>
                </a:solidFill>
              </a:rPr>
              <a:t>2</a:t>
            </a:r>
            <a:r>
              <a:rPr lang="en-US" i="1" dirty="0" smtClean="0">
                <a:solidFill>
                  <a:srgbClr val="0000FF"/>
                </a:solidFill>
              </a:rPr>
              <a:t>x</a:t>
            </a:r>
            <a:r>
              <a:rPr lang="en-US" baseline="30000" dirty="0" smtClean="0">
                <a:solidFill>
                  <a:srgbClr val="0000FF"/>
                </a:solidFill>
              </a:rPr>
              <a:t>2</a:t>
            </a:r>
            <a:r>
              <a:rPr lang="en-US" dirty="0" smtClean="0">
                <a:solidFill>
                  <a:srgbClr val="0000FF"/>
                </a:solidFill>
              </a:rPr>
              <a:t> − 13</a:t>
            </a:r>
            <a:r>
              <a:rPr lang="en-US" i="1" dirty="0" smtClean="0">
                <a:solidFill>
                  <a:srgbClr val="0000FF"/>
                </a:solidFill>
              </a:rPr>
              <a:t>x</a:t>
            </a:r>
            <a:r>
              <a:rPr lang="en-US" dirty="0" smtClean="0">
                <a:solidFill>
                  <a:srgbClr val="0000FF"/>
                </a:solidFill>
              </a:rPr>
              <a:t> − 7</a:t>
            </a:r>
          </a:p>
          <a:p>
            <a:pPr>
              <a:tabLst>
                <a:tab pos="463550" algn="l"/>
              </a:tabLst>
            </a:pPr>
            <a:r>
              <a:rPr lang="en-US" b="1" dirty="0" smtClean="0"/>
              <a:t>Solution:</a:t>
            </a:r>
          </a:p>
          <a:p>
            <a:pPr>
              <a:tabLst>
                <a:tab pos="463550" algn="l"/>
              </a:tabLst>
            </a:pPr>
            <a:r>
              <a:rPr lang="en-US" dirty="0" smtClean="0"/>
              <a:t>For </a:t>
            </a:r>
            <a:r>
              <a:rPr lang="en-US" dirty="0" smtClean="0">
                <a:solidFill>
                  <a:srgbClr val="0000FF"/>
                </a:solidFill>
              </a:rPr>
              <a:t>2</a:t>
            </a:r>
            <a:r>
              <a:rPr lang="en-US" i="1" dirty="0" smtClean="0">
                <a:solidFill>
                  <a:srgbClr val="0000FF"/>
                </a:solidFill>
              </a:rPr>
              <a:t>x</a:t>
            </a:r>
            <a:r>
              <a:rPr lang="en-US" baseline="30000" dirty="0" smtClean="0">
                <a:solidFill>
                  <a:srgbClr val="0000FF"/>
                </a:solidFill>
              </a:rPr>
              <a:t>2</a:t>
            </a:r>
            <a:r>
              <a:rPr lang="en-US" dirty="0" smtClean="0">
                <a:solidFill>
                  <a:srgbClr val="0000FF"/>
                </a:solidFill>
              </a:rPr>
              <a:t> − 13</a:t>
            </a:r>
            <a:r>
              <a:rPr lang="en-US" i="1" dirty="0" smtClean="0">
                <a:solidFill>
                  <a:srgbClr val="0000FF"/>
                </a:solidFill>
              </a:rPr>
              <a:t>x</a:t>
            </a:r>
            <a:r>
              <a:rPr lang="en-US" dirty="0" smtClean="0">
                <a:solidFill>
                  <a:srgbClr val="0000FF"/>
                </a:solidFill>
              </a:rPr>
              <a:t> − 7</a:t>
            </a:r>
            <a:r>
              <a:rPr lang="en-US" dirty="0" smtClean="0"/>
              <a:t>, we have </a:t>
            </a:r>
            <a:r>
              <a:rPr lang="en-US" b="1" dirty="0" smtClean="0">
                <a:solidFill>
                  <a:srgbClr val="9900FF"/>
                </a:solidFill>
              </a:rPr>
              <a:t>F</a:t>
            </a:r>
            <a:r>
              <a:rPr lang="en-US" dirty="0" smtClean="0">
                <a:solidFill>
                  <a:srgbClr val="9900FF"/>
                </a:solidFill>
              </a:rPr>
              <a:t> = 2</a:t>
            </a:r>
            <a:r>
              <a:rPr lang="en-US" i="1" dirty="0" smtClean="0">
                <a:solidFill>
                  <a:srgbClr val="9900FF"/>
                </a:solidFill>
              </a:rPr>
              <a:t>x</a:t>
            </a:r>
            <a:r>
              <a:rPr lang="en-US" baseline="30000" dirty="0" smtClean="0">
                <a:solidFill>
                  <a:srgbClr val="9900FF"/>
                </a:solidFill>
              </a:rPr>
              <a:t>2</a:t>
            </a:r>
            <a:r>
              <a:rPr lang="en-US" dirty="0" smtClean="0">
                <a:solidFill>
                  <a:srgbClr val="9900FF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b="1" dirty="0" smtClean="0">
                <a:solidFill>
                  <a:srgbClr val="FF00FF"/>
                </a:solidFill>
              </a:rPr>
              <a:t>L</a:t>
            </a:r>
            <a:r>
              <a:rPr lang="en-US" dirty="0" smtClean="0">
                <a:solidFill>
                  <a:srgbClr val="FF00FF"/>
                </a:solidFill>
              </a:rPr>
              <a:t> = −7</a:t>
            </a:r>
            <a:r>
              <a:rPr lang="en-US" dirty="0" smtClean="0"/>
              <a:t>. In the following diagram we need factors of </a:t>
            </a:r>
            <a:r>
              <a:rPr lang="en-US" dirty="0" smtClean="0">
                <a:solidFill>
                  <a:srgbClr val="FF00FF"/>
                </a:solidFill>
              </a:rPr>
              <a:t>−7 </a:t>
            </a:r>
            <a:r>
              <a:rPr lang="en-US" dirty="0" smtClean="0"/>
              <a:t>such that </a:t>
            </a:r>
            <a:r>
              <a:rPr lang="en-US" b="1" dirty="0" smtClean="0">
                <a:solidFill>
                  <a:srgbClr val="009900"/>
                </a:solidFill>
              </a:rPr>
              <a:t>O </a:t>
            </a:r>
            <a:r>
              <a:rPr lang="en-US" dirty="0" smtClean="0">
                <a:solidFill>
                  <a:srgbClr val="009900"/>
                </a:solidFill>
              </a:rPr>
              <a:t>+ </a:t>
            </a:r>
            <a:r>
              <a:rPr lang="en-US" b="1" dirty="0" smtClean="0">
                <a:solidFill>
                  <a:srgbClr val="009900"/>
                </a:solidFill>
              </a:rPr>
              <a:t>I </a:t>
            </a:r>
            <a:r>
              <a:rPr lang="en-US" dirty="0" smtClean="0">
                <a:solidFill>
                  <a:srgbClr val="009900"/>
                </a:solidFill>
              </a:rPr>
              <a:t>= −13</a:t>
            </a:r>
            <a:r>
              <a:rPr lang="en-US" i="1" dirty="0" smtClean="0">
                <a:solidFill>
                  <a:srgbClr val="009900"/>
                </a:solidFill>
              </a:rPr>
              <a:t>x</a:t>
            </a:r>
            <a:r>
              <a:rPr lang="en-US" dirty="0" smtClean="0"/>
              <a:t>.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306570" y="3640445"/>
            <a:ext cx="1280160" cy="731520"/>
            <a:chOff x="7543006" y="2819400"/>
            <a:chExt cx="840582" cy="762794"/>
          </a:xfrm>
        </p:grpSpPr>
        <p:cxnSp>
          <p:nvCxnSpPr>
            <p:cNvPr id="5" name="Straight Arrow Connector 4"/>
            <p:cNvCxnSpPr/>
            <p:nvPr/>
          </p:nvCxnSpPr>
          <p:spPr>
            <a:xfrm rot="5400000">
              <a:off x="7162800" y="3200400"/>
              <a:ext cx="762000" cy="1588"/>
            </a:xfrm>
            <a:prstGeom prst="straightConnector1">
              <a:avLst/>
            </a:prstGeom>
            <a:ln w="38100">
              <a:solidFill>
                <a:srgbClr val="99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7543800" y="2819400"/>
              <a:ext cx="838200" cy="1588"/>
            </a:xfrm>
            <a:prstGeom prst="line">
              <a:avLst/>
            </a:prstGeom>
            <a:ln w="38100">
              <a:solidFill>
                <a:srgbClr val="99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 rot="5400000">
              <a:off x="8001794" y="3199606"/>
              <a:ext cx="762000" cy="1588"/>
            </a:xfrm>
            <a:prstGeom prst="straightConnector1">
              <a:avLst/>
            </a:prstGeom>
            <a:ln w="38100">
              <a:solidFill>
                <a:srgbClr val="99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5033314" y="3869045"/>
            <a:ext cx="1097280" cy="457200"/>
            <a:chOff x="7543006" y="2819400"/>
            <a:chExt cx="840582" cy="762794"/>
          </a:xfrm>
        </p:grpSpPr>
        <p:cxnSp>
          <p:nvCxnSpPr>
            <p:cNvPr id="9" name="Straight Arrow Connector 8"/>
            <p:cNvCxnSpPr/>
            <p:nvPr/>
          </p:nvCxnSpPr>
          <p:spPr>
            <a:xfrm rot="5400000">
              <a:off x="7162800" y="3200400"/>
              <a:ext cx="762000" cy="1588"/>
            </a:xfrm>
            <a:prstGeom prst="straightConnector1">
              <a:avLst/>
            </a:prstGeom>
            <a:ln w="38100">
              <a:solidFill>
                <a:srgbClr val="FF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7543800" y="2819400"/>
              <a:ext cx="838200" cy="1588"/>
            </a:xfrm>
            <a:prstGeom prst="line">
              <a:avLst/>
            </a:prstGeom>
            <a:ln w="3810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rot="5400000">
              <a:off x="8001794" y="3199606"/>
              <a:ext cx="762000" cy="1588"/>
            </a:xfrm>
            <a:prstGeom prst="straightConnector1">
              <a:avLst/>
            </a:prstGeom>
            <a:ln w="38100">
              <a:solidFill>
                <a:srgbClr val="FF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 flipH="1" flipV="1">
            <a:off x="4260850" y="4783445"/>
            <a:ext cx="1874520" cy="731520"/>
            <a:chOff x="7543006" y="2819400"/>
            <a:chExt cx="840582" cy="762794"/>
          </a:xfrm>
        </p:grpSpPr>
        <p:cxnSp>
          <p:nvCxnSpPr>
            <p:cNvPr id="13" name="Straight Arrow Connector 12"/>
            <p:cNvCxnSpPr/>
            <p:nvPr/>
          </p:nvCxnSpPr>
          <p:spPr>
            <a:xfrm rot="5400000">
              <a:off x="7162800" y="3200400"/>
              <a:ext cx="762000" cy="1588"/>
            </a:xfrm>
            <a:prstGeom prst="straightConnector1">
              <a:avLst/>
            </a:prstGeom>
            <a:ln w="38100">
              <a:solidFill>
                <a:srgbClr val="0099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7543800" y="2819400"/>
              <a:ext cx="838200" cy="1588"/>
            </a:xfrm>
            <a:prstGeom prst="line">
              <a:avLst/>
            </a:prstGeom>
            <a:ln w="38100"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rot="5400000">
              <a:off x="8001794" y="3199606"/>
              <a:ext cx="762000" cy="1588"/>
            </a:xfrm>
            <a:prstGeom prst="straightConnector1">
              <a:avLst/>
            </a:prstGeom>
            <a:ln w="38100">
              <a:solidFill>
                <a:srgbClr val="0099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 flipH="1" flipV="1">
            <a:off x="5022850" y="4783445"/>
            <a:ext cx="548640" cy="274320"/>
            <a:chOff x="7543006" y="2819400"/>
            <a:chExt cx="840582" cy="762794"/>
          </a:xfrm>
        </p:grpSpPr>
        <p:cxnSp>
          <p:nvCxnSpPr>
            <p:cNvPr id="17" name="Straight Arrow Connector 16"/>
            <p:cNvCxnSpPr/>
            <p:nvPr/>
          </p:nvCxnSpPr>
          <p:spPr>
            <a:xfrm rot="5400000">
              <a:off x="7162800" y="3200400"/>
              <a:ext cx="762000" cy="1588"/>
            </a:xfrm>
            <a:prstGeom prst="straightConnector1">
              <a:avLst/>
            </a:prstGeom>
            <a:ln w="38100">
              <a:solidFill>
                <a:srgbClr val="0099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543800" y="2819400"/>
              <a:ext cx="838200" cy="1588"/>
            </a:xfrm>
            <a:prstGeom prst="line">
              <a:avLst/>
            </a:prstGeom>
            <a:ln w="38100"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rot="5400000">
              <a:off x="8001794" y="3199606"/>
              <a:ext cx="762000" cy="1588"/>
            </a:xfrm>
            <a:prstGeom prst="straightConnector1">
              <a:avLst/>
            </a:prstGeom>
            <a:ln w="38100">
              <a:solidFill>
                <a:srgbClr val="0099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0" name="Object 4"/>
          <p:cNvGraphicFramePr>
            <a:graphicFrameLocks noChangeAspect="1"/>
          </p:cNvGraphicFramePr>
          <p:nvPr/>
        </p:nvGraphicFramePr>
        <p:xfrm>
          <a:off x="4508500" y="3200400"/>
          <a:ext cx="9779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8" name="Equation" r:id="rId3" imgW="977760" imgH="368280" progId="Equation.DSMT4">
                  <p:embed/>
                </p:oleObj>
              </mc:Choice>
              <mc:Fallback>
                <p:oleObj name="Equation" r:id="rId3" imgW="977760" imgH="368280" progId="Equation.DSMT4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8500" y="3200400"/>
                        <a:ext cx="9779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5"/>
          <p:cNvGraphicFramePr>
            <a:graphicFrameLocks noChangeAspect="1"/>
          </p:cNvGraphicFramePr>
          <p:nvPr/>
        </p:nvGraphicFramePr>
        <p:xfrm>
          <a:off x="5657850" y="3540125"/>
          <a:ext cx="889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9" name="Equation" r:id="rId5" imgW="888840" imgH="279360" progId="Equation.DSMT4">
                  <p:embed/>
                </p:oleObj>
              </mc:Choice>
              <mc:Fallback>
                <p:oleObj name="Equation" r:id="rId5" imgW="888840" imgH="279360" progId="Equation.DSMT4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7850" y="3540125"/>
                        <a:ext cx="8890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6"/>
          <p:cNvGraphicFramePr>
            <a:graphicFrameLocks noChangeAspect="1"/>
          </p:cNvGraphicFramePr>
          <p:nvPr/>
        </p:nvGraphicFramePr>
        <p:xfrm>
          <a:off x="5245100" y="5113338"/>
          <a:ext cx="1016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0" name="Equation" r:id="rId7" imgW="101520" imgH="279360" progId="Equation.DSMT4">
                  <p:embed/>
                </p:oleObj>
              </mc:Choice>
              <mc:Fallback>
                <p:oleObj name="Equation" r:id="rId7" imgW="101520" imgH="279360" progId="Equation.DSMT4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5100" y="5113338"/>
                        <a:ext cx="1016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7"/>
          <p:cNvGraphicFramePr>
            <a:graphicFrameLocks noChangeAspect="1"/>
          </p:cNvGraphicFramePr>
          <p:nvPr/>
        </p:nvGraphicFramePr>
        <p:xfrm>
          <a:off x="5168900" y="5634038"/>
          <a:ext cx="266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1" name="Equation" r:id="rId9" imgW="266400" imgH="291960" progId="Equation.DSMT4">
                  <p:embed/>
                </p:oleObj>
              </mc:Choice>
              <mc:Fallback>
                <p:oleObj name="Equation" r:id="rId9" imgW="266400" imgH="291960" progId="Equation.DSMT4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8900" y="5634038"/>
                        <a:ext cx="2667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7"/>
          <p:cNvGraphicFramePr>
            <a:graphicFrameLocks noChangeAspect="1"/>
          </p:cNvGraphicFramePr>
          <p:nvPr/>
        </p:nvGraphicFramePr>
        <p:xfrm>
          <a:off x="1905000" y="4325938"/>
          <a:ext cx="4559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2" name="Equation" r:id="rId11" imgW="4559300" imgH="482600" progId="Equation.DSMT4">
                  <p:embed/>
                </p:oleObj>
              </mc:Choice>
              <mc:Fallback>
                <p:oleObj name="Equation" r:id="rId11" imgW="4559300" imgH="482600" progId="Equation.DSMT4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325938"/>
                        <a:ext cx="4559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8: Using the FOIL Method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want to fill in the question marks with +1 and −7 in that order. Doing so will result in </a:t>
            </a:r>
            <a:r>
              <a:rPr lang="en-US" b="1" dirty="0" smtClean="0">
                <a:solidFill>
                  <a:srgbClr val="009900"/>
                </a:solidFill>
              </a:rPr>
              <a:t>O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0099"/>
                </a:solidFill>
              </a:rPr>
              <a:t>= 2</a:t>
            </a:r>
            <a:r>
              <a:rPr lang="en-US" i="1" dirty="0" smtClean="0">
                <a:solidFill>
                  <a:srgbClr val="000099"/>
                </a:solidFill>
              </a:rPr>
              <a:t>x</a:t>
            </a:r>
            <a:r>
              <a:rPr lang="en-US" dirty="0" smtClean="0">
                <a:solidFill>
                  <a:srgbClr val="000099"/>
                </a:solidFill>
              </a:rPr>
              <a:t>(−7) = −14</a:t>
            </a:r>
            <a:r>
              <a:rPr lang="en-US" i="1" dirty="0" smtClean="0">
                <a:solidFill>
                  <a:srgbClr val="000099"/>
                </a:solidFill>
              </a:rPr>
              <a:t>x</a:t>
            </a:r>
            <a:r>
              <a:rPr lang="en-US" dirty="0" smtClean="0"/>
              <a:t>,        </a:t>
            </a:r>
            <a:r>
              <a:rPr lang="en-US" b="1" dirty="0" smtClean="0">
                <a:solidFill>
                  <a:srgbClr val="009900"/>
                </a:solidFill>
              </a:rPr>
              <a:t>I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0099"/>
                </a:solidFill>
              </a:rPr>
              <a:t>= 1</a:t>
            </a:r>
            <a:r>
              <a:rPr lang="en-US" i="1" dirty="0" smtClean="0">
                <a:solidFill>
                  <a:srgbClr val="000099"/>
                </a:solidFill>
              </a:rPr>
              <a:t>x</a:t>
            </a:r>
            <a:r>
              <a:rPr lang="en-US" dirty="0" smtClean="0"/>
              <a:t>, and </a:t>
            </a:r>
            <a:r>
              <a:rPr lang="en-US" b="1" dirty="0" smtClean="0">
                <a:solidFill>
                  <a:srgbClr val="009900"/>
                </a:solidFill>
              </a:rPr>
              <a:t>O</a:t>
            </a:r>
            <a:r>
              <a:rPr lang="en-US" dirty="0" smtClean="0">
                <a:solidFill>
                  <a:srgbClr val="009900"/>
                </a:solidFill>
              </a:rPr>
              <a:t> + </a:t>
            </a:r>
            <a:r>
              <a:rPr lang="en-US" b="1" dirty="0" smtClean="0">
                <a:solidFill>
                  <a:srgbClr val="009900"/>
                </a:solidFill>
              </a:rPr>
              <a:t>I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0099"/>
                </a:solidFill>
              </a:rPr>
              <a:t>= −14</a:t>
            </a:r>
            <a:r>
              <a:rPr lang="en-US" i="1" dirty="0" smtClean="0">
                <a:solidFill>
                  <a:srgbClr val="000099"/>
                </a:solidFill>
              </a:rPr>
              <a:t>x</a:t>
            </a:r>
            <a:r>
              <a:rPr lang="en-US" dirty="0" smtClean="0">
                <a:solidFill>
                  <a:srgbClr val="000099"/>
                </a:solidFill>
              </a:rPr>
              <a:t> + 1</a:t>
            </a:r>
            <a:r>
              <a:rPr lang="en-US" i="1" dirty="0" smtClean="0">
                <a:solidFill>
                  <a:srgbClr val="000099"/>
                </a:solidFill>
              </a:rPr>
              <a:t>x</a:t>
            </a:r>
            <a:r>
              <a:rPr lang="en-US" dirty="0" smtClean="0">
                <a:solidFill>
                  <a:srgbClr val="000099"/>
                </a:solidFill>
              </a:rPr>
              <a:t> = −13</a:t>
            </a:r>
            <a:r>
              <a:rPr lang="en-US" i="1" dirty="0" smtClean="0">
                <a:solidFill>
                  <a:srgbClr val="000099"/>
                </a:solidFill>
              </a:rPr>
              <a:t>x</a:t>
            </a:r>
            <a:r>
              <a:rPr lang="en-US" dirty="0" smtClean="0"/>
              <a:t>. Thus </a:t>
            </a:r>
            <a:endParaRPr lang="en-US" dirty="0"/>
          </a:p>
        </p:txBody>
      </p:sp>
      <p:graphicFrame>
        <p:nvGraphicFramePr>
          <p:cNvPr id="19661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4856493"/>
              </p:ext>
            </p:extLst>
          </p:nvPr>
        </p:nvGraphicFramePr>
        <p:xfrm>
          <a:off x="2425700" y="2895600"/>
          <a:ext cx="4292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0" name="Equation" r:id="rId3" imgW="4292280" imgH="495000" progId="Equation.DSMT4">
                  <p:embed/>
                </p:oleObj>
              </mc:Choice>
              <mc:Fallback>
                <p:oleObj name="Equation" r:id="rId3" imgW="4292280" imgH="4950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5700" y="2895600"/>
                        <a:ext cx="42926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9: Using Special Products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Factor each of the following polynomials by using the list of special products.</a:t>
            </a:r>
            <a:endParaRPr lang="en-US" dirty="0"/>
          </a:p>
        </p:txBody>
      </p:sp>
      <p:graphicFrame>
        <p:nvGraphicFramePr>
          <p:cNvPr id="19763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8365531"/>
              </p:ext>
            </p:extLst>
          </p:nvPr>
        </p:nvGraphicFramePr>
        <p:xfrm>
          <a:off x="2654300" y="4305300"/>
          <a:ext cx="38354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9" name="Equation" r:id="rId3" imgW="3835080" imgH="495000" progId="Equation.DSMT4">
                  <p:embed/>
                </p:oleObj>
              </mc:Choice>
              <mc:Fallback>
                <p:oleObj name="Equation" r:id="rId3" imgW="3835080" imgH="49500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4300" y="4305300"/>
                        <a:ext cx="38354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8" name="Object 4"/>
          <p:cNvGraphicFramePr>
            <a:graphicFrameLocks noChangeAspect="1"/>
          </p:cNvGraphicFramePr>
          <p:nvPr/>
        </p:nvGraphicFramePr>
        <p:xfrm>
          <a:off x="530352" y="2438400"/>
          <a:ext cx="1651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0" name="Equation" r:id="rId5" imgW="1650960" imgH="380880" progId="Equation.DSMT4">
                  <p:embed/>
                </p:oleObj>
              </mc:Choice>
              <mc:Fallback>
                <p:oleObj name="Equation" r:id="rId5" imgW="1650960" imgH="3808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2438400"/>
                        <a:ext cx="1651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9" name="Object 5"/>
          <p:cNvGraphicFramePr>
            <a:graphicFrameLocks noChangeAspect="1"/>
          </p:cNvGraphicFramePr>
          <p:nvPr/>
        </p:nvGraphicFramePr>
        <p:xfrm>
          <a:off x="530352" y="3086100"/>
          <a:ext cx="138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1" name="Equation" r:id="rId7" imgW="1384200" imgH="304560" progId="Equation.DSMT4">
                  <p:embed/>
                </p:oleObj>
              </mc:Choice>
              <mc:Fallback>
                <p:oleObj name="Equation" r:id="rId7" imgW="1384200" imgH="3045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3086100"/>
                        <a:ext cx="13843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530352" y="3657600"/>
          <a:ext cx="59436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2" name="Equation" r:id="rId9" imgW="5943600" imgH="444240" progId="Equation.DSMT4">
                  <p:embed/>
                </p:oleObj>
              </mc:Choice>
              <mc:Fallback>
                <p:oleObj name="Equation" r:id="rId9" imgW="5943600" imgH="4442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3657600"/>
                        <a:ext cx="59436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9: Using Special Products (cont.)</a:t>
            </a:r>
            <a:endParaRPr lang="en-US" dirty="0"/>
          </a:p>
        </p:txBody>
      </p:sp>
      <p:graphicFrame>
        <p:nvGraphicFramePr>
          <p:cNvPr id="19866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9442270"/>
              </p:ext>
            </p:extLst>
          </p:nvPr>
        </p:nvGraphicFramePr>
        <p:xfrm>
          <a:off x="2895600" y="4114800"/>
          <a:ext cx="3352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3" name="Equation" r:id="rId3" imgW="3352680" imgH="558720" progId="Equation.DSMT4">
                  <p:embed/>
                </p:oleObj>
              </mc:Choice>
              <mc:Fallback>
                <p:oleObj name="Equation" r:id="rId3" imgW="3352680" imgH="558720" progId="Equation.DSMT4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4114800"/>
                        <a:ext cx="33528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530352" y="1371600"/>
          <a:ext cx="2324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4" name="Equation" r:id="rId5" imgW="2323800" imgH="380880" progId="Equation.DSMT4">
                  <p:embed/>
                </p:oleObj>
              </mc:Choice>
              <mc:Fallback>
                <p:oleObj name="Equation" r:id="rId5" imgW="2323800" imgH="3808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1371600"/>
                        <a:ext cx="2324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530352" y="2133600"/>
          <a:ext cx="138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5" name="Equation" r:id="rId7" imgW="1384200" imgH="304560" progId="Equation.DSMT4">
                  <p:embed/>
                </p:oleObj>
              </mc:Choice>
              <mc:Fallback>
                <p:oleObj name="Equation" r:id="rId7" imgW="1384200" imgH="3045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2133600"/>
                        <a:ext cx="13843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4" name="Object 6"/>
          <p:cNvGraphicFramePr>
            <a:graphicFrameLocks noChangeAspect="1"/>
          </p:cNvGraphicFramePr>
          <p:nvPr/>
        </p:nvGraphicFramePr>
        <p:xfrm>
          <a:off x="530352" y="2705100"/>
          <a:ext cx="6731000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6" name="Equation" r:id="rId9" imgW="6730920" imgH="1409400" progId="Equation.DSMT4">
                  <p:embed/>
                </p:oleObj>
              </mc:Choice>
              <mc:Fallback>
                <p:oleObj name="Equation" r:id="rId9" imgW="6730920" imgH="14094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2705100"/>
                        <a:ext cx="6731000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9: Using Special Products (cont.)</a:t>
            </a:r>
            <a:endParaRPr lang="en-US" dirty="0"/>
          </a:p>
        </p:txBody>
      </p:sp>
      <p:graphicFrame>
        <p:nvGraphicFramePr>
          <p:cNvPr id="19866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8881795"/>
              </p:ext>
            </p:extLst>
          </p:nvPr>
        </p:nvGraphicFramePr>
        <p:xfrm>
          <a:off x="2336800" y="3352800"/>
          <a:ext cx="44704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7" name="Equation" r:id="rId3" imgW="4470120" imgH="583920" progId="Equation.DSMT4">
                  <p:embed/>
                </p:oleObj>
              </mc:Choice>
              <mc:Fallback>
                <p:oleObj name="Equation" r:id="rId3" imgW="4470120" imgH="583920" progId="Equation.DSMT4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6800" y="3352800"/>
                        <a:ext cx="44704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530352" y="1371600"/>
          <a:ext cx="1638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8" name="Equation" r:id="rId5" imgW="1638000" imgH="380880" progId="Equation.DSMT4">
                  <p:embed/>
                </p:oleObj>
              </mc:Choice>
              <mc:Fallback>
                <p:oleObj name="Equation" r:id="rId5" imgW="1638000" imgH="3808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1371600"/>
                        <a:ext cx="1638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7" name="Object 5"/>
          <p:cNvGraphicFramePr>
            <a:graphicFrameLocks noChangeAspect="1"/>
          </p:cNvGraphicFramePr>
          <p:nvPr/>
        </p:nvGraphicFramePr>
        <p:xfrm>
          <a:off x="530352" y="2057400"/>
          <a:ext cx="138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9" name="Equation" r:id="rId7" imgW="1384200" imgH="304560" progId="Equation.DSMT4">
                  <p:embed/>
                </p:oleObj>
              </mc:Choice>
              <mc:Fallback>
                <p:oleObj name="Equation" r:id="rId7" imgW="1384200" imgH="3045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2057400"/>
                        <a:ext cx="13843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8" name="Object 6"/>
          <p:cNvGraphicFramePr>
            <a:graphicFrameLocks noChangeAspect="1"/>
          </p:cNvGraphicFramePr>
          <p:nvPr/>
        </p:nvGraphicFramePr>
        <p:xfrm>
          <a:off x="530352" y="2590800"/>
          <a:ext cx="7467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0" name="Equation" r:id="rId9" imgW="7467480" imgH="380880" progId="Equation.DSMT4">
                  <p:embed/>
                </p:oleObj>
              </mc:Choice>
              <mc:Fallback>
                <p:oleObj name="Equation" r:id="rId9" imgW="7467480" imgH="3808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2590800"/>
                        <a:ext cx="7467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Polynomials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206240"/>
          </a:xfr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Classification of Polynomials</a:t>
            </a:r>
          </a:p>
          <a:p>
            <a:pPr algn="ctr"/>
            <a:endParaRPr lang="en-US" b="1" dirty="0" smtClean="0">
              <a:solidFill>
                <a:srgbClr val="000000"/>
              </a:solidFill>
            </a:endParaRPr>
          </a:p>
          <a:p>
            <a:pPr algn="ctr"/>
            <a:endParaRPr lang="en-US" b="1" dirty="0" smtClean="0">
              <a:solidFill>
                <a:srgbClr val="000000"/>
              </a:solidFill>
            </a:endParaRPr>
          </a:p>
          <a:p>
            <a:pPr algn="ctr"/>
            <a:endParaRPr lang="en-US" b="1" dirty="0" smtClean="0">
              <a:solidFill>
                <a:srgbClr val="000000"/>
              </a:solidFill>
            </a:endParaRPr>
          </a:p>
          <a:p>
            <a:pPr algn="ctr"/>
            <a:endParaRPr lang="en-US" b="1" dirty="0" smtClean="0">
              <a:solidFill>
                <a:srgbClr val="000000"/>
              </a:solidFill>
            </a:endParaRPr>
          </a:p>
          <a:p>
            <a:pPr algn="ctr"/>
            <a:endParaRPr lang="en-US" b="1" dirty="0" smtClean="0">
              <a:solidFill>
                <a:srgbClr val="000000"/>
              </a:solidFill>
            </a:endParaRPr>
          </a:p>
          <a:p>
            <a:pPr algn="ctr"/>
            <a:endParaRPr lang="en-US" b="1" dirty="0" smtClean="0">
              <a:solidFill>
                <a:srgbClr val="000000"/>
              </a:solidFill>
            </a:endParaRPr>
          </a:p>
          <a:p>
            <a:pPr algn="ctr"/>
            <a:endParaRPr lang="en-US" b="1" dirty="0" smtClean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691433"/>
              </p:ext>
            </p:extLst>
          </p:nvPr>
        </p:nvGraphicFramePr>
        <p:xfrm>
          <a:off x="533398" y="1828800"/>
          <a:ext cx="8077201" cy="3444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2"/>
                <a:gridCol w="4343400"/>
                <a:gridCol w="1828799"/>
              </a:tblGrid>
              <a:tr h="492940">
                <a:tc>
                  <a:txBody>
                    <a:bodyPr/>
                    <a:lstStyle/>
                    <a:p>
                      <a:pPr algn="ctr"/>
                      <a:endParaRPr lang="en-US" sz="2800" i="0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i="0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Example </a:t>
                      </a:r>
                      <a:endParaRPr lang="en-US" sz="2800" i="0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92940">
                <a:tc>
                  <a:txBody>
                    <a:bodyPr/>
                    <a:lstStyle/>
                    <a:p>
                      <a:pPr algn="l"/>
                      <a:r>
                        <a:rPr lang="en-US" sz="2800" b="1" i="0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Monomial </a:t>
                      </a:r>
                      <a:endParaRPr lang="en-US" sz="2800" i="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i="0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(polynomial with one term) </a:t>
                      </a:r>
                      <a:endParaRPr lang="en-US" sz="2800" i="0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i="0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2800" i="1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2800" i="0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2800" i="0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92940">
                <a:tc>
                  <a:txBody>
                    <a:bodyPr/>
                    <a:lstStyle/>
                    <a:p>
                      <a:pPr algn="l"/>
                      <a:r>
                        <a:rPr lang="en-US" sz="2800" b="1" i="0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Binomial </a:t>
                      </a:r>
                      <a:endParaRPr lang="en-US" sz="2800" i="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i="0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(polynomial with two terms) </a:t>
                      </a:r>
                      <a:endParaRPr lang="en-US" sz="2800" i="0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i="0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sz="2800" i="1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2800" i="0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− 8 </a:t>
                      </a:r>
                      <a:endParaRPr lang="en-US" sz="2800" i="0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98890">
                <a:tc>
                  <a:txBody>
                    <a:bodyPr/>
                    <a:lstStyle/>
                    <a:p>
                      <a:pPr algn="l"/>
                      <a:r>
                        <a:rPr lang="en-US" sz="2800" b="1" i="0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Trinomial </a:t>
                      </a:r>
                      <a:endParaRPr lang="en-US" sz="2800" i="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i="0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(polynomial with three terms) </a:t>
                      </a:r>
                      <a:endParaRPr lang="en-US" sz="2800" i="0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i="1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2800" i="0" kern="1200" baseline="300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800" i="0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+ 9</a:t>
                      </a:r>
                      <a:r>
                        <a:rPr lang="en-US" sz="2800" i="1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2800" i="0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800" i="0" kern="1200" baseline="0" dirty="0" smtClean="0">
                          <a:solidFill>
                            <a:srgbClr val="000000"/>
                          </a:solidFill>
                          <a:latin typeface="Symbol" pitchFamily="18" charset="2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2800" i="0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4 </a:t>
                      </a:r>
                      <a:endParaRPr lang="en-US" sz="2800" i="0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98890">
                <a:tc>
                  <a:txBody>
                    <a:bodyPr/>
                    <a:lstStyle/>
                    <a:p>
                      <a:pPr algn="l"/>
                      <a:r>
                        <a:rPr lang="en-US" sz="2800" b="1" i="0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Polynomial </a:t>
                      </a:r>
                      <a:endParaRPr lang="en-US" sz="2800" i="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i="0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(any sum or difference of a set of monomials) </a:t>
                      </a:r>
                      <a:endParaRPr lang="en-US" sz="2800" i="0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i="0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sz="2800" i="1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2800" i="0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− 8, </a:t>
                      </a:r>
                    </a:p>
                    <a:p>
                      <a:pPr algn="ctr"/>
                      <a:r>
                        <a:rPr lang="en-US" sz="2800" i="1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2800" i="0" kern="1200" baseline="300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800" i="0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+ 9</a:t>
                      </a:r>
                      <a:r>
                        <a:rPr lang="en-US" sz="2800" i="1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2800" i="0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800" i="0" kern="1200" baseline="0" dirty="0" smtClean="0">
                          <a:solidFill>
                            <a:srgbClr val="000000"/>
                          </a:solidFill>
                          <a:latin typeface="Symbol" pitchFamily="18" charset="2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2800" i="0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4 </a:t>
                      </a:r>
                      <a:endParaRPr lang="en-US" sz="2800" i="0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1: Simplify Polynomials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Simplify the following polynomials by combining like terms.</a:t>
            </a:r>
            <a:endParaRPr lang="en-US" dirty="0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30352" y="2286000"/>
          <a:ext cx="1765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5" name="Equation" r:id="rId3" imgW="1765080" imgH="380880" progId="Equation.DSMT4">
                  <p:embed/>
                </p:oleObj>
              </mc:Choice>
              <mc:Fallback>
                <p:oleObj name="Equation" r:id="rId3" imgW="1765080" imgH="3808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2286000"/>
                        <a:ext cx="1765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530352" y="2819400"/>
          <a:ext cx="13589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6" name="Equation" r:id="rId5" imgW="1358640" imgH="393480" progId="Equation.DSMT4">
                  <p:embed/>
                </p:oleObj>
              </mc:Choice>
              <mc:Fallback>
                <p:oleObj name="Equation" r:id="rId5" imgW="1358640" imgH="3934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2819400"/>
                        <a:ext cx="13589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530352" y="3962400"/>
          <a:ext cx="13589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" name="Equation" r:id="rId7" imgW="1358640" imgH="393480" progId="Equation.DSMT4">
                  <p:embed/>
                </p:oleObj>
              </mc:Choice>
              <mc:Fallback>
                <p:oleObj name="Equation" r:id="rId7" imgW="1358640" imgH="3934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3962400"/>
                        <a:ext cx="13589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530352" y="5029200"/>
          <a:ext cx="13589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" name="Equation" r:id="rId8" imgW="1358640" imgH="393480" progId="Equation.DSMT4">
                  <p:embed/>
                </p:oleObj>
              </mc:Choice>
              <mc:Fallback>
                <p:oleObj name="Equation" r:id="rId8" imgW="1358640" imgH="3934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5029200"/>
                        <a:ext cx="13589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530352" y="3429000"/>
          <a:ext cx="2844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" name="Equation" r:id="rId9" imgW="2844720" imgH="304560" progId="Equation.DSMT4">
                  <p:embed/>
                </p:oleObj>
              </mc:Choice>
              <mc:Fallback>
                <p:oleObj name="Equation" r:id="rId9" imgW="2844720" imgH="30456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3429000"/>
                        <a:ext cx="2844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530352" y="4495800"/>
          <a:ext cx="3390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" name="Equation" r:id="rId11" imgW="3390840" imgH="380880" progId="Equation.DSMT4">
                  <p:embed/>
                </p:oleObj>
              </mc:Choice>
              <mc:Fallback>
                <p:oleObj name="Equation" r:id="rId11" imgW="3390840" imgH="38088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4495800"/>
                        <a:ext cx="3390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9"/>
          <p:cNvGraphicFramePr>
            <a:graphicFrameLocks noChangeAspect="1"/>
          </p:cNvGraphicFramePr>
          <p:nvPr/>
        </p:nvGraphicFramePr>
        <p:xfrm>
          <a:off x="2209800" y="2768600"/>
          <a:ext cx="1308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1" name="Equation" r:id="rId13" imgW="1307880" imgH="380880" progId="Equation.DSMT4">
                  <p:embed/>
                </p:oleObj>
              </mc:Choice>
              <mc:Fallback>
                <p:oleObj name="Equation" r:id="rId13" imgW="1307880" imgH="38088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768600"/>
                        <a:ext cx="1308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4" name="Object 10"/>
          <p:cNvGraphicFramePr>
            <a:graphicFrameLocks noChangeAspect="1"/>
          </p:cNvGraphicFramePr>
          <p:nvPr/>
        </p:nvGraphicFramePr>
        <p:xfrm>
          <a:off x="3581400" y="2768600"/>
          <a:ext cx="1524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2" name="Equation" r:id="rId15" imgW="1523880" imgH="482400" progId="Equation.DSMT4">
                  <p:embed/>
                </p:oleObj>
              </mc:Choice>
              <mc:Fallback>
                <p:oleObj name="Equation" r:id="rId15" imgW="1523880" imgH="4824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768600"/>
                        <a:ext cx="15240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5105400" y="2774950"/>
          <a:ext cx="939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3" name="Equation" r:id="rId17" imgW="939600" imgH="368280" progId="Equation.DSMT4">
                  <p:embed/>
                </p:oleObj>
              </mc:Choice>
              <mc:Fallback>
                <p:oleObj name="Equation" r:id="rId17" imgW="939600" imgH="36828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2774950"/>
                        <a:ext cx="9398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6" name="Object 12"/>
          <p:cNvGraphicFramePr>
            <a:graphicFrameLocks noChangeAspect="1"/>
          </p:cNvGraphicFramePr>
          <p:nvPr/>
        </p:nvGraphicFramePr>
        <p:xfrm>
          <a:off x="2133600" y="3975100"/>
          <a:ext cx="23876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4" name="Equation" r:id="rId19" imgW="2387520" imgH="291960" progId="Equation.DSMT4">
                  <p:embed/>
                </p:oleObj>
              </mc:Choice>
              <mc:Fallback>
                <p:oleObj name="Equation" r:id="rId19" imgW="2387520" imgH="29196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975100"/>
                        <a:ext cx="23876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7" name="Object 13"/>
          <p:cNvGraphicFramePr>
            <a:graphicFrameLocks noChangeAspect="1"/>
          </p:cNvGraphicFramePr>
          <p:nvPr/>
        </p:nvGraphicFramePr>
        <p:xfrm>
          <a:off x="4572000" y="3898900"/>
          <a:ext cx="2540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5" name="Equation" r:id="rId21" imgW="2539800" imgH="469800" progId="Equation.DSMT4">
                  <p:embed/>
                </p:oleObj>
              </mc:Choice>
              <mc:Fallback>
                <p:oleObj name="Equation" r:id="rId21" imgW="2539800" imgH="46980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898900"/>
                        <a:ext cx="25400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8" name="Object 14"/>
          <p:cNvGraphicFramePr>
            <a:graphicFrameLocks noChangeAspect="1"/>
          </p:cNvGraphicFramePr>
          <p:nvPr/>
        </p:nvGraphicFramePr>
        <p:xfrm>
          <a:off x="7162800" y="3975100"/>
          <a:ext cx="1346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6" name="Equation" r:id="rId23" imgW="1346040" imgH="291960" progId="Equation.DSMT4">
                  <p:embed/>
                </p:oleObj>
              </mc:Choice>
              <mc:Fallback>
                <p:oleObj name="Equation" r:id="rId23" imgW="1346040" imgH="29196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2800" y="3975100"/>
                        <a:ext cx="13462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2133600" y="4991100"/>
          <a:ext cx="2933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" name="Equation" r:id="rId25" imgW="2933640" imgH="380880" progId="Equation.DSMT4">
                  <p:embed/>
                </p:oleObj>
              </mc:Choice>
              <mc:Fallback>
                <p:oleObj name="Equation" r:id="rId25" imgW="2933640" imgH="38088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4991100"/>
                        <a:ext cx="2933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0" name="Object 16"/>
          <p:cNvGraphicFramePr>
            <a:graphicFrameLocks noChangeAspect="1"/>
          </p:cNvGraphicFramePr>
          <p:nvPr/>
        </p:nvGraphicFramePr>
        <p:xfrm>
          <a:off x="5181600" y="4978400"/>
          <a:ext cx="2997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" name="Equation" r:id="rId27" imgW="2997000" imgH="482400" progId="Equation.DSMT4">
                  <p:embed/>
                </p:oleObj>
              </mc:Choice>
              <mc:Fallback>
                <p:oleObj name="Equation" r:id="rId27" imgW="2997000" imgH="482400" progId="Equation.DSMT4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4978400"/>
                        <a:ext cx="2997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1" name="Object 17"/>
          <p:cNvGraphicFramePr>
            <a:graphicFrameLocks noChangeAspect="1"/>
          </p:cNvGraphicFramePr>
          <p:nvPr/>
        </p:nvGraphicFramePr>
        <p:xfrm>
          <a:off x="5181600" y="5486400"/>
          <a:ext cx="1447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" name="Equation" r:id="rId29" imgW="1447560" imgH="380880" progId="Equation.DSMT4">
                  <p:embed/>
                </p:oleObj>
              </mc:Choice>
              <mc:Fallback>
                <p:oleObj name="Equation" r:id="rId29" imgW="1447560" imgH="380880" progId="Equation.DSMT4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5486400"/>
                        <a:ext cx="1447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2" name="Object 18"/>
          <p:cNvGraphicFramePr>
            <a:graphicFrameLocks noChangeAspect="1"/>
          </p:cNvGraphicFramePr>
          <p:nvPr/>
        </p:nvGraphicFramePr>
        <p:xfrm>
          <a:off x="6781800" y="5562600"/>
          <a:ext cx="685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0" name="Equation" r:id="rId31" imgW="685800" imgH="279360" progId="Equation.DSMT4">
                  <p:embed/>
                </p:oleObj>
              </mc:Choice>
              <mc:Fallback>
                <p:oleObj name="Equation" r:id="rId31" imgW="685800" imgH="279360" progId="Equation.DSMT4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5562600"/>
                        <a:ext cx="6858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2: Addition with Polynomials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 the sum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Solution: </a:t>
            </a: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18432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4737349"/>
              </p:ext>
            </p:extLst>
          </p:nvPr>
        </p:nvGraphicFramePr>
        <p:xfrm>
          <a:off x="2544763" y="1295400"/>
          <a:ext cx="42545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1" name="Equation" r:id="rId3" imgW="4254480" imgH="583920" progId="Equation.DSMT4">
                  <p:embed/>
                </p:oleObj>
              </mc:Choice>
              <mc:Fallback>
                <p:oleObj name="Equation" r:id="rId3" imgW="4254480" imgH="58392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4763" y="1295400"/>
                        <a:ext cx="42545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530352" y="2514600"/>
          <a:ext cx="4127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2" name="Equation" r:id="rId5" imgW="4127400" imgH="571320" progId="Equation.DSMT4">
                  <p:embed/>
                </p:oleObj>
              </mc:Choice>
              <mc:Fallback>
                <p:oleObj name="Equation" r:id="rId5" imgW="4127400" imgH="57132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2514600"/>
                        <a:ext cx="41275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1219200" y="3268133"/>
          <a:ext cx="3924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3" name="Equation" r:id="rId7" imgW="3924000" imgH="380880" progId="Equation.DSMT4">
                  <p:embed/>
                </p:oleObj>
              </mc:Choice>
              <mc:Fallback>
                <p:oleObj name="Equation" r:id="rId7" imgW="3924000" imgH="3808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268133"/>
                        <a:ext cx="3924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1219200" y="3831166"/>
          <a:ext cx="4394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4" name="Equation" r:id="rId9" imgW="4394160" imgH="482400" progId="Equation.DSMT4">
                  <p:embed/>
                </p:oleObj>
              </mc:Choice>
              <mc:Fallback>
                <p:oleObj name="Equation" r:id="rId9" imgW="4394160" imgH="4824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831166"/>
                        <a:ext cx="4394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1219200" y="4495800"/>
          <a:ext cx="1968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5" name="Equation" r:id="rId11" imgW="1968480" imgH="380880" progId="Equation.DSMT4">
                  <p:embed/>
                </p:oleObj>
              </mc:Choice>
              <mc:Fallback>
                <p:oleObj name="Equation" r:id="rId11" imgW="1968480" imgH="3808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4495800"/>
                        <a:ext cx="19685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3: Subtraction with Polynomials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 the difference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Solution: </a:t>
            </a: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18534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4658343"/>
              </p:ext>
            </p:extLst>
          </p:nvPr>
        </p:nvGraphicFramePr>
        <p:xfrm>
          <a:off x="3365500" y="1306204"/>
          <a:ext cx="47244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Equation" r:id="rId3" imgW="4724280" imgH="583920" progId="Equation.DSMT4">
                  <p:embed/>
                </p:oleObj>
              </mc:Choice>
              <mc:Fallback>
                <p:oleObj name="Equation" r:id="rId3" imgW="4724280" imgH="58392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0" y="1306204"/>
                        <a:ext cx="47244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533400" y="2590800"/>
          <a:ext cx="4635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Equation" r:id="rId5" imgW="4635360" imgH="571320" progId="Equation.DSMT4">
                  <p:embed/>
                </p:oleObj>
              </mc:Choice>
              <mc:Fallback>
                <p:oleObj name="Equation" r:id="rId5" imgW="4635360" imgH="57132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590800"/>
                        <a:ext cx="46355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1193800" y="3429000"/>
          <a:ext cx="4445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Equation" r:id="rId7" imgW="4444920" imgH="380880" progId="Equation.DSMT4">
                  <p:embed/>
                </p:oleObj>
              </mc:Choice>
              <mc:Fallback>
                <p:oleObj name="Equation" r:id="rId7" imgW="4444920" imgH="3808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3429000"/>
                        <a:ext cx="4445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8" name="Object 6"/>
          <p:cNvGraphicFramePr>
            <a:graphicFrameLocks noChangeAspect="1"/>
          </p:cNvGraphicFramePr>
          <p:nvPr/>
        </p:nvGraphicFramePr>
        <p:xfrm>
          <a:off x="1193800" y="4076700"/>
          <a:ext cx="4445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Equation" r:id="rId9" imgW="4444920" imgH="380880" progId="Equation.DSMT4">
                  <p:embed/>
                </p:oleObj>
              </mc:Choice>
              <mc:Fallback>
                <p:oleObj name="Equation" r:id="rId9" imgW="4444920" imgH="3808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4076700"/>
                        <a:ext cx="4445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1193800" y="4724400"/>
          <a:ext cx="2603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Equation" r:id="rId11" imgW="2603160" imgH="380880" progId="Equation.DSMT4">
                  <p:embed/>
                </p:oleObj>
              </mc:Choice>
              <mc:Fallback>
                <p:oleObj name="Equation" r:id="rId11" imgW="2603160" imgH="3808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4724400"/>
                        <a:ext cx="26035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4: Multiplication with Polynomials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the distributive property to find the products.</a:t>
            </a:r>
            <a:endParaRPr lang="en-US" dirty="0"/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533400" y="1905000"/>
          <a:ext cx="22098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0" name="Equation" r:id="rId3" imgW="2209680" imgH="571320" progId="Equation.DSMT4">
                  <p:embed/>
                </p:oleObj>
              </mc:Choice>
              <mc:Fallback>
                <p:oleObj name="Equation" r:id="rId3" imgW="2209680" imgH="57132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905000"/>
                        <a:ext cx="22098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533400" y="2743200"/>
          <a:ext cx="138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1" name="Equation" r:id="rId5" imgW="1384200" imgH="304560" progId="Equation.DSMT4">
                  <p:embed/>
                </p:oleObj>
              </mc:Choice>
              <mc:Fallback>
                <p:oleObj name="Equation" r:id="rId5" imgW="1384200" imgH="3045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743200"/>
                        <a:ext cx="13843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2057400" y="2667000"/>
          <a:ext cx="17653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2" name="Equation" r:id="rId7" imgW="1765080" imgH="571320" progId="Equation.DSMT4">
                  <p:embed/>
                </p:oleObj>
              </mc:Choice>
              <mc:Fallback>
                <p:oleObj name="Equation" r:id="rId7" imgW="1765080" imgH="57132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2667000"/>
                        <a:ext cx="17653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3886200" y="2743200"/>
          <a:ext cx="2590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3" name="Equation" r:id="rId9" imgW="2590560" imgH="380880" progId="Equation.DSMT4">
                  <p:embed/>
                </p:oleObj>
              </mc:Choice>
              <mc:Fallback>
                <p:oleObj name="Equation" r:id="rId9" imgW="2590560" imgH="3808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2743200"/>
                        <a:ext cx="2590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4" name="Object 8"/>
          <p:cNvGraphicFramePr>
            <a:graphicFrameLocks noChangeAspect="1"/>
          </p:cNvGraphicFramePr>
          <p:nvPr/>
        </p:nvGraphicFramePr>
        <p:xfrm>
          <a:off x="3886200" y="3276600"/>
          <a:ext cx="1917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4" name="Equation" r:id="rId11" imgW="1917360" imgH="380880" progId="Equation.DSMT4">
                  <p:embed/>
                </p:oleObj>
              </mc:Choice>
              <mc:Fallback>
                <p:oleObj name="Equation" r:id="rId11" imgW="1917360" imgH="38088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3276600"/>
                        <a:ext cx="1917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533400" y="3810000"/>
          <a:ext cx="2603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5" name="Equation" r:id="rId13" imgW="2603160" imgH="571320" progId="Equation.DSMT4">
                  <p:embed/>
                </p:oleObj>
              </mc:Choice>
              <mc:Fallback>
                <p:oleObj name="Equation" r:id="rId13" imgW="2603160" imgH="57132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810000"/>
                        <a:ext cx="26035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6" name="Object 10"/>
          <p:cNvGraphicFramePr>
            <a:graphicFrameLocks noChangeAspect="1"/>
          </p:cNvGraphicFramePr>
          <p:nvPr/>
        </p:nvGraphicFramePr>
        <p:xfrm>
          <a:off x="533400" y="4572000"/>
          <a:ext cx="1295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6" name="Equation" r:id="rId15" imgW="1295280" imgH="304560" progId="Equation.DSMT4">
                  <p:embed/>
                </p:oleObj>
              </mc:Choice>
              <mc:Fallback>
                <p:oleObj name="Equation" r:id="rId15" imgW="1295280" imgH="30456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4572000"/>
                        <a:ext cx="12954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7" name="Object 11"/>
          <p:cNvGraphicFramePr>
            <a:graphicFrameLocks noChangeAspect="1"/>
          </p:cNvGraphicFramePr>
          <p:nvPr/>
        </p:nvGraphicFramePr>
        <p:xfrm>
          <a:off x="2057400" y="4495800"/>
          <a:ext cx="21336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7" name="Equation" r:id="rId17" imgW="2133360" imgH="571320" progId="Equation.DSMT4">
                  <p:embed/>
                </p:oleObj>
              </mc:Choice>
              <mc:Fallback>
                <p:oleObj name="Equation" r:id="rId17" imgW="2133360" imgH="57132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4495800"/>
                        <a:ext cx="21336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8" name="Object 12"/>
          <p:cNvGraphicFramePr>
            <a:graphicFrameLocks noChangeAspect="1"/>
          </p:cNvGraphicFramePr>
          <p:nvPr/>
        </p:nvGraphicFramePr>
        <p:xfrm>
          <a:off x="4267200" y="4495800"/>
          <a:ext cx="3784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8" name="Equation" r:id="rId19" imgW="3784320" imgH="482400" progId="Equation.DSMT4">
                  <p:embed/>
                </p:oleObj>
              </mc:Choice>
              <mc:Fallback>
                <p:oleObj name="Equation" r:id="rId19" imgW="3784320" imgH="48240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4495800"/>
                        <a:ext cx="37846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9" name="Object 13"/>
          <p:cNvGraphicFramePr>
            <a:graphicFrameLocks noChangeAspect="1"/>
          </p:cNvGraphicFramePr>
          <p:nvPr/>
        </p:nvGraphicFramePr>
        <p:xfrm>
          <a:off x="4267200" y="5181600"/>
          <a:ext cx="2463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9" name="Equation" r:id="rId21" imgW="2463480" imgH="380880" progId="Equation.DSMT4">
                  <p:embed/>
                </p:oleObj>
              </mc:Choice>
              <mc:Fallback>
                <p:oleObj name="Equation" r:id="rId21" imgW="2463480" imgH="38088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5181600"/>
                        <a:ext cx="2463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5: Using the FOIL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the FOIL method to find the products.</a:t>
            </a:r>
          </a:p>
          <a:p>
            <a:pPr>
              <a:lnSpc>
                <a:spcPct val="150000"/>
              </a:lnSpc>
            </a:pPr>
            <a:endParaRPr lang="en-US" b="1" dirty="0" smtClean="0"/>
          </a:p>
          <a:p>
            <a:pPr>
              <a:lnSpc>
                <a:spcPct val="150000"/>
              </a:lnSpc>
            </a:pPr>
            <a:r>
              <a:rPr lang="en-US" b="1" dirty="0" smtClean="0"/>
              <a:t>Solution: </a:t>
            </a:r>
            <a:r>
              <a:rPr lang="en-US" dirty="0" smtClean="0"/>
              <a:t>	</a:t>
            </a:r>
            <a:endParaRPr lang="en-US" dirty="0"/>
          </a:p>
        </p:txBody>
      </p:sp>
      <p:graphicFrame>
        <p:nvGraphicFramePr>
          <p:cNvPr id="187394" name="Object 2"/>
          <p:cNvGraphicFramePr>
            <a:graphicFrameLocks noChangeAspect="1"/>
          </p:cNvGraphicFramePr>
          <p:nvPr/>
        </p:nvGraphicFramePr>
        <p:xfrm>
          <a:off x="528638" y="2011680"/>
          <a:ext cx="2374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7" name="Equation" r:id="rId3" imgW="2374900" imgH="469900" progId="Equation.DSMT4">
                  <p:embed/>
                </p:oleObj>
              </mc:Choice>
              <mc:Fallback>
                <p:oleObj name="Equation" r:id="rId3" imgW="2374900" imgH="469900" progId="Equation.DSMT4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638" y="2011680"/>
                        <a:ext cx="23749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10"/>
          <p:cNvGrpSpPr/>
          <p:nvPr/>
        </p:nvGrpSpPr>
        <p:grpSpPr>
          <a:xfrm>
            <a:off x="2514600" y="3488046"/>
            <a:ext cx="914400" cy="731520"/>
            <a:chOff x="7543006" y="2819400"/>
            <a:chExt cx="840582" cy="762794"/>
          </a:xfrm>
        </p:grpSpPr>
        <p:cxnSp>
          <p:nvCxnSpPr>
            <p:cNvPr id="7" name="Straight Arrow Connector 6"/>
            <p:cNvCxnSpPr/>
            <p:nvPr/>
          </p:nvCxnSpPr>
          <p:spPr>
            <a:xfrm rot="5400000">
              <a:off x="7162800" y="3200400"/>
              <a:ext cx="762000" cy="1588"/>
            </a:xfrm>
            <a:prstGeom prst="straightConnector1">
              <a:avLst/>
            </a:prstGeom>
            <a:ln w="38100">
              <a:solidFill>
                <a:srgbClr val="99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543800" y="2819400"/>
              <a:ext cx="838200" cy="1588"/>
            </a:xfrm>
            <a:prstGeom prst="line">
              <a:avLst/>
            </a:prstGeom>
            <a:ln w="38100">
              <a:solidFill>
                <a:srgbClr val="99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rot="5400000">
              <a:off x="8001794" y="3199606"/>
              <a:ext cx="762000" cy="1588"/>
            </a:xfrm>
            <a:prstGeom prst="straightConnector1">
              <a:avLst/>
            </a:prstGeom>
            <a:ln w="38100">
              <a:solidFill>
                <a:srgbClr val="99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11"/>
          <p:cNvGrpSpPr/>
          <p:nvPr/>
        </p:nvGrpSpPr>
        <p:grpSpPr>
          <a:xfrm>
            <a:off x="3012744" y="3716646"/>
            <a:ext cx="914400" cy="457200"/>
            <a:chOff x="7543006" y="2819400"/>
            <a:chExt cx="840582" cy="762794"/>
          </a:xfrm>
        </p:grpSpPr>
        <p:cxnSp>
          <p:nvCxnSpPr>
            <p:cNvPr id="13" name="Straight Arrow Connector 12"/>
            <p:cNvCxnSpPr/>
            <p:nvPr/>
          </p:nvCxnSpPr>
          <p:spPr>
            <a:xfrm rot="5400000">
              <a:off x="7162800" y="3200400"/>
              <a:ext cx="762000" cy="1588"/>
            </a:xfrm>
            <a:prstGeom prst="straightConnector1">
              <a:avLst/>
            </a:prstGeom>
            <a:ln w="38100">
              <a:solidFill>
                <a:srgbClr val="FF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7543800" y="2819400"/>
              <a:ext cx="838200" cy="1588"/>
            </a:xfrm>
            <a:prstGeom prst="line">
              <a:avLst/>
            </a:prstGeom>
            <a:ln w="3810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rot="5400000">
              <a:off x="8001794" y="3199606"/>
              <a:ext cx="762000" cy="1588"/>
            </a:xfrm>
            <a:prstGeom prst="straightConnector1">
              <a:avLst/>
            </a:prstGeom>
            <a:ln w="38100">
              <a:solidFill>
                <a:srgbClr val="FF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15"/>
          <p:cNvGrpSpPr/>
          <p:nvPr/>
        </p:nvGrpSpPr>
        <p:grpSpPr>
          <a:xfrm flipH="1" flipV="1">
            <a:off x="2514600" y="4631046"/>
            <a:ext cx="1463040" cy="731520"/>
            <a:chOff x="7543006" y="2819400"/>
            <a:chExt cx="840582" cy="762794"/>
          </a:xfrm>
        </p:grpSpPr>
        <p:cxnSp>
          <p:nvCxnSpPr>
            <p:cNvPr id="17" name="Straight Arrow Connector 16"/>
            <p:cNvCxnSpPr/>
            <p:nvPr/>
          </p:nvCxnSpPr>
          <p:spPr>
            <a:xfrm rot="5400000">
              <a:off x="7162800" y="3200400"/>
              <a:ext cx="762000" cy="1588"/>
            </a:xfrm>
            <a:prstGeom prst="straightConnector1">
              <a:avLst/>
            </a:prstGeom>
            <a:ln w="38100">
              <a:solidFill>
                <a:srgbClr val="0099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543800" y="2819400"/>
              <a:ext cx="838200" cy="1588"/>
            </a:xfrm>
            <a:prstGeom prst="line">
              <a:avLst/>
            </a:prstGeom>
            <a:ln w="38100"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rot="5400000">
              <a:off x="8001794" y="3199606"/>
              <a:ext cx="762000" cy="1588"/>
            </a:xfrm>
            <a:prstGeom prst="straightConnector1">
              <a:avLst/>
            </a:prstGeom>
            <a:ln w="38100">
              <a:solidFill>
                <a:srgbClr val="0099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19"/>
          <p:cNvGrpSpPr/>
          <p:nvPr/>
        </p:nvGrpSpPr>
        <p:grpSpPr>
          <a:xfrm flipH="1" flipV="1">
            <a:off x="2978168" y="4631046"/>
            <a:ext cx="457200" cy="274320"/>
            <a:chOff x="7543006" y="2819400"/>
            <a:chExt cx="840582" cy="762794"/>
          </a:xfrm>
        </p:grpSpPr>
        <p:cxnSp>
          <p:nvCxnSpPr>
            <p:cNvPr id="21" name="Straight Arrow Connector 20"/>
            <p:cNvCxnSpPr/>
            <p:nvPr/>
          </p:nvCxnSpPr>
          <p:spPr>
            <a:xfrm rot="5400000">
              <a:off x="7162800" y="3200400"/>
              <a:ext cx="762000" cy="1588"/>
            </a:xfrm>
            <a:prstGeom prst="straightConnector1">
              <a:avLst/>
            </a:prstGeom>
            <a:ln w="38100">
              <a:solidFill>
                <a:srgbClr val="0099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7543800" y="2819400"/>
              <a:ext cx="838200" cy="1588"/>
            </a:xfrm>
            <a:prstGeom prst="line">
              <a:avLst/>
            </a:prstGeom>
            <a:ln w="38100"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 rot="5400000">
              <a:off x="8001794" y="3199606"/>
              <a:ext cx="762000" cy="1588"/>
            </a:xfrm>
            <a:prstGeom prst="straightConnector1">
              <a:avLst/>
            </a:prstGeom>
            <a:ln w="38100">
              <a:solidFill>
                <a:srgbClr val="0099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87396" name="Object 4"/>
          <p:cNvGraphicFramePr>
            <a:graphicFrameLocks noChangeAspect="1"/>
          </p:cNvGraphicFramePr>
          <p:nvPr/>
        </p:nvGraphicFramePr>
        <p:xfrm>
          <a:off x="2895600" y="3048000"/>
          <a:ext cx="330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8" name="Equation" r:id="rId5" imgW="330200" imgH="368300" progId="Equation.DSMT4">
                  <p:embed/>
                </p:oleObj>
              </mc:Choice>
              <mc:Fallback>
                <p:oleObj name="Equation" r:id="rId5" imgW="330200" imgH="368300" progId="Equation.DSMT4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048000"/>
                        <a:ext cx="330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7397" name="Object 5"/>
          <p:cNvGraphicFramePr>
            <a:graphicFrameLocks noChangeAspect="1"/>
          </p:cNvGraphicFramePr>
          <p:nvPr/>
        </p:nvGraphicFramePr>
        <p:xfrm>
          <a:off x="3534768" y="3381330"/>
          <a:ext cx="381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9" name="Equation" r:id="rId7" imgW="380835" imgH="291973" progId="Equation.DSMT4">
                  <p:embed/>
                </p:oleObj>
              </mc:Choice>
              <mc:Fallback>
                <p:oleObj name="Equation" r:id="rId7" imgW="380835" imgH="291973" progId="Equation.DSMT4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4768" y="3381330"/>
                        <a:ext cx="3810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7398" name="Object 6"/>
          <p:cNvGraphicFramePr>
            <a:graphicFrameLocks noChangeAspect="1"/>
          </p:cNvGraphicFramePr>
          <p:nvPr/>
        </p:nvGraphicFramePr>
        <p:xfrm>
          <a:off x="3035300" y="5012046"/>
          <a:ext cx="393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" name="Equation" r:id="rId9" imgW="393529" imgH="291973" progId="Equation.DSMT4">
                  <p:embed/>
                </p:oleObj>
              </mc:Choice>
              <mc:Fallback>
                <p:oleObj name="Equation" r:id="rId9" imgW="393529" imgH="291973" progId="Equation.DSMT4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5300" y="5012046"/>
                        <a:ext cx="3937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7399" name="Object 7"/>
          <p:cNvGraphicFramePr>
            <a:graphicFrameLocks noChangeAspect="1"/>
          </p:cNvGraphicFramePr>
          <p:nvPr/>
        </p:nvGraphicFramePr>
        <p:xfrm>
          <a:off x="3026392" y="5405746"/>
          <a:ext cx="393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1" name="Equation" r:id="rId11" imgW="393529" imgH="291973" progId="Equation.DSMT4">
                  <p:embed/>
                </p:oleObj>
              </mc:Choice>
              <mc:Fallback>
                <p:oleObj name="Equation" r:id="rId11" imgW="393529" imgH="291973" progId="Equation.DSMT4">
                  <p:embed/>
                  <p:pic>
                    <p:nvPicPr>
                      <p:cNvPr id="0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6392" y="5405746"/>
                        <a:ext cx="3937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8" name="Object 8"/>
          <p:cNvGraphicFramePr>
            <a:graphicFrameLocks noChangeAspect="1"/>
          </p:cNvGraphicFramePr>
          <p:nvPr/>
        </p:nvGraphicFramePr>
        <p:xfrm>
          <a:off x="2286000" y="4216400"/>
          <a:ext cx="1892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2" name="Equation" r:id="rId13" imgW="1892160" imgH="469800" progId="Equation.DSMT4">
                  <p:embed/>
                </p:oleObj>
              </mc:Choice>
              <mc:Fallback>
                <p:oleObj name="Equation" r:id="rId13" imgW="1892160" imgH="4698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4216400"/>
                        <a:ext cx="18923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9" name="Object 9"/>
          <p:cNvGraphicFramePr>
            <a:graphicFrameLocks noChangeAspect="1"/>
          </p:cNvGraphicFramePr>
          <p:nvPr/>
        </p:nvGraphicFramePr>
        <p:xfrm>
          <a:off x="4191000" y="3822700"/>
          <a:ext cx="25146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3" name="Equation" r:id="rId15" imgW="2514600" imgH="749160" progId="Equation.DSMT4">
                  <p:embed/>
                </p:oleObj>
              </mc:Choice>
              <mc:Fallback>
                <p:oleObj name="Equation" r:id="rId15" imgW="2514600" imgH="74916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3822700"/>
                        <a:ext cx="2514600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0" name="Object 10"/>
          <p:cNvGraphicFramePr>
            <a:graphicFrameLocks noChangeAspect="1"/>
          </p:cNvGraphicFramePr>
          <p:nvPr/>
        </p:nvGraphicFramePr>
        <p:xfrm>
          <a:off x="4191000" y="4800600"/>
          <a:ext cx="2133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4" name="Equation" r:id="rId17" imgW="2133360" imgH="380880" progId="Equation.DSMT4">
                  <p:embed/>
                </p:oleObj>
              </mc:Choice>
              <mc:Fallback>
                <p:oleObj name="Equation" r:id="rId17" imgW="2133360" imgH="38088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4800600"/>
                        <a:ext cx="2133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5: Using the FOIL Method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/>
          </a:p>
          <a:p>
            <a:pPr>
              <a:lnSpc>
                <a:spcPct val="150000"/>
              </a:lnSpc>
            </a:pPr>
            <a:r>
              <a:rPr lang="en-US" b="1" dirty="0" smtClean="0"/>
              <a:t>Solution:</a:t>
            </a:r>
            <a:endParaRPr lang="en-US" b="1" dirty="0"/>
          </a:p>
        </p:txBody>
      </p:sp>
      <p:graphicFrame>
        <p:nvGraphicFramePr>
          <p:cNvPr id="188418" name="Object 2"/>
          <p:cNvGraphicFramePr>
            <a:graphicFrameLocks noChangeAspect="1"/>
          </p:cNvGraphicFramePr>
          <p:nvPr/>
        </p:nvGraphicFramePr>
        <p:xfrm>
          <a:off x="528638" y="1371600"/>
          <a:ext cx="2705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1" name="Equation" r:id="rId3" imgW="2705100" imgH="469900" progId="Equation.DSMT4">
                  <p:embed/>
                </p:oleObj>
              </mc:Choice>
              <mc:Fallback>
                <p:oleObj name="Equation" r:id="rId3" imgW="2705100" imgH="469900" progId="Equation.DSMT4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638" y="1371600"/>
                        <a:ext cx="27051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5"/>
          <p:cNvGrpSpPr/>
          <p:nvPr/>
        </p:nvGrpSpPr>
        <p:grpSpPr>
          <a:xfrm>
            <a:off x="2133600" y="2972108"/>
            <a:ext cx="1097280" cy="731520"/>
            <a:chOff x="7543006" y="2819400"/>
            <a:chExt cx="840582" cy="762794"/>
          </a:xfrm>
        </p:grpSpPr>
        <p:cxnSp>
          <p:nvCxnSpPr>
            <p:cNvPr id="7" name="Straight Arrow Connector 6"/>
            <p:cNvCxnSpPr/>
            <p:nvPr/>
          </p:nvCxnSpPr>
          <p:spPr>
            <a:xfrm rot="5400000">
              <a:off x="7162800" y="3200400"/>
              <a:ext cx="762000" cy="1588"/>
            </a:xfrm>
            <a:prstGeom prst="straightConnector1">
              <a:avLst/>
            </a:prstGeom>
            <a:ln w="38100">
              <a:solidFill>
                <a:srgbClr val="99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543800" y="2819400"/>
              <a:ext cx="838200" cy="1588"/>
            </a:xfrm>
            <a:prstGeom prst="line">
              <a:avLst/>
            </a:prstGeom>
            <a:ln w="38100">
              <a:solidFill>
                <a:srgbClr val="99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rot="5400000">
              <a:off x="8001794" y="3199606"/>
              <a:ext cx="762000" cy="1588"/>
            </a:xfrm>
            <a:prstGeom prst="straightConnector1">
              <a:avLst/>
            </a:prstGeom>
            <a:ln w="38100">
              <a:solidFill>
                <a:srgbClr val="99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9"/>
          <p:cNvGrpSpPr/>
          <p:nvPr/>
        </p:nvGrpSpPr>
        <p:grpSpPr>
          <a:xfrm>
            <a:off x="2743200" y="3200708"/>
            <a:ext cx="1097280" cy="457200"/>
            <a:chOff x="7543006" y="2819400"/>
            <a:chExt cx="840582" cy="762794"/>
          </a:xfrm>
        </p:grpSpPr>
        <p:cxnSp>
          <p:nvCxnSpPr>
            <p:cNvPr id="11" name="Straight Arrow Connector 10"/>
            <p:cNvCxnSpPr/>
            <p:nvPr/>
          </p:nvCxnSpPr>
          <p:spPr>
            <a:xfrm rot="5400000">
              <a:off x="7162800" y="3200400"/>
              <a:ext cx="762000" cy="1588"/>
            </a:xfrm>
            <a:prstGeom prst="straightConnector1">
              <a:avLst/>
            </a:prstGeom>
            <a:ln w="38100">
              <a:solidFill>
                <a:srgbClr val="FF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7543800" y="2819400"/>
              <a:ext cx="838200" cy="1588"/>
            </a:xfrm>
            <a:prstGeom prst="line">
              <a:avLst/>
            </a:prstGeom>
            <a:ln w="3810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rot="5400000">
              <a:off x="8001794" y="3199606"/>
              <a:ext cx="762000" cy="1588"/>
            </a:xfrm>
            <a:prstGeom prst="straightConnector1">
              <a:avLst/>
            </a:prstGeom>
            <a:ln w="38100">
              <a:solidFill>
                <a:srgbClr val="FF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13"/>
          <p:cNvGrpSpPr/>
          <p:nvPr/>
        </p:nvGrpSpPr>
        <p:grpSpPr>
          <a:xfrm flipH="1" flipV="1">
            <a:off x="2133600" y="4115108"/>
            <a:ext cx="1737360" cy="731520"/>
            <a:chOff x="7543006" y="2819400"/>
            <a:chExt cx="840582" cy="762794"/>
          </a:xfrm>
        </p:grpSpPr>
        <p:cxnSp>
          <p:nvCxnSpPr>
            <p:cNvPr id="15" name="Straight Arrow Connector 14"/>
            <p:cNvCxnSpPr/>
            <p:nvPr/>
          </p:nvCxnSpPr>
          <p:spPr>
            <a:xfrm rot="5400000">
              <a:off x="7162800" y="3200400"/>
              <a:ext cx="762000" cy="1588"/>
            </a:xfrm>
            <a:prstGeom prst="straightConnector1">
              <a:avLst/>
            </a:prstGeom>
            <a:ln w="38100">
              <a:solidFill>
                <a:srgbClr val="0099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7543800" y="2819400"/>
              <a:ext cx="838200" cy="1588"/>
            </a:xfrm>
            <a:prstGeom prst="line">
              <a:avLst/>
            </a:prstGeom>
            <a:ln w="38100"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rot="5400000">
              <a:off x="8001794" y="3199606"/>
              <a:ext cx="762000" cy="1588"/>
            </a:xfrm>
            <a:prstGeom prst="straightConnector1">
              <a:avLst/>
            </a:prstGeom>
            <a:ln w="38100">
              <a:solidFill>
                <a:srgbClr val="0099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7"/>
          <p:cNvGrpSpPr/>
          <p:nvPr/>
        </p:nvGrpSpPr>
        <p:grpSpPr>
          <a:xfrm flipH="1" flipV="1">
            <a:off x="2743200" y="4115108"/>
            <a:ext cx="548640" cy="274320"/>
            <a:chOff x="7543006" y="2819400"/>
            <a:chExt cx="840582" cy="762794"/>
          </a:xfrm>
        </p:grpSpPr>
        <p:cxnSp>
          <p:nvCxnSpPr>
            <p:cNvPr id="19" name="Straight Arrow Connector 18"/>
            <p:cNvCxnSpPr/>
            <p:nvPr/>
          </p:nvCxnSpPr>
          <p:spPr>
            <a:xfrm rot="5400000">
              <a:off x="7162800" y="3200400"/>
              <a:ext cx="762000" cy="1588"/>
            </a:xfrm>
            <a:prstGeom prst="straightConnector1">
              <a:avLst/>
            </a:prstGeom>
            <a:ln w="38100">
              <a:solidFill>
                <a:srgbClr val="0099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7543800" y="2819400"/>
              <a:ext cx="838200" cy="1588"/>
            </a:xfrm>
            <a:prstGeom prst="line">
              <a:avLst/>
            </a:prstGeom>
            <a:ln w="38100"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rot="5400000">
              <a:off x="8001794" y="3199606"/>
              <a:ext cx="762000" cy="1588"/>
            </a:xfrm>
            <a:prstGeom prst="straightConnector1">
              <a:avLst/>
            </a:prstGeom>
            <a:ln w="38100">
              <a:solidFill>
                <a:srgbClr val="0099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2" name="Object 4"/>
          <p:cNvGraphicFramePr>
            <a:graphicFrameLocks noChangeAspect="1"/>
          </p:cNvGraphicFramePr>
          <p:nvPr/>
        </p:nvGraphicFramePr>
        <p:xfrm>
          <a:off x="2387600" y="2532062"/>
          <a:ext cx="6604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2" name="Equation" r:id="rId5" imgW="660400" imgH="368300" progId="Equation.DSMT4">
                  <p:embed/>
                </p:oleObj>
              </mc:Choice>
              <mc:Fallback>
                <p:oleObj name="Equation" r:id="rId5" imgW="660400" imgH="368300" progId="Equation.DSMT4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7600" y="2532062"/>
                        <a:ext cx="6604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5"/>
          <p:cNvGraphicFramePr>
            <a:graphicFrameLocks noChangeAspect="1"/>
          </p:cNvGraphicFramePr>
          <p:nvPr/>
        </p:nvGraphicFramePr>
        <p:xfrm>
          <a:off x="3317544" y="2865437"/>
          <a:ext cx="596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3" name="Equation" r:id="rId7" imgW="596900" imgH="292100" progId="Equation.DSMT4">
                  <p:embed/>
                </p:oleObj>
              </mc:Choice>
              <mc:Fallback>
                <p:oleObj name="Equation" r:id="rId7" imgW="596900" imgH="292100" progId="Equation.DSMT4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7544" y="2865437"/>
                        <a:ext cx="5969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6"/>
          <p:cNvGraphicFramePr>
            <a:graphicFrameLocks noChangeAspect="1"/>
          </p:cNvGraphicFramePr>
          <p:nvPr/>
        </p:nvGraphicFramePr>
        <p:xfrm>
          <a:off x="2614304" y="4502150"/>
          <a:ext cx="7874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4" name="Equation" r:id="rId9" imgW="787400" imgH="279400" progId="Equation.DSMT4">
                  <p:embed/>
                </p:oleObj>
              </mc:Choice>
              <mc:Fallback>
                <p:oleObj name="Equation" r:id="rId9" imgW="787400" imgH="279400" progId="Equation.DSMT4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4304" y="4502150"/>
                        <a:ext cx="7874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7"/>
          <p:cNvGraphicFramePr>
            <a:graphicFrameLocks noChangeAspect="1"/>
          </p:cNvGraphicFramePr>
          <p:nvPr/>
        </p:nvGraphicFramePr>
        <p:xfrm>
          <a:off x="2833996" y="4889500"/>
          <a:ext cx="546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5" name="Equation" r:id="rId11" imgW="545863" imgH="291973" progId="Equation.DSMT4">
                  <p:embed/>
                </p:oleObj>
              </mc:Choice>
              <mc:Fallback>
                <p:oleObj name="Equation" r:id="rId11" imgW="545863" imgH="291973" progId="Equation.DSMT4">
                  <p:embed/>
                  <p:pic>
                    <p:nvPicPr>
                      <p:cNvPr id="0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3996" y="4889500"/>
                        <a:ext cx="546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2" name="Object 8"/>
          <p:cNvGraphicFramePr>
            <a:graphicFrameLocks noChangeAspect="1"/>
          </p:cNvGraphicFramePr>
          <p:nvPr/>
        </p:nvGraphicFramePr>
        <p:xfrm>
          <a:off x="1879600" y="3683000"/>
          <a:ext cx="2222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6" name="Equation" r:id="rId13" imgW="2222280" imgH="469800" progId="Equation.DSMT4">
                  <p:embed/>
                </p:oleObj>
              </mc:Choice>
              <mc:Fallback>
                <p:oleObj name="Equation" r:id="rId13" imgW="2222280" imgH="4698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9600" y="3683000"/>
                        <a:ext cx="22225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3" name="Object 9"/>
          <p:cNvGraphicFramePr>
            <a:graphicFrameLocks noChangeAspect="1"/>
          </p:cNvGraphicFramePr>
          <p:nvPr/>
        </p:nvGraphicFramePr>
        <p:xfrm>
          <a:off x="4127500" y="3314700"/>
          <a:ext cx="31750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7" name="Equation" r:id="rId15" imgW="3174840" imgH="749160" progId="Equation.DSMT4">
                  <p:embed/>
                </p:oleObj>
              </mc:Choice>
              <mc:Fallback>
                <p:oleObj name="Equation" r:id="rId15" imgW="3174840" imgH="74916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00" y="3314700"/>
                        <a:ext cx="3175000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0"/>
          <p:cNvGraphicFramePr>
            <a:graphicFrameLocks noChangeAspect="1"/>
          </p:cNvGraphicFramePr>
          <p:nvPr/>
        </p:nvGraphicFramePr>
        <p:xfrm>
          <a:off x="4127500" y="4267200"/>
          <a:ext cx="2133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8" name="Equation" r:id="rId17" imgW="2133360" imgH="380880" progId="Equation.DSMT4">
                  <p:embed/>
                </p:oleObj>
              </mc:Choice>
              <mc:Fallback>
                <p:oleObj name="Equation" r:id="rId17" imgW="2133360" imgH="38088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00" y="4267200"/>
                        <a:ext cx="2133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366092"/>
      </a:dk1>
      <a:lt1>
        <a:srgbClr val="FFFFFF"/>
      </a:lt1>
      <a:dk2>
        <a:srgbClr val="4F81BD"/>
      </a:dk2>
      <a:lt2>
        <a:srgbClr val="FFFFFF"/>
      </a:lt2>
      <a:accent1>
        <a:srgbClr val="1F497D"/>
      </a:accent1>
      <a:accent2>
        <a:srgbClr val="366092"/>
      </a:accent2>
      <a:accent3>
        <a:srgbClr val="FFFFCC"/>
      </a:accent3>
      <a:accent4>
        <a:srgbClr val="B8CCE4"/>
      </a:accent4>
      <a:accent5>
        <a:srgbClr val="DBE5F1"/>
      </a:accent5>
      <a:accent6>
        <a:srgbClr val="C6D9F0"/>
      </a:accent6>
      <a:hlink>
        <a:srgbClr val="92CDDC"/>
      </a:hlink>
      <a:folHlink>
        <a:srgbClr val="8DB3E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465</Words>
  <Application>Microsoft Office PowerPoint</Application>
  <PresentationFormat>On-screen Show (4:3)</PresentationFormat>
  <Paragraphs>97</Paragraphs>
  <Slides>24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Symbol</vt:lpstr>
      <vt:lpstr>Calibri</vt:lpstr>
      <vt:lpstr>Courier New</vt:lpstr>
      <vt:lpstr>Arial</vt:lpstr>
      <vt:lpstr>Office Theme</vt:lpstr>
      <vt:lpstr>Equation</vt:lpstr>
      <vt:lpstr>Section 0.6</vt:lpstr>
      <vt:lpstr>Objectives</vt:lpstr>
      <vt:lpstr>Polynomials</vt:lpstr>
      <vt:lpstr>Example 1: Simplify Polynomials</vt:lpstr>
      <vt:lpstr>Example 2: Addition with Polynomials</vt:lpstr>
      <vt:lpstr>Example 3: Subtraction with Polynomials</vt:lpstr>
      <vt:lpstr>Example 4: Multiplication with Polynomials</vt:lpstr>
      <vt:lpstr>Example 5: Using the FOIL Method</vt:lpstr>
      <vt:lpstr>Example 5: Using the FOIL Method (cont.)</vt:lpstr>
      <vt:lpstr>Multiplication</vt:lpstr>
      <vt:lpstr>Multiplication</vt:lpstr>
      <vt:lpstr>Example 6: Using Special Products</vt:lpstr>
      <vt:lpstr>Example 6: Using Special Products (cont.)</vt:lpstr>
      <vt:lpstr>Factoring </vt:lpstr>
      <vt:lpstr>Factoring </vt:lpstr>
      <vt:lpstr>Example 7: Factoring Polynomials</vt:lpstr>
      <vt:lpstr>Example 7: Factoring Polynomials (cont.)</vt:lpstr>
      <vt:lpstr>Example 8: Using the FOIL Method</vt:lpstr>
      <vt:lpstr>Example 8: Using the FOIL Method (cont.)</vt:lpstr>
      <vt:lpstr>Example 8: Using the FOIL Method (cont.)</vt:lpstr>
      <vt:lpstr>Example 8: Using the FOIL Method (cont.)</vt:lpstr>
      <vt:lpstr>Example 9: Using Special Products</vt:lpstr>
      <vt:lpstr>Example 9: Using Special Products (cont.)</vt:lpstr>
      <vt:lpstr>Example 9: Using Special Products (cont.)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Mathematics with Applications in Business and Social Sciences</dc:title>
  <dc:creator>Hawkes Learning Systems</dc:creator>
  <cp:lastModifiedBy>syamprasad</cp:lastModifiedBy>
  <cp:revision>37</cp:revision>
  <dcterms:created xsi:type="dcterms:W3CDTF">2013-04-26T14:43:13Z</dcterms:created>
  <dcterms:modified xsi:type="dcterms:W3CDTF">2019-08-22T06:14:59Z</dcterms:modified>
</cp:coreProperties>
</file>