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7"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9" autoAdjust="0"/>
    <p:restoredTop sz="94709" autoAdjust="0"/>
  </p:normalViewPr>
  <p:slideViewPr>
    <p:cSldViewPr>
      <p:cViewPr varScale="1">
        <p:scale>
          <a:sx n="82" d="100"/>
          <a:sy n="82" d="100"/>
        </p:scale>
        <p:origin x="1382"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8/14/2024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 Type="http://schemas.openxmlformats.org/officeDocument/2006/relationships/oleObject" Target="../embeddings/oleObject34.bin"/><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4.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5" Type="http://schemas.openxmlformats.org/officeDocument/2006/relationships/image" Target="../media/image54.wmf"/><Relationship Id="rId4" Type="http://schemas.openxmlformats.org/officeDocument/2006/relationships/oleObject" Target="../embeddings/oleObject53.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60.bin"/><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image" Target="../media/image62.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 Id="rId14" Type="http://schemas.openxmlformats.org/officeDocument/2006/relationships/oleObject" Target="../embeddings/oleObject61.bin"/></Relationships>
</file>

<file path=ppt/slides/_rels/slide18.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oleObject" Target="../embeddings/oleObject6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65.wmf"/><Relationship Id="rId4" Type="http://schemas.openxmlformats.org/officeDocument/2006/relationships/oleObject" Target="../embeddings/oleObject64.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1.wmf"/><Relationship Id="rId5" Type="http://schemas.openxmlformats.org/officeDocument/2006/relationships/image" Target="../media/image68.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0.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2.wmf"/><Relationship Id="rId7" Type="http://schemas.openxmlformats.org/officeDocument/2006/relationships/image" Target="../media/image74.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5" Type="http://schemas.openxmlformats.org/officeDocument/2006/relationships/image" Target="../media/image73.wmf"/><Relationship Id="rId4" Type="http://schemas.openxmlformats.org/officeDocument/2006/relationships/oleObject" Target="../embeddings/oleObject72.bin"/><Relationship Id="rId9" Type="http://schemas.openxmlformats.org/officeDocument/2006/relationships/image" Target="../media/image75.wmf"/></Relationships>
</file>

<file path=ppt/slides/_rels/slide23.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1.wmf"/><Relationship Id="rId5" Type="http://schemas.openxmlformats.org/officeDocument/2006/relationships/image" Target="../media/image78.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80.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4.wmf"/><Relationship Id="rId12" Type="http://schemas.openxmlformats.org/officeDocument/2006/relationships/oleObject" Target="../embeddings/oleObject85.bin"/><Relationship Id="rId17" Type="http://schemas.openxmlformats.org/officeDocument/2006/relationships/image" Target="../media/image89.wmf"/><Relationship Id="rId2" Type="http://schemas.openxmlformats.org/officeDocument/2006/relationships/oleObject" Target="../embeddings/oleObject80.bin"/><Relationship Id="rId16"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6.wmf"/><Relationship Id="rId5" Type="http://schemas.openxmlformats.org/officeDocument/2006/relationships/image" Target="../media/image83.wmf"/><Relationship Id="rId15" Type="http://schemas.openxmlformats.org/officeDocument/2006/relationships/image" Target="../media/image88.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5.wmf"/><Relationship Id="rId14" Type="http://schemas.openxmlformats.org/officeDocument/2006/relationships/oleObject" Target="../embeddings/oleObject86.bin"/></Relationships>
</file>

<file path=ppt/slides/_rels/slide27.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oleObject" Target="../embeddings/oleObject88.bin"/><Relationship Id="rId1" Type="http://schemas.openxmlformats.org/officeDocument/2006/relationships/slideLayout" Target="../slideLayouts/slideLayout2.xml"/><Relationship Id="rId5" Type="http://schemas.openxmlformats.org/officeDocument/2006/relationships/image" Target="../media/image91.wmf"/><Relationship Id="rId4" Type="http://schemas.openxmlformats.org/officeDocument/2006/relationships/oleObject" Target="../embeddings/oleObject89.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4.wmf"/><Relationship Id="rId12" Type="http://schemas.openxmlformats.org/officeDocument/2006/relationships/oleObject" Target="../embeddings/oleObject26.bin"/><Relationship Id="rId17" Type="http://schemas.openxmlformats.org/officeDocument/2006/relationships/image" Target="../media/image2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a:t>
            </a:r>
          </a:p>
        </p:txBody>
      </p:sp>
      <p:sp>
        <p:nvSpPr>
          <p:cNvPr id="15363" name="Rectangle 6"/>
          <p:cNvSpPr>
            <a:spLocks noChangeArrowheads="1"/>
          </p:cNvSpPr>
          <p:nvPr/>
        </p:nvSpPr>
        <p:spPr bwMode="auto">
          <a:xfrm>
            <a:off x="460375" y="1097280"/>
            <a:ext cx="8226425" cy="4912114"/>
          </a:xfrm>
          <a:prstGeom prst="rect">
            <a:avLst/>
          </a:prstGeom>
          <a:noFill/>
          <a:ln w="9525" algn="ctr">
            <a:noFill/>
            <a:miter lim="800000"/>
            <a:headEnd/>
            <a:tailEnd/>
          </a:ln>
          <a:effectLst/>
        </p:spPr>
        <p:txBody>
          <a:bodyPr>
            <a:spAutoFit/>
          </a:bodyPr>
          <a:lstStyle/>
          <a:p>
            <a:pPr marL="3175" indent="-3175">
              <a:spcBef>
                <a:spcPct val="20000"/>
              </a:spcBef>
            </a:pPr>
            <a:r>
              <a:rPr lang="en-US" sz="2700" dirty="0"/>
              <a:t>A man can wax his car three times faster than his daughter can.  Together they can do the job in </a:t>
            </a:r>
            <a:r>
              <a:rPr lang="en-US" sz="2700" dirty="0">
                <a:solidFill>
                  <a:srgbClr val="0000FF"/>
                </a:solidFill>
              </a:rPr>
              <a:t>4 hours</a:t>
            </a:r>
            <a:r>
              <a:rPr lang="en-US" sz="2700" dirty="0"/>
              <a:t>.  How long would it take each of them working alone?</a:t>
            </a:r>
          </a:p>
          <a:p>
            <a:pPr>
              <a:tabLst>
                <a:tab pos="463550" algn="l"/>
              </a:tabLst>
            </a:pPr>
            <a:r>
              <a:rPr lang="en-US" sz="2700" b="1" dirty="0"/>
              <a:t>Solution</a:t>
            </a:r>
          </a:p>
          <a:p>
            <a:pPr>
              <a:spcBef>
                <a:spcPct val="20000"/>
              </a:spcBef>
              <a:tabLst>
                <a:tab pos="463550" algn="l"/>
              </a:tabLst>
            </a:pPr>
            <a:r>
              <a:rPr lang="en-US" sz="2700" dirty="0"/>
              <a:t>Let </a:t>
            </a:r>
            <a:r>
              <a:rPr lang="en-US" sz="2700" i="1" dirty="0">
                <a:solidFill>
                  <a:srgbClr val="000099"/>
                </a:solidFill>
              </a:rPr>
              <a:t>t</a:t>
            </a:r>
            <a:r>
              <a:rPr lang="en-US" sz="2700" dirty="0"/>
              <a:t> = number of hours for the man alone to wax the car and </a:t>
            </a:r>
          </a:p>
          <a:p>
            <a:pPr>
              <a:spcBef>
                <a:spcPct val="20000"/>
              </a:spcBef>
              <a:tabLst>
                <a:tab pos="463550" algn="l"/>
              </a:tabLst>
            </a:pPr>
            <a:r>
              <a:rPr lang="en-US" sz="2700" dirty="0">
                <a:solidFill>
                  <a:srgbClr val="000099"/>
                </a:solidFill>
              </a:rPr>
              <a:t>3</a:t>
            </a:r>
            <a:r>
              <a:rPr lang="en-US" sz="2700" i="1" dirty="0">
                <a:solidFill>
                  <a:srgbClr val="000099"/>
                </a:solidFill>
              </a:rPr>
              <a:t>t</a:t>
            </a:r>
            <a:r>
              <a:rPr lang="en-US" sz="2700" dirty="0"/>
              <a:t> = number of hours for the daughter alone to wax the car.</a:t>
            </a:r>
          </a:p>
          <a:p>
            <a:pPr>
              <a:spcBef>
                <a:spcPct val="20000"/>
              </a:spcBef>
              <a:tabLst>
                <a:tab pos="463550" algn="l"/>
              </a:tabLst>
            </a:pPr>
            <a:r>
              <a:rPr lang="en-US" sz="2700" dirty="0"/>
              <a:t>(</a:t>
            </a:r>
            <a:r>
              <a:rPr lang="en-US" sz="2700" b="1" dirty="0"/>
              <a:t>Note</a:t>
            </a:r>
            <a:r>
              <a:rPr lang="en-US" sz="2700" dirty="0"/>
              <a:t>: If the man can do the job 3 times faster, this means that the daughter would take 3 times longer, or 3t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name="Equation" r:id="rId4" imgW="304668" imgH="609336" progId="Equation.DSMT4">
                  <p:embed/>
                </p:oleObj>
              </mc:Choice>
              <mc:Fallback>
                <p:oleObj name="Equation" r:id="rId4" imgW="304668"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name="Equation" r:id="rId2" imgW="7823160" imgH="1663560" progId="Equation.DSMT4">
                  <p:embed/>
                </p:oleObj>
              </mc:Choice>
              <mc:Fallback>
                <p:oleObj name="Equation" r:id="rId2" imgW="7823160" imgH="166356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extLst>
              <p:ext uri="{D42A27DB-BD31-4B8C-83A1-F6EECF244321}">
                <p14:modId xmlns:p14="http://schemas.microsoft.com/office/powerpoint/2010/main" val="3173993958"/>
              </p:ext>
            </p:extLst>
          </p:nvPr>
        </p:nvGraphicFramePr>
        <p:xfrm>
          <a:off x="5214938" y="2963863"/>
          <a:ext cx="2857500" cy="584200"/>
        </p:xfrm>
        <a:graphic>
          <a:graphicData uri="http://schemas.openxmlformats.org/presentationml/2006/ole">
            <mc:AlternateContent xmlns:mc="http://schemas.openxmlformats.org/markup-compatibility/2006">
              <mc:Choice xmlns:v="urn:schemas-microsoft-com:vml" Requires="v">
                <p:oleObj name="Equation" r:id="rId4" imgW="2857320" imgH="583920" progId="Equation.DSMT4">
                  <p:embed/>
                </p:oleObj>
              </mc:Choice>
              <mc:Fallback>
                <p:oleObj name="Equation" r:id="rId4" imgW="2857320" imgH="583920" progId="Equation.DSMT4">
                  <p:embed/>
                  <p:pic>
                    <p:nvPicPr>
                      <p:cNvPr id="0" name="Picture 16"/>
                      <p:cNvPicPr>
                        <a:picLocks noChangeAspect="1" noChangeArrowheads="1"/>
                      </p:cNvPicPr>
                      <p:nvPr/>
                    </p:nvPicPr>
                    <p:blipFill>
                      <a:blip r:embed="rId5"/>
                      <a:srcRect/>
                      <a:stretch>
                        <a:fillRect/>
                      </a:stretch>
                    </p:blipFill>
                    <p:spPr bwMode="auto">
                      <a:xfrm>
                        <a:off x="5214938" y="2963863"/>
                        <a:ext cx="2857500" cy="584200"/>
                      </a:xfrm>
                      <a:prstGeom prst="rect">
                        <a:avLst/>
                      </a:prstGeom>
                      <a:noFill/>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name="Equation" r:id="rId6" imgW="1676400" imgH="279400" progId="Equation.DSMT4">
                  <p:embed/>
                </p:oleObj>
              </mc:Choice>
              <mc:Fallback>
                <p:oleObj name="Equation" r:id="rId6" imgW="1676400" imgH="2794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name="Equation" r:id="rId8" imgW="3708400" imgH="838200" progId="Equation.DSMT4">
                  <p:embed/>
                </p:oleObj>
              </mc:Choice>
              <mc:Fallback>
                <p:oleObj name="Equation" r:id="rId8" imgW="3708400" imgH="83820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name="Equation" r:id="rId10" imgW="1497950" imgH="291973" progId="Equation.DSMT4">
                  <p:embed/>
                </p:oleObj>
              </mc:Choice>
              <mc:Fallback>
                <p:oleObj name="Equation" r:id="rId10" imgW="1497950" imgH="291973"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name="Equation" r:id="rId12" imgW="1002865" imgH="291973" progId="Equation.DSMT4">
                  <p:embed/>
                </p:oleObj>
              </mc:Choice>
              <mc:Fallback>
                <p:oleObj name="Equation" r:id="rId12" imgW="1002865" imgH="291973"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name="Equation" r:id="rId14" imgW="901309" imgH="837836" progId="Equation.DSMT4">
                  <p:embed/>
                </p:oleObj>
              </mc:Choice>
              <mc:Fallback>
                <p:oleObj name="Equation" r:id="rId14" imgW="901309" imgH="837836"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2406998321"/>
              </p:ext>
            </p:extLst>
          </p:nvPr>
        </p:nvGraphicFramePr>
        <p:xfrm>
          <a:off x="3162300" y="5135563"/>
          <a:ext cx="2527300" cy="939800"/>
        </p:xfrm>
        <a:graphic>
          <a:graphicData uri="http://schemas.openxmlformats.org/presentationml/2006/ole">
            <mc:AlternateContent xmlns:mc="http://schemas.openxmlformats.org/markup-compatibility/2006">
              <mc:Choice xmlns:v="urn:schemas-microsoft-com:vml" Requires="v">
                <p:oleObj name="Equation" r:id="rId16" imgW="2527200" imgH="939600" progId="Equation.DSMT4">
                  <p:embed/>
                </p:oleObj>
              </mc:Choice>
              <mc:Fallback>
                <p:oleObj name="Equation" r:id="rId16" imgW="2527200" imgH="939600" progId="Equation.DSMT4">
                  <p:embed/>
                  <p:pic>
                    <p:nvPicPr>
                      <p:cNvPr id="0" name="Picture 22"/>
                      <p:cNvPicPr>
                        <a:picLocks noChangeAspect="1" noChangeArrowheads="1"/>
                      </p:cNvPicPr>
                      <p:nvPr/>
                    </p:nvPicPr>
                    <p:blipFill>
                      <a:blip r:embed="rId17"/>
                      <a:srcRect/>
                      <a:stretch>
                        <a:fillRect/>
                      </a:stretch>
                    </p:blipFill>
                    <p:spPr bwMode="auto">
                      <a:xfrm>
                        <a:off x="3162300" y="5135563"/>
                        <a:ext cx="2527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name="Equation" r:id="rId18" imgW="1180588" imgH="241195" progId="Equation.DSMT4">
                  <p:embed/>
                </p:oleObj>
              </mc:Choice>
              <mc:Fallback>
                <p:oleObj name="Equation" r:id="rId18" imgW="1180588" imgH="241195"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name="Equation" r:id="rId20" imgW="164957" imgH="203024" progId="Equation.DSMT4">
                  <p:embed/>
                </p:oleObj>
              </mc:Choice>
              <mc:Fallback>
                <p:oleObj name="Equation" r:id="rId20" imgW="164957" imgH="203024"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name="Equation" r:id="rId22" imgW="152334" imgH="228501" progId="Equation.DSMT4">
                  <p:embed/>
                </p:oleObj>
              </mc:Choice>
              <mc:Fallback>
                <p:oleObj name="Equation" r:id="rId22" imgW="152334" imgH="228501"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865368491"/>
              </p:ext>
            </p:extLst>
          </p:nvPr>
        </p:nvGraphicFramePr>
        <p:xfrm>
          <a:off x="541020" y="1636564"/>
          <a:ext cx="5156200" cy="1358900"/>
        </p:xfrm>
        <a:graphic>
          <a:graphicData uri="http://schemas.openxmlformats.org/presentationml/2006/ole">
            <mc:AlternateContent xmlns:mc="http://schemas.openxmlformats.org/markup-compatibility/2006">
              <mc:Choice xmlns:v="urn:schemas-microsoft-com:vml" Requires="v">
                <p:oleObj name="Equation" r:id="rId4" imgW="5155920" imgH="1358640" progId="Equation.DSMT4">
                  <p:embed/>
                </p:oleObj>
              </mc:Choice>
              <mc:Fallback>
                <p:oleObj name="Equation" r:id="rId4" imgW="5155920" imgH="1358640" progId="Equation.DSMT4">
                  <p:embed/>
                  <p:pic>
                    <p:nvPicPr>
                      <p:cNvPr id="0" name="Picture 9"/>
                      <p:cNvPicPr>
                        <a:picLocks noChangeAspect="1" noChangeArrowheads="1"/>
                      </p:cNvPicPr>
                      <p:nvPr/>
                    </p:nvPicPr>
                    <p:blipFill>
                      <a:blip r:embed="rId5"/>
                      <a:srcRect/>
                      <a:stretch>
                        <a:fillRect/>
                      </a:stretch>
                    </p:blipFill>
                    <p:spPr bwMode="auto">
                      <a:xfrm>
                        <a:off x="541020" y="1636564"/>
                        <a:ext cx="51562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name="Equation" r:id="rId6" imgW="6235560" imgH="1371600" progId="Equation.DSMT4">
                  <p:embed/>
                </p:oleObj>
              </mc:Choice>
              <mc:Fallback>
                <p:oleObj name="Equation" r:id="rId6" imgW="6235560" imgH="1371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name="Equation" r:id="rId8" imgW="4559040" imgH="838080" progId="Equation.DSMT4">
                  <p:embed/>
                </p:oleObj>
              </mc:Choice>
              <mc:Fallback>
                <p:oleObj name="Equation" r:id="rId8" imgW="4559040" imgH="83808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name="Equation" r:id="rId10" imgW="5194080" imgH="838080" progId="Equation.DSMT4">
                  <p:embed/>
                </p:oleObj>
              </mc:Choice>
              <mc:Fallback>
                <p:oleObj name="Equation" r:id="rId10" imgW="5194080" imgH="838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9459" name="Object 4"/>
          <p:cNvGraphicFramePr>
            <a:graphicFrameLocks noChangeAspect="1"/>
          </p:cNvGraphicFramePr>
          <p:nvPr>
            <p:extLst>
              <p:ext uri="{D42A27DB-BD31-4B8C-83A1-F6EECF244321}">
                <p14:modId xmlns:p14="http://schemas.microsoft.com/office/powerpoint/2010/main" val="1039225822"/>
              </p:ext>
            </p:extLst>
          </p:nvPr>
        </p:nvGraphicFramePr>
        <p:xfrm>
          <a:off x="584200" y="1447800"/>
          <a:ext cx="4356100" cy="825500"/>
        </p:xfrm>
        <a:graphic>
          <a:graphicData uri="http://schemas.openxmlformats.org/presentationml/2006/ole">
            <mc:AlternateContent xmlns:mc="http://schemas.openxmlformats.org/markup-compatibility/2006">
              <mc:Choice xmlns:v="urn:schemas-microsoft-com:vml" Requires="v">
                <p:oleObj name="Equation" r:id="rId2" imgW="4356000" imgH="825480" progId="Equation.DSMT4">
                  <p:embed/>
                </p:oleObj>
              </mc:Choice>
              <mc:Fallback>
                <p:oleObj name="Equation" r:id="rId2" imgW="4356000" imgH="825480" progId="Equation.DSMT4">
                  <p:embed/>
                  <p:pic>
                    <p:nvPicPr>
                      <p:cNvPr id="0" name="Picture 4"/>
                      <p:cNvPicPr>
                        <a:picLocks noChangeAspect="1" noChangeArrowheads="1"/>
                      </p:cNvPicPr>
                      <p:nvPr/>
                    </p:nvPicPr>
                    <p:blipFill>
                      <a:blip r:embed="rId3"/>
                      <a:srcRect/>
                      <a:stretch>
                        <a:fillRect/>
                      </a:stretch>
                    </p:blipFill>
                    <p:spPr bwMode="auto">
                      <a:xfrm>
                        <a:off x="584200" y="1447800"/>
                        <a:ext cx="4356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extLst>
              <p:ext uri="{D42A27DB-BD31-4B8C-83A1-F6EECF244321}">
                <p14:modId xmlns:p14="http://schemas.microsoft.com/office/powerpoint/2010/main" val="811918999"/>
              </p:ext>
            </p:extLst>
          </p:nvPr>
        </p:nvGraphicFramePr>
        <p:xfrm>
          <a:off x="4940300" y="2514600"/>
          <a:ext cx="3389313" cy="838200"/>
        </p:xfrm>
        <a:graphic>
          <a:graphicData uri="http://schemas.openxmlformats.org/presentationml/2006/ole">
            <mc:AlternateContent xmlns:mc="http://schemas.openxmlformats.org/markup-compatibility/2006">
              <mc:Choice xmlns:v="urn:schemas-microsoft-com:vml" Requires="v">
                <p:oleObj name="Equation" r:id="rId4" imgW="3390840" imgH="838080" progId="Equation.DSMT4">
                  <p:embed/>
                </p:oleObj>
              </mc:Choice>
              <mc:Fallback>
                <p:oleObj name="Equation" r:id="rId4" imgW="3390840" imgH="838080" progId="Equation.DSMT4">
                  <p:embed/>
                  <p:pic>
                    <p:nvPicPr>
                      <p:cNvPr id="0" name="Picture 5"/>
                      <p:cNvPicPr>
                        <a:picLocks noChangeAspect="1" noChangeArrowheads="1"/>
                      </p:cNvPicPr>
                      <p:nvPr/>
                    </p:nvPicPr>
                    <p:blipFill>
                      <a:blip r:embed="rId5"/>
                      <a:srcRect/>
                      <a:stretch>
                        <a:fillRect/>
                      </a:stretch>
                    </p:blipFill>
                    <p:spPr bwMode="auto">
                      <a:xfrm>
                        <a:off x="4940300" y="2514600"/>
                        <a:ext cx="33893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a:t>
            </a:r>
          </a:p>
        </p:txBody>
      </p:sp>
      <p:sp>
        <p:nvSpPr>
          <p:cNvPr id="20483" name="Rectangle 7"/>
          <p:cNvSpPr>
            <a:spLocks noChangeArrowheads="1"/>
          </p:cNvSpPr>
          <p:nvPr/>
        </p:nvSpPr>
        <p:spPr bwMode="auto">
          <a:xfrm>
            <a:off x="457200" y="1206853"/>
            <a:ext cx="8410575" cy="4444294"/>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outlet valve open. How long would it take to drain the pool once it is completely filled and only the outlet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outlet valve open. </a:t>
            </a:r>
          </a:p>
          <a:p>
            <a:pPr>
              <a:spcBef>
                <a:spcPct val="10000"/>
              </a:spcBef>
              <a:tabLst>
                <a:tab pos="463550" algn="l"/>
              </a:tabLst>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1092638" name="Group 30"/>
          <p:cNvGraphicFramePr>
            <a:graphicFrameLocks noGrp="1"/>
          </p:cNvGraphicFramePr>
          <p:nvPr>
            <p:extLst>
              <p:ext uri="{D42A27DB-BD31-4B8C-83A1-F6EECF244321}">
                <p14:modId xmlns:p14="http://schemas.microsoft.com/office/powerpoint/2010/main" val="616559056"/>
              </p:ext>
            </p:extLst>
          </p:nvPr>
        </p:nvGraphicFramePr>
        <p:xfrm>
          <a:off x="914400" y="25908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302930">
                  <a:extLst>
                    <a:ext uri="{9D8B030D-6E8A-4147-A177-3AD203B41FA5}">
                      <a16:colId xmlns:a16="http://schemas.microsoft.com/office/drawing/2014/main" val="20001"/>
                    </a:ext>
                  </a:extLst>
                </a:gridCol>
                <a:gridCol w="2573870">
                  <a:extLst>
                    <a:ext uri="{9D8B030D-6E8A-4147-A177-3AD203B41FA5}">
                      <a16:colId xmlns:a16="http://schemas.microsoft.com/office/drawing/2014/main"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Filled or Drained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Outlet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21529" name="Object 26"/>
          <p:cNvGraphicFramePr>
            <a:graphicFrameLocks noChangeAspect="1"/>
          </p:cNvGraphicFramePr>
          <p:nvPr>
            <p:extLst>
              <p:ext uri="{D42A27DB-BD31-4B8C-83A1-F6EECF244321}">
                <p14:modId xmlns:p14="http://schemas.microsoft.com/office/powerpoint/2010/main" val="578730402"/>
              </p:ext>
            </p:extLst>
          </p:nvPr>
        </p:nvGraphicFramePr>
        <p:xfrm>
          <a:off x="6788150" y="345948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8150" y="3459480"/>
                        <a:ext cx="190500" cy="609600"/>
                      </a:xfrm>
                      <a:prstGeom prst="rect">
                        <a:avLst/>
                      </a:prstGeom>
                      <a:noFill/>
                    </p:spPr>
                  </p:pic>
                </p:oleObj>
              </mc:Fallback>
            </mc:AlternateContent>
          </a:graphicData>
        </a:graphic>
      </p:graphicFrame>
      <p:graphicFrame>
        <p:nvGraphicFramePr>
          <p:cNvPr id="21530" name="Object 27"/>
          <p:cNvGraphicFramePr>
            <a:graphicFrameLocks noChangeAspect="1"/>
          </p:cNvGraphicFramePr>
          <p:nvPr>
            <p:extLst>
              <p:ext uri="{D42A27DB-BD31-4B8C-83A1-F6EECF244321}">
                <p14:modId xmlns:p14="http://schemas.microsoft.com/office/powerpoint/2010/main" val="4143945046"/>
              </p:ext>
            </p:extLst>
          </p:nvPr>
        </p:nvGraphicFramePr>
        <p:xfrm>
          <a:off x="6788150" y="4221480"/>
          <a:ext cx="190500" cy="609600"/>
        </p:xfrm>
        <a:graphic>
          <a:graphicData uri="http://schemas.openxmlformats.org/presentationml/2006/ole">
            <mc:AlternateContent xmlns:mc="http://schemas.openxmlformats.org/markup-compatibility/2006">
              <mc:Choice xmlns:v="urn:schemas-microsoft-com:vml" Requires="v">
                <p:oleObj name="Equation" r:id="rId4" imgW="190417" imgH="609336" progId="Equation.DSMT4">
                  <p:embed/>
                </p:oleObj>
              </mc:Choice>
              <mc:Fallback>
                <p:oleObj name="Equation" r:id="rId4" imgW="190417"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8150" y="4221480"/>
                        <a:ext cx="190500" cy="609600"/>
                      </a:xfrm>
                      <a:prstGeom prst="rect">
                        <a:avLst/>
                      </a:prstGeom>
                      <a:noFill/>
                    </p:spPr>
                  </p:pic>
                </p:oleObj>
              </mc:Fallback>
            </mc:AlternateContent>
          </a:graphicData>
        </a:graphic>
      </p:graphicFrame>
      <p:graphicFrame>
        <p:nvGraphicFramePr>
          <p:cNvPr id="21531" name="Object 28"/>
          <p:cNvGraphicFramePr>
            <a:graphicFrameLocks noChangeAspect="1"/>
          </p:cNvGraphicFramePr>
          <p:nvPr>
            <p:extLst>
              <p:ext uri="{D42A27DB-BD31-4B8C-83A1-F6EECF244321}">
                <p14:modId xmlns:p14="http://schemas.microsoft.com/office/powerpoint/2010/main" val="2369927433"/>
              </p:ext>
            </p:extLst>
          </p:nvPr>
        </p:nvGraphicFramePr>
        <p:xfrm>
          <a:off x="6781800" y="5059680"/>
          <a:ext cx="203200" cy="609600"/>
        </p:xfrm>
        <a:graphic>
          <a:graphicData uri="http://schemas.openxmlformats.org/presentationml/2006/ole">
            <mc:AlternateContent xmlns:mc="http://schemas.openxmlformats.org/markup-compatibility/2006">
              <mc:Choice xmlns:v="urn:schemas-microsoft-com:vml" Requires="v">
                <p:oleObj name="Equation" r:id="rId6" imgW="203112" imgH="609336" progId="Equation.DSMT4">
                  <p:embed/>
                </p:oleObj>
              </mc:Choice>
              <mc:Fallback>
                <p:oleObj name="Equation" r:id="rId6" imgW="203112"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059680"/>
                        <a:ext cx="203200" cy="609600"/>
                      </a:xfrm>
                      <a:prstGeom prst="rect">
                        <a:avLst/>
                      </a:prstGeom>
                      <a:noFill/>
                    </p:spPr>
                  </p:pic>
                </p:oleObj>
              </mc:Fallback>
            </mc:AlternateContent>
          </a:graphicData>
        </a:graphic>
      </p:graphicFrame>
      <p:sp>
        <p:nvSpPr>
          <p:cNvPr id="2" name="Rectangle 7">
            <a:extLst>
              <a:ext uri="{FF2B5EF4-FFF2-40B4-BE49-F238E27FC236}">
                <a16:creationId xmlns:a16="http://schemas.microsoft.com/office/drawing/2014/main" id="{71ED933C-E552-779F-106A-9F428AB93387}"/>
              </a:ext>
            </a:extLst>
          </p:cNvPr>
          <p:cNvSpPr>
            <a:spLocks noChangeArrowheads="1"/>
          </p:cNvSpPr>
          <p:nvPr/>
        </p:nvSpPr>
        <p:spPr bwMode="auto">
          <a:xfrm>
            <a:off x="457200" y="990600"/>
            <a:ext cx="8410575" cy="1384995"/>
          </a:xfrm>
          <a:prstGeom prst="rect">
            <a:avLst/>
          </a:prstGeom>
          <a:noFill/>
          <a:ln w="9525" algn="ctr">
            <a:noFill/>
            <a:miter lim="800000"/>
            <a:headEnd/>
            <a:tailEnd/>
          </a:ln>
          <a:effectLst/>
        </p:spPr>
        <p:txBody>
          <a:bodyPr>
            <a:spAutoFit/>
          </a:bodyPr>
          <a:lstStyle/>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name="Equation" r:id="rId2" imgW="6845300" imgH="1739900" progId="Equation.DSMT4">
                  <p:embed/>
                </p:oleObj>
              </mc:Choice>
              <mc:Fallback>
                <p:oleObj name="Equation" r:id="rId2" imgW="6845300" imgH="1739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name="Equation" r:id="rId6" imgW="1637589" imgH="291973" progId="Equation.DSMT4">
                  <p:embed/>
                </p:oleObj>
              </mc:Choice>
              <mc:Fallback>
                <p:oleObj name="Equation" r:id="rId6" imgW="1637589"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name="Equation" r:id="rId8" imgW="1028254" imgH="291973" progId="Equation.DSMT4">
                  <p:embed/>
                </p:oleObj>
              </mc:Choice>
              <mc:Fallback>
                <p:oleObj name="Equation" r:id="rId8" imgW="1028254" imgH="291973"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name="Equation" r:id="rId10" imgW="901309" imgH="837836" progId="Equation.DSMT4">
                  <p:embed/>
                </p:oleObj>
              </mc:Choice>
              <mc:Fallback>
                <p:oleObj name="Equation" r:id="rId10" imgW="901309" imgH="837836"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name="Equation" r:id="rId12" imgW="152334" imgH="228501" progId="Equation.DSMT4">
                  <p:embed/>
                </p:oleObj>
              </mc:Choice>
              <mc:Fallback>
                <p:oleObj name="Equation" r:id="rId12" imgW="152334" imgH="228501"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name="Equation" r:id="rId14" imgW="152334" imgH="228501" progId="Equation.DSMT4">
                  <p:embed/>
                </p:oleObj>
              </mc:Choice>
              <mc:Fallback>
                <p:oleObj name="Equation" r:id="rId14" imgW="152334" imgH="228501"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sp>
        <p:nvSpPr>
          <p:cNvPr id="23555" name="Rectangle 5"/>
          <p:cNvSpPr>
            <a:spLocks noChangeArrowheads="1"/>
          </p:cNvSpPr>
          <p:nvPr/>
        </p:nvSpPr>
        <p:spPr bwMode="auto">
          <a:xfrm>
            <a:off x="455613" y="1280160"/>
            <a:ext cx="8226425" cy="3257174"/>
          </a:xfrm>
          <a:prstGeom prst="rect">
            <a:avLst/>
          </a:prstGeom>
          <a:noFill/>
          <a:ln w="9525" algn="ctr">
            <a:noFill/>
            <a:miter lim="800000"/>
            <a:headEnd/>
            <a:tailEnd/>
          </a:ln>
          <a:effectLst/>
        </p:spPr>
        <p:txBody>
          <a:bodyPr>
            <a:spAutoFit/>
          </a:bodyPr>
          <a:lstStyle/>
          <a:p>
            <a:pPr>
              <a:lnSpc>
                <a:spcPct val="150000"/>
              </a:lnSpc>
              <a:spcBef>
                <a:spcPts val="1800"/>
              </a:spcBef>
            </a:pPr>
            <a:r>
              <a:rPr lang="en-US" sz="2800" dirty="0"/>
              <a:t>The pool would drain in                                              (</a:t>
            </a:r>
            <a:r>
              <a:rPr lang="en-US" sz="2800" b="1" dirty="0"/>
              <a:t>Note:</a:t>
            </a:r>
            <a:r>
              <a:rPr lang="en-US" sz="2800" dirty="0"/>
              <a:t> this is 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extLst>
              <p:ext uri="{D42A27DB-BD31-4B8C-83A1-F6EECF244321}">
                <p14:modId xmlns:p14="http://schemas.microsoft.com/office/powerpoint/2010/main" val="1787420801"/>
              </p:ext>
            </p:extLst>
          </p:nvPr>
        </p:nvGraphicFramePr>
        <p:xfrm>
          <a:off x="4081630" y="1301676"/>
          <a:ext cx="3416300" cy="838200"/>
        </p:xfrm>
        <a:graphic>
          <a:graphicData uri="http://schemas.openxmlformats.org/presentationml/2006/ole">
            <mc:AlternateContent xmlns:mc="http://schemas.openxmlformats.org/markup-compatibility/2006">
              <mc:Choice xmlns:v="urn:schemas-microsoft-com:vml" Requires="v">
                <p:oleObj name="Equation" r:id="rId2" imgW="3416040" imgH="838080" progId="Equation.DSMT4">
                  <p:embed/>
                </p:oleObj>
              </mc:Choice>
              <mc:Fallback>
                <p:oleObj name="Equation" r:id="rId2" imgW="3416040" imgH="838080" progId="Equation.DSMT4">
                  <p:embed/>
                  <p:pic>
                    <p:nvPicPr>
                      <p:cNvPr id="0" name="Picture 3"/>
                      <p:cNvPicPr>
                        <a:picLocks noChangeAspect="1" noChangeArrowheads="1"/>
                      </p:cNvPicPr>
                      <p:nvPr/>
                    </p:nvPicPr>
                    <p:blipFill>
                      <a:blip r:embed="rId3"/>
                      <a:srcRect/>
                      <a:stretch>
                        <a:fillRect/>
                      </a:stretch>
                    </p:blipFill>
                    <p:spPr bwMode="auto">
                      <a:xfrm>
                        <a:off x="4081630" y="1301676"/>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river’s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speed of the current.</a:t>
            </a:r>
          </a:p>
          <a:p>
            <a:pPr>
              <a:spcBef>
                <a:spcPts val="400"/>
              </a:spcBef>
              <a:tabLst>
                <a:tab pos="463550" algn="l"/>
              </a:tabLst>
            </a:pPr>
            <a:r>
              <a:rPr lang="en-US" sz="2600" dirty="0">
                <a:solidFill>
                  <a:schemeClr val="tx1"/>
                </a:solidFill>
              </a:rPr>
              <a:t>Distance and rate are represented first in the following table.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034951"/>
          </a:xfrm>
          <a:prstGeom prst="rect">
            <a:avLst/>
          </a:prstGeom>
          <a:solidFill>
            <a:schemeClr val="accent3"/>
          </a:solidFill>
          <a:ln w="28575">
            <a:solidFill>
              <a:srgbClr val="000000"/>
            </a:solidFill>
          </a:ln>
        </p:spPr>
        <p:txBody>
          <a:bodyPr wrap="square">
            <a:spAutoFit/>
          </a:bodyPr>
          <a:lstStyle/>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and solve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Word Problem Containing</a:t>
            </a:r>
            <a:br>
              <a:rPr lang="en-US" dirty="0"/>
            </a:br>
            <a:r>
              <a:rPr lang="en-US" dirty="0"/>
              <a:t>Rational Expressions</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name="Equation" r:id="rId2" imgW="596880" imgH="685800" progId="Equation.DSMT4">
                  <p:embed/>
                </p:oleObj>
              </mc:Choice>
              <mc:Fallback>
                <p:oleObj name="Equation" r:id="rId2" imgW="596880" imgH="685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name="Equation" r:id="rId4" imgW="596880" imgH="685800" progId="Equation.DSMT4">
                  <p:embed/>
                </p:oleObj>
              </mc:Choice>
              <mc:Fallback>
                <p:oleObj name="Equation" r:id="rId4" imgW="596880" imgH="6858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6" imgW="1219200" imgH="609600" progId="Equation.DSMT4">
                  <p:embed/>
                </p:oleObj>
              </mc:Choice>
              <mc:Fallback>
                <p:oleObj name="Equation" r:id="rId6" imgW="1219200" imgH="609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name="Equation" r:id="rId2" imgW="5054600" imgH="838200" progId="Equation.DSMT4">
                  <p:embed/>
                </p:oleObj>
              </mc:Choice>
              <mc:Fallback>
                <p:oleObj name="Equation" r:id="rId2" imgW="50546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name="Equation" r:id="rId4" imgW="5676900" imgH="838200" progId="Equation.DSMT4">
                  <p:embed/>
                </p:oleObj>
              </mc:Choice>
              <mc:Fallback>
                <p:oleObj name="Equation" r:id="rId4" imgW="5676900" imgH="838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name="Equation" r:id="rId6" imgW="2298700" imgH="292100" progId="Equation.DSMT4">
                  <p:embed/>
                </p:oleObj>
              </mc:Choice>
              <mc:Fallback>
                <p:oleObj name="Equation" r:id="rId6" imgW="2298700" imgH="2921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name="Equation" r:id="rId8" imgW="1473200" imgH="292100" progId="Equation.DSMT4">
                  <p:embed/>
                </p:oleObj>
              </mc:Choice>
              <mc:Fallback>
                <p:oleObj name="Equation" r:id="rId8" imgW="1473200" imgH="2921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name="Equation" r:id="rId10" imgW="761669" imgH="837836" progId="Equation.DSMT4">
                  <p:embed/>
                </p:oleObj>
              </mc:Choice>
              <mc:Fallback>
                <p:oleObj name="Equation" r:id="rId10" imgW="761669"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name="Equation" r:id="rId4" imgW="8267700" imgH="1270000" progId="Equation.DSMT4">
                  <p:embed/>
                </p:oleObj>
              </mc:Choice>
              <mc:Fallback>
                <p:oleObj name="Equation" r:id="rId4" imgW="8267700" imgH="12700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name="Equation" r:id="rId6" imgW="7797800" imgH="1270000" progId="Equation.DSMT4">
                  <p:embed/>
                </p:oleObj>
              </mc:Choice>
              <mc:Fallback>
                <p:oleObj name="Equation" r:id="rId6" imgW="7797800" imgH="12700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name="Equation" r:id="rId8" imgW="8521700" imgH="1485900" progId="Equation.DSMT4">
                  <p:embed/>
                </p:oleObj>
              </mc:Choice>
              <mc:Fallback>
                <p:oleObj name="Equation" r:id="rId8" imgW="8521700" imgH="14859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Note</a:t>
            </a:r>
          </a:p>
        </p:txBody>
      </p:sp>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2" imgW="1219200" imgH="609600" progId="Equation.DSMT4">
                  <p:embed/>
                </p:oleObj>
              </mc:Choice>
              <mc:Fallback>
                <p:oleObj name="Equation" r:id="rId2" imgW="1219200" imgH="609600" progId="Equation.DSMT4">
                  <p:embed/>
                  <p:pic>
                    <p:nvPicPr>
                      <p:cNvPr id="1434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78715" y="1447658"/>
            <a:ext cx="8229600" cy="1384995"/>
          </a:xfrm>
          <a:prstGeom prst="rect">
            <a:avLst/>
          </a:prstGeom>
          <a:noFill/>
          <a:ln w="28575">
            <a:solidFill>
              <a:srgbClr val="FF0000"/>
            </a:solidFill>
          </a:ln>
        </p:spPr>
        <p:txBody>
          <a:bodyPr>
            <a:spAutoFit/>
          </a:bodyPr>
          <a:lstStyle/>
          <a:p>
            <a:r>
              <a:rPr lang="en-US" sz="2800" dirty="0">
                <a:solidFill>
                  <a:srgbClr val="000000"/>
                </a:solidFill>
              </a:rPr>
              <a:t>The current helps increase the rate while going downstream and decreases the rate while going back upstream.</a:t>
            </a:r>
          </a:p>
        </p:txBody>
      </p:sp>
    </p:spTree>
    <p:extLst>
      <p:ext uri="{BB962C8B-B14F-4D97-AF65-F5344CB8AC3E}">
        <p14:creationId xmlns:p14="http://schemas.microsoft.com/office/powerpoint/2010/main" val="3457662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 and</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name="Equation" r:id="rId2" imgW="457200" imgH="609600" progId="Equation.DSMT4">
                  <p:embed/>
                </p:oleObj>
              </mc:Choice>
              <mc:Fallback>
                <p:oleObj name="Equation" r:id="rId2" imgW="457200" imgH="6096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name="Equation" r:id="rId4" imgW="457200" imgH="609600" progId="Equation.DSMT4">
                  <p:embed/>
                </p:oleObj>
              </mc:Choice>
              <mc:Fallback>
                <p:oleObj name="Equation" r:id="rId4" imgW="457200" imgH="609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name="Equation" r:id="rId6" imgW="609600" imgH="838200" progId="Equation.DSMT4">
                  <p:embed/>
                </p:oleObj>
              </mc:Choice>
              <mc:Fallback>
                <p:oleObj name="Equation" r:id="rId6" imgW="609600" imgH="8382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name="Equation" r:id="rId8" imgW="711200" imgH="838200" progId="Equation.DSMT4">
                  <p:embed/>
                </p:oleObj>
              </mc:Choice>
              <mc:Fallback>
                <p:oleObj name="Equation" r:id="rId8" imgW="711200" imgH="838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name="Equation" r:id="rId10" imgW="1219200" imgH="609600" progId="Equation.DSMT4">
                  <p:embed/>
                </p:oleObj>
              </mc:Choice>
              <mc:Fallback>
                <p:oleObj name="Equation" r:id="rId10" imgW="1219200" imgH="6096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8435" name="Object 3"/>
          <p:cNvGraphicFramePr>
            <a:graphicFrameLocks noChangeAspect="1"/>
          </p:cNvGraphicFramePr>
          <p:nvPr>
            <p:extLst>
              <p:ext uri="{D42A27DB-BD31-4B8C-83A1-F6EECF244321}">
                <p14:modId xmlns:p14="http://schemas.microsoft.com/office/powerpoint/2010/main" val="1464943966"/>
              </p:ext>
            </p:extLst>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name="Equation" r:id="rId2" imgW="7073900" imgH="838200" progId="Equation.DSMT4">
                  <p:embed/>
                </p:oleObj>
              </mc:Choice>
              <mc:Fallback>
                <p:oleObj name="Equation" r:id="rId2" imgW="7073900" imgH="8382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name="Equation" r:id="rId4" imgW="1854200" imgH="838200" progId="Equation.DSMT4">
                  <p:embed/>
                </p:oleObj>
              </mc:Choice>
              <mc:Fallback>
                <p:oleObj name="Equation" r:id="rId4" imgW="18542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name="Equation" r:id="rId6" imgW="2781300" imgH="838200" progId="Equation.DSMT4">
                  <p:embed/>
                </p:oleObj>
              </mc:Choice>
              <mc:Fallback>
                <p:oleObj name="Equation" r:id="rId6" imgW="2781300" imgH="8382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name="Equation" r:id="rId8" imgW="1892300" imgH="292100" progId="Equation.DSMT4">
                  <p:embed/>
                </p:oleObj>
              </mc:Choice>
              <mc:Fallback>
                <p:oleObj name="Equation" r:id="rId8" imgW="1892300" imgH="2921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name="Equation" r:id="rId10" imgW="1218671" imgH="291973" progId="Equation.DSMT4">
                  <p:embed/>
                </p:oleObj>
              </mc:Choice>
              <mc:Fallback>
                <p:oleObj name="Equation" r:id="rId10" imgW="1218671" imgH="291973"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name="Equation" r:id="rId12" imgW="850531" imgH="291973" progId="Equation.DSMT4">
                  <p:embed/>
                </p:oleObj>
              </mc:Choice>
              <mc:Fallback>
                <p:oleObj name="Equation" r:id="rId12" imgW="850531" imgH="291973"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431672153"/>
              </p:ext>
            </p:extLst>
          </p:nvPr>
        </p:nvGraphicFramePr>
        <p:xfrm>
          <a:off x="2438400" y="5638800"/>
          <a:ext cx="1166504" cy="285421"/>
        </p:xfrm>
        <a:graphic>
          <a:graphicData uri="http://schemas.openxmlformats.org/presentationml/2006/ole">
            <mc:AlternateContent xmlns:mc="http://schemas.openxmlformats.org/markup-compatibility/2006">
              <mc:Choice xmlns:v="urn:schemas-microsoft-com:vml" Requires="v">
                <p:oleObj name="Equation" r:id="rId14" imgW="1193800" imgH="292100" progId="Equation.DSMT4">
                  <p:embed/>
                </p:oleObj>
              </mc:Choice>
              <mc:Fallback>
                <p:oleObj name="Equation" r:id="rId14" imgW="1193800" imgH="29210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38400" y="5638800"/>
                        <a:ext cx="1166504" cy="285421"/>
                      </a:xfrm>
                      <a:prstGeom prst="rect">
                        <a:avLst/>
                      </a:prstGeom>
                      <a:noFill/>
                      <a:ln>
                        <a:noFill/>
                      </a:ln>
                      <a:effec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3">
            <a:extLst>
              <a:ext uri="{FF2B5EF4-FFF2-40B4-BE49-F238E27FC236}">
                <a16:creationId xmlns:a16="http://schemas.microsoft.com/office/drawing/2014/main" id="{EE38C616-D39E-47D4-CE7C-F4CEA26DE03A}"/>
              </a:ext>
            </a:extLst>
          </p:cNvPr>
          <p:cNvGraphicFramePr>
            <a:graphicFrameLocks noChangeAspect="1"/>
          </p:cNvGraphicFramePr>
          <p:nvPr>
            <p:extLst>
              <p:ext uri="{D42A27DB-BD31-4B8C-83A1-F6EECF244321}">
                <p14:modId xmlns:p14="http://schemas.microsoft.com/office/powerpoint/2010/main" val="1293243776"/>
              </p:ext>
            </p:extLst>
          </p:nvPr>
        </p:nvGraphicFramePr>
        <p:xfrm>
          <a:off x="3886200" y="5181600"/>
          <a:ext cx="3060700" cy="723900"/>
        </p:xfrm>
        <a:graphic>
          <a:graphicData uri="http://schemas.openxmlformats.org/presentationml/2006/ole">
            <mc:AlternateContent xmlns:mc="http://schemas.openxmlformats.org/markup-compatibility/2006">
              <mc:Choice xmlns:v="urn:schemas-microsoft-com:vml" Requires="v">
                <p:oleObj name="Equation" r:id="rId16" imgW="3060360" imgH="723600" progId="Equation.DSMT4">
                  <p:embed/>
                </p:oleObj>
              </mc:Choice>
              <mc:Fallback>
                <p:oleObj name="Equation" r:id="rId16" imgW="3060360" imgH="723600" progId="Equation.DSMT4">
                  <p:embed/>
                  <p:pic>
                    <p:nvPicPr>
                      <p:cNvPr id="18435" name="Object 3"/>
                      <p:cNvPicPr>
                        <a:picLocks noChangeAspect="1" noChangeArrowheads="1"/>
                      </p:cNvPicPr>
                      <p:nvPr/>
                    </p:nvPicPr>
                    <p:blipFill>
                      <a:blip r:embed="rId17"/>
                      <a:srcRect/>
                      <a:stretch>
                        <a:fillRect/>
                      </a:stretch>
                    </p:blipFill>
                    <p:spPr bwMode="auto">
                      <a:xfrm>
                        <a:off x="3886200" y="5181600"/>
                        <a:ext cx="3060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name="Equation" r:id="rId2" imgW="1993680" imgH="838080" progId="Equation.DSMT4">
                  <p:embed/>
                </p:oleObj>
              </mc:Choice>
              <mc:Fallback>
                <p:oleObj name="Equation" r:id="rId2" imgW="19936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name="Equation" r:id="rId4" imgW="1981080" imgH="838080" progId="Equation.DSMT4">
                  <p:embed/>
                </p:oleObj>
              </mc:Choice>
              <mc:Fallback>
                <p:oleObj name="Equation" r:id="rId4" imgW="19810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Solving Fractions</a:t>
            </a:r>
          </a:p>
        </p:txBody>
      </p:sp>
      <p:sp>
        <p:nvSpPr>
          <p:cNvPr id="8195" name="Rectangle 3"/>
          <p:cNvSpPr>
            <a:spLocks noGrp="1"/>
          </p:cNvSpPr>
          <p:nvPr>
            <p:ph idx="1"/>
          </p:nvPr>
        </p:nvSpPr>
        <p:spPr>
          <a:xfrm>
            <a:off x="464372" y="1400752"/>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1598846523"/>
              </p:ext>
            </p:extLst>
          </p:nvPr>
        </p:nvGraphicFramePr>
        <p:xfrm>
          <a:off x="7391400" y="2209800"/>
          <a:ext cx="342900" cy="838200"/>
        </p:xfrm>
        <a:graphic>
          <a:graphicData uri="http://schemas.openxmlformats.org/presentationml/2006/ole">
            <mc:AlternateContent xmlns:mc="http://schemas.openxmlformats.org/markup-compatibility/2006">
              <mc:Choice xmlns:v="urn:schemas-microsoft-com:vml" Requires="v">
                <p:oleObj name="Equation" r:id="rId2" imgW="342751" imgH="837836" progId="Equation.DSMT4">
                  <p:embed/>
                </p:oleObj>
              </mc:Choice>
              <mc:Fallback>
                <p:oleObj name="Equation" r:id="rId2" imgW="342751" imgH="837836"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2098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extLst>
              <p:ext uri="{D42A27DB-BD31-4B8C-83A1-F6EECF244321}">
                <p14:modId xmlns:p14="http://schemas.microsoft.com/office/powerpoint/2010/main" val="2636473697"/>
              </p:ext>
            </p:extLst>
          </p:nvPr>
        </p:nvGraphicFramePr>
        <p:xfrm>
          <a:off x="723900" y="1276350"/>
          <a:ext cx="4152900" cy="393700"/>
        </p:xfrm>
        <a:graphic>
          <a:graphicData uri="http://schemas.openxmlformats.org/presentationml/2006/ole">
            <mc:AlternateContent xmlns:mc="http://schemas.openxmlformats.org/markup-compatibility/2006">
              <mc:Choice xmlns:v="urn:schemas-microsoft-com:vml" Requires="v">
                <p:oleObj name="Equation" r:id="rId2" imgW="4152600" imgH="393480" progId="Equation.DSMT4">
                  <p:embed/>
                </p:oleObj>
              </mc:Choice>
              <mc:Fallback>
                <p:oleObj name="Equation" r:id="rId2" imgW="4152600" imgH="393480" progId="Equation.DSMT4">
                  <p:embed/>
                  <p:pic>
                    <p:nvPicPr>
                      <p:cNvPr id="0" name="Picture 10"/>
                      <p:cNvPicPr>
                        <a:picLocks noChangeAspect="1" noChangeArrowheads="1"/>
                      </p:cNvPicPr>
                      <p:nvPr/>
                    </p:nvPicPr>
                    <p:blipFill>
                      <a:blip r:embed="rId3"/>
                      <a:srcRect/>
                      <a:stretch>
                        <a:fillRect/>
                      </a:stretch>
                    </p:blipFill>
                    <p:spPr bwMode="auto">
                      <a:xfrm>
                        <a:off x="723900" y="1276350"/>
                        <a:ext cx="41529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extLst>
              <p:ext uri="{D42A27DB-BD31-4B8C-83A1-F6EECF244321}">
                <p14:modId xmlns:p14="http://schemas.microsoft.com/office/powerpoint/2010/main" val="716052012"/>
              </p:ext>
            </p:extLst>
          </p:nvPr>
        </p:nvGraphicFramePr>
        <p:xfrm>
          <a:off x="4387850" y="2895600"/>
          <a:ext cx="3860800" cy="1206500"/>
        </p:xfrm>
        <a:graphic>
          <a:graphicData uri="http://schemas.openxmlformats.org/presentationml/2006/ole">
            <mc:AlternateContent xmlns:mc="http://schemas.openxmlformats.org/markup-compatibility/2006">
              <mc:Choice xmlns:v="urn:schemas-microsoft-com:vml" Requires="v">
                <p:oleObj name="Equation" r:id="rId4" imgW="3860640" imgH="1206360" progId="Equation.DSMT4">
                  <p:embed/>
                </p:oleObj>
              </mc:Choice>
              <mc:Fallback>
                <p:oleObj name="Equation" r:id="rId4" imgW="3860640" imgH="12063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7850" y="28956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name="Equation" r:id="rId6" imgW="2032000" imgH="952500" progId="Equation.DSMT4">
                  <p:embed/>
                </p:oleObj>
              </mc:Choice>
              <mc:Fallback>
                <p:oleObj name="Equation" r:id="rId6" imgW="20320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name="Equation" r:id="rId8" imgW="1460500" imgH="838200" progId="Equation.DSMT4">
                  <p:embed/>
                </p:oleObj>
              </mc:Choice>
              <mc:Fallback>
                <p:oleObj name="Equation" r:id="rId8" imgW="1460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name="Equation" r:id="rId10" imgW="4318000" imgH="838200" progId="Equation.DSMT4">
                  <p:embed/>
                </p:oleObj>
              </mc:Choice>
              <mc:Fallback>
                <p:oleObj name="Equation" r:id="rId10" imgW="4318000" imgH="83820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extLst>
              <p:ext uri="{D42A27DB-BD31-4B8C-83A1-F6EECF244321}">
                <p14:modId xmlns:p14="http://schemas.microsoft.com/office/powerpoint/2010/main" val="2171342134"/>
              </p:ext>
            </p:extLst>
          </p:nvPr>
        </p:nvGraphicFramePr>
        <p:xfrm>
          <a:off x="1066800" y="1827892"/>
          <a:ext cx="4737100" cy="393700"/>
        </p:xfrm>
        <a:graphic>
          <a:graphicData uri="http://schemas.openxmlformats.org/presentationml/2006/ole">
            <mc:AlternateContent xmlns:mc="http://schemas.openxmlformats.org/markup-compatibility/2006">
              <mc:Choice xmlns:v="urn:schemas-microsoft-com:vml" Requires="v">
                <p:oleObj name="Equation" r:id="rId12" imgW="4736880" imgH="393480" progId="Equation.DSMT4">
                  <p:embed/>
                </p:oleObj>
              </mc:Choice>
              <mc:Fallback>
                <p:oleObj name="Equation" r:id="rId12" imgW="4736880" imgH="393480" progId="Equation.DSMT4">
                  <p:embed/>
                  <p:pic>
                    <p:nvPicPr>
                      <p:cNvPr id="0" name="Picture 15"/>
                      <p:cNvPicPr>
                        <a:picLocks noChangeAspect="1" noChangeArrowheads="1"/>
                      </p:cNvPicPr>
                      <p:nvPr/>
                    </p:nvPicPr>
                    <p:blipFill>
                      <a:blip r:embed="rId13"/>
                      <a:srcRect/>
                      <a:stretch>
                        <a:fillRect/>
                      </a:stretch>
                    </p:blipFill>
                    <p:spPr bwMode="auto">
                      <a:xfrm>
                        <a:off x="1066800" y="1827892"/>
                        <a:ext cx="4737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002625314"/>
              </p:ext>
            </p:extLst>
          </p:nvPr>
        </p:nvGraphicFramePr>
        <p:xfrm>
          <a:off x="974725" y="2209800"/>
          <a:ext cx="3416300" cy="838200"/>
        </p:xfrm>
        <a:graphic>
          <a:graphicData uri="http://schemas.openxmlformats.org/presentationml/2006/ole">
            <mc:AlternateContent xmlns:mc="http://schemas.openxmlformats.org/markup-compatibility/2006">
              <mc:Choice xmlns:v="urn:schemas-microsoft-com:vml" Requires="v">
                <p:oleObj name="Equation" r:id="rId14" imgW="3416040" imgH="838080" progId="Equation.DSMT4">
                  <p:embed/>
                </p:oleObj>
              </mc:Choice>
              <mc:Fallback>
                <p:oleObj name="Equation" r:id="rId14" imgW="3416040" imgH="838080" progId="Equation.DSMT4">
                  <p:embed/>
                  <p:pic>
                    <p:nvPicPr>
                      <p:cNvPr id="0" name="Picture 16"/>
                      <p:cNvPicPr>
                        <a:picLocks noChangeAspect="1" noChangeArrowheads="1"/>
                      </p:cNvPicPr>
                      <p:nvPr/>
                    </p:nvPicPr>
                    <p:blipFill>
                      <a:blip r:embed="rId15"/>
                      <a:srcRect/>
                      <a:stretch>
                        <a:fillRect/>
                      </a:stretch>
                    </p:blipFill>
                    <p:spPr bwMode="auto">
                      <a:xfrm>
                        <a:off x="974725" y="2209800"/>
                        <a:ext cx="341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extLst>
              <p:ext uri="{D42A27DB-BD31-4B8C-83A1-F6EECF244321}">
                <p14:modId xmlns:p14="http://schemas.microsoft.com/office/powerpoint/2010/main" val="3079810247"/>
              </p:ext>
            </p:extLst>
          </p:nvPr>
        </p:nvGraphicFramePr>
        <p:xfrm>
          <a:off x="4400998" y="4267200"/>
          <a:ext cx="3810000" cy="660400"/>
        </p:xfrm>
        <a:graphic>
          <a:graphicData uri="http://schemas.openxmlformats.org/presentationml/2006/ole">
            <mc:AlternateContent xmlns:mc="http://schemas.openxmlformats.org/markup-compatibility/2006">
              <mc:Choice xmlns:v="urn:schemas-microsoft-com:vml" Requires="v">
                <p:oleObj name="Equation" r:id="rId16" imgW="3809880" imgH="660240" progId="Equation.DSMT4">
                  <p:embed/>
                </p:oleObj>
              </mc:Choice>
              <mc:Fallback>
                <p:oleObj name="Equation" r:id="rId16" imgW="3809880" imgH="660240" progId="Equation.DSMT4">
                  <p:embed/>
                  <p:pic>
                    <p:nvPicPr>
                      <p:cNvPr id="0" name="Picture 17"/>
                      <p:cNvPicPr>
                        <a:picLocks noChangeAspect="1" noChangeArrowheads="1"/>
                      </p:cNvPicPr>
                      <p:nvPr/>
                    </p:nvPicPr>
                    <p:blipFill>
                      <a:blip r:embed="rId17"/>
                      <a:srcRect/>
                      <a:stretch>
                        <a:fillRect/>
                      </a:stretch>
                    </p:blipFill>
                    <p:spPr bwMode="auto">
                      <a:xfrm>
                        <a:off x="4400998" y="4267200"/>
                        <a:ext cx="38100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name="Equation" r:id="rId4" imgW="2044700" imgH="292100" progId="Equation.DSMT4">
                  <p:embed/>
                </p:oleObj>
              </mc:Choice>
              <mc:Fallback>
                <p:oleObj name="Equation" r:id="rId4" imgW="2044700" imgH="2921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name="Equation" r:id="rId6" imgW="710891" imgH="291973" progId="Equation.DSMT4">
                  <p:embed/>
                </p:oleObj>
              </mc:Choice>
              <mc:Fallback>
                <p:oleObj name="Equation" r:id="rId6" imgW="710891" imgH="291973"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4007438240"/>
              </p:ext>
            </p:extLst>
          </p:nvPr>
        </p:nvGraphicFramePr>
        <p:xfrm>
          <a:off x="4914900" y="1905000"/>
          <a:ext cx="2019300" cy="279400"/>
        </p:xfrm>
        <a:graphic>
          <a:graphicData uri="http://schemas.openxmlformats.org/presentationml/2006/ole">
            <mc:AlternateContent xmlns:mc="http://schemas.openxmlformats.org/markup-compatibility/2006">
              <mc:Choice xmlns:v="urn:schemas-microsoft-com:vml" Requires="v">
                <p:oleObj name="Equation" r:id="rId10" imgW="2019240" imgH="279360" progId="Equation.DSMT4">
                  <p:embed/>
                </p:oleObj>
              </mc:Choice>
              <mc:Fallback>
                <p:oleObj name="Equation" r:id="rId10" imgW="2019240" imgH="279360" progId="Equation.DSMT4">
                  <p:embed/>
                  <p:pic>
                    <p:nvPicPr>
                      <p:cNvPr id="0" name="Picture 15"/>
                      <p:cNvPicPr>
                        <a:picLocks noChangeAspect="1" noChangeArrowheads="1"/>
                      </p:cNvPicPr>
                      <p:nvPr/>
                    </p:nvPicPr>
                    <p:blipFill>
                      <a:blip r:embed="rId11"/>
                      <a:srcRect/>
                      <a:stretch>
                        <a:fillRect/>
                      </a:stretch>
                    </p:blipFill>
                    <p:spPr bwMode="auto">
                      <a:xfrm>
                        <a:off x="4914900" y="1905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683099801"/>
              </p:ext>
            </p:extLst>
          </p:nvPr>
        </p:nvGraphicFramePr>
        <p:xfrm>
          <a:off x="4914899" y="2455863"/>
          <a:ext cx="2341315" cy="289376"/>
        </p:xfrm>
        <a:graphic>
          <a:graphicData uri="http://schemas.openxmlformats.org/presentationml/2006/ole">
            <mc:AlternateContent xmlns:mc="http://schemas.openxmlformats.org/markup-compatibility/2006">
              <mc:Choice xmlns:v="urn:schemas-microsoft-com:vml" Requires="v">
                <p:oleObj name="Equation" r:id="rId12" imgW="2260440" imgH="279360" progId="Equation.DSMT4">
                  <p:embed/>
                </p:oleObj>
              </mc:Choice>
              <mc:Fallback>
                <p:oleObj name="Equation" r:id="rId12" imgW="2260440" imgH="279360" progId="Equation.DSMT4">
                  <p:embed/>
                  <p:pic>
                    <p:nvPicPr>
                      <p:cNvPr id="0" name="Picture 16"/>
                      <p:cNvPicPr>
                        <a:picLocks noChangeAspect="1" noChangeArrowheads="1"/>
                      </p:cNvPicPr>
                      <p:nvPr/>
                    </p:nvPicPr>
                    <p:blipFill>
                      <a:blip r:embed="rId13"/>
                      <a:srcRect/>
                      <a:stretch>
                        <a:fillRect/>
                      </a:stretch>
                    </p:blipFill>
                    <p:spPr bwMode="auto">
                      <a:xfrm>
                        <a:off x="4914899" y="2455863"/>
                        <a:ext cx="2341315" cy="289376"/>
                      </a:xfrm>
                      <a:prstGeom prst="rect">
                        <a:avLst/>
                      </a:prstGeom>
                      <a:noFill/>
                      <a:ln>
                        <a:noFill/>
                      </a:ln>
                      <a:effec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name="Equation" r:id="rId14" imgW="2425700" imgH="990600" progId="Equation.DSMT4">
                  <p:embed/>
                </p:oleObj>
              </mc:Choice>
              <mc:Fallback>
                <p:oleObj name="Equation" r:id="rId14" imgW="2425700" imgH="99060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name="Equation" r:id="rId16" imgW="3860800" imgH="838200" progId="Equation.DSMT4">
                  <p:embed/>
                </p:oleObj>
              </mc:Choice>
              <mc:Fallback>
                <p:oleObj name="Equation" r:id="rId16" imgW="3860800" imgH="8382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br>
              <a:rPr lang="en-US" i="0" dirty="0">
                <a:solidFill>
                  <a:schemeClr val="tx1"/>
                </a:solidFill>
              </a:rPr>
            </a:b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name="Equation" r:id="rId2" imgW="203112" imgH="609336" progId="Equation.DSMT4">
                  <p:embed/>
                </p:oleObj>
              </mc:Choice>
              <mc:Fallback>
                <p:oleObj name="Equation" r:id="rId2" imgW="203112"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name="Equation" r:id="rId4" imgW="203112" imgH="609336" progId="Equation.DSMT4">
                  <p:embed/>
                </p:oleObj>
              </mc:Choice>
              <mc:Fallback>
                <p:oleObj name="Equation" r:id="rId4" imgW="203112"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extLst>
              <p:ext uri="{D42A27DB-BD31-4B8C-83A1-F6EECF244321}">
                <p14:modId xmlns:p14="http://schemas.microsoft.com/office/powerpoint/2010/main" val="3174899748"/>
              </p:ext>
            </p:extLst>
          </p:nvPr>
        </p:nvGraphicFramePr>
        <p:xfrm>
          <a:off x="847725" y="1074738"/>
          <a:ext cx="7248525" cy="1776412"/>
        </p:xfrm>
        <a:graphic>
          <a:graphicData uri="http://schemas.openxmlformats.org/presentationml/2006/ole">
            <mc:AlternateContent xmlns:mc="http://schemas.openxmlformats.org/markup-compatibility/2006">
              <mc:Choice xmlns:v="urn:schemas-microsoft-com:vml" Requires="v">
                <p:oleObj name="Equation" r:id="rId2" imgW="7251480" imgH="1777680" progId="Equation.DSMT4">
                  <p:embed/>
                </p:oleObj>
              </mc:Choice>
              <mc:Fallback>
                <p:oleObj name="Equation" r:id="rId2" imgW="7251480" imgH="1777680" progId="Equation.DSMT4">
                  <p:embed/>
                  <p:pic>
                    <p:nvPicPr>
                      <p:cNvPr id="0" name="Picture 12"/>
                      <p:cNvPicPr>
                        <a:picLocks noChangeAspect="1" noChangeArrowheads="1"/>
                      </p:cNvPicPr>
                      <p:nvPr/>
                    </p:nvPicPr>
                    <p:blipFill>
                      <a:blip r:embed="rId3"/>
                      <a:srcRect/>
                      <a:stretch>
                        <a:fillRect/>
                      </a:stretch>
                    </p:blipFill>
                    <p:spPr bwMode="auto">
                      <a:xfrm>
                        <a:off x="847725" y="1074738"/>
                        <a:ext cx="7248525" cy="177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name="Equation" r:id="rId4" imgW="3822700" imgH="838200" progId="Equation.DSMT4">
                  <p:embed/>
                </p:oleObj>
              </mc:Choice>
              <mc:Fallback>
                <p:oleObj name="Equation" r:id="rId4" imgW="38227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1650162263"/>
              </p:ext>
            </p:extLst>
          </p:nvPr>
        </p:nvGraphicFramePr>
        <p:xfrm>
          <a:off x="5867400" y="3329318"/>
          <a:ext cx="2362200" cy="876300"/>
        </p:xfrm>
        <a:graphic>
          <a:graphicData uri="http://schemas.openxmlformats.org/presentationml/2006/ole">
            <mc:AlternateContent xmlns:mc="http://schemas.openxmlformats.org/markup-compatibility/2006">
              <mc:Choice xmlns:v="urn:schemas-microsoft-com:vml" Requires="v">
                <p:oleObj name="Equation" r:id="rId6" imgW="2361960" imgH="876240" progId="Equation.DSMT4">
                  <p:embed/>
                </p:oleObj>
              </mc:Choice>
              <mc:Fallback>
                <p:oleObj name="Equation" r:id="rId6" imgW="2361960" imgH="876240" progId="Equation.DSMT4">
                  <p:embed/>
                  <p:pic>
                    <p:nvPicPr>
                      <p:cNvPr id="0" name="Picture 14"/>
                      <p:cNvPicPr>
                        <a:picLocks noChangeAspect="1" noChangeArrowheads="1"/>
                      </p:cNvPicPr>
                      <p:nvPr/>
                    </p:nvPicPr>
                    <p:blipFill>
                      <a:blip r:embed="rId7"/>
                      <a:srcRect/>
                      <a:stretch>
                        <a:fillRect/>
                      </a:stretch>
                    </p:blipFill>
                    <p:spPr bwMode="auto">
                      <a:xfrm>
                        <a:off x="5867400" y="3329318"/>
                        <a:ext cx="236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name="Equation" r:id="rId8" imgW="1752600" imgH="292100" progId="Equation.DSMT4">
                  <p:embed/>
                </p:oleObj>
              </mc:Choice>
              <mc:Fallback>
                <p:oleObj name="Equation" r:id="rId8" imgW="1752600" imgH="2921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name="Equation" r:id="rId10" imgW="1079500" imgH="279400" progId="Equation.DSMT4">
                  <p:embed/>
                </p:oleObj>
              </mc:Choice>
              <mc:Fallback>
                <p:oleObj name="Equation" r:id="rId10" imgW="1079500" imgH="2794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name="Equation" r:id="rId12" imgW="965200" imgH="838200" progId="Equation.DSMT4">
                  <p:embed/>
                </p:oleObj>
              </mc:Choice>
              <mc:Fallback>
                <p:oleObj name="Equation" r:id="rId12" imgW="965200" imgH="8382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name="Equation" r:id="rId14" imgW="164957" imgH="203024" progId="Equation.DSMT4">
                  <p:embed/>
                </p:oleObj>
              </mc:Choice>
              <mc:Fallback>
                <p:oleObj name="Equation" r:id="rId14" imgW="164957" imgH="203024"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name="Equation" r:id="rId16" imgW="152334" imgH="228501" progId="Equation.DSMT4">
                  <p:embed/>
                </p:oleObj>
              </mc:Choice>
              <mc:Fallback>
                <p:oleObj name="Equation" r:id="rId16" imgW="152334" imgH="228501"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name="Equation" r:id="rId2" imgW="1473200" imgH="825500" progId="Equation.DSMT4">
                  <p:embed/>
                </p:oleObj>
              </mc:Choice>
              <mc:Fallback>
                <p:oleObj name="Equation" r:id="rId2" imgW="1473200" imgH="8255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name="Equation" r:id="rId4" imgW="1879600" imgH="825500" progId="Equation.DSMT4">
                  <p:embed/>
                </p:oleObj>
              </mc:Choice>
              <mc:Fallback>
                <p:oleObj name="Equation" r:id="rId4" imgW="1879600" imgH="8255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8B9DCAB-E1A3-4F40-890D-8DEC81FDAB6F}"/>
</file>

<file path=customXml/itemProps2.xml><?xml version="1.0" encoding="utf-8"?>
<ds:datastoreItem xmlns:ds="http://schemas.openxmlformats.org/officeDocument/2006/customXml" ds:itemID="{CEF8D70B-B241-49F6-8B5D-CE41FE662EA2}"/>
</file>

<file path=customXml/itemProps3.xml><?xml version="1.0" encoding="utf-8"?>
<ds:datastoreItem xmlns:ds="http://schemas.openxmlformats.org/officeDocument/2006/customXml" ds:itemID="{49F63017-900A-40F8-A931-2C69FD7AC9FF}"/>
</file>

<file path=docProps/app.xml><?xml version="1.0" encoding="utf-8"?>
<Properties xmlns="http://schemas.openxmlformats.org/officeDocument/2006/extended-properties" xmlns:vt="http://schemas.openxmlformats.org/officeDocument/2006/docPropsVTypes">
  <TotalTime>926</TotalTime>
  <Words>1059</Words>
  <Application>Microsoft Office PowerPoint</Application>
  <PresentationFormat>On-screen Show (4:3)</PresentationFormat>
  <Paragraphs>122</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9.7</vt:lpstr>
      <vt:lpstr>Procedure: Solving a Word Problem Containing Rational Expressions</vt:lpstr>
      <vt:lpstr>Example 1: Solving Fractions</vt:lpstr>
      <vt:lpstr>Example 1: Solving Fractions (cont.)</vt:lpstr>
      <vt:lpstr>Example 1: Solving Fractions (cont.)</vt:lpstr>
      <vt:lpstr>Example 2: Application: Solving Work Problems</vt:lpstr>
      <vt:lpstr>Example 2: Application: Solving Work Problems (cont.)</vt:lpstr>
      <vt:lpstr>Example 2: Application: Solving Work Problems (cont.)</vt:lpstr>
      <vt:lpstr>Example 2: Application: Solving Work Problems (cont.)</vt:lpstr>
      <vt:lpstr>Example 3: Application: Solving Work Problems</vt:lpstr>
      <vt:lpstr>Example 3: Application: Solving Work Problems (cont.)</vt:lpstr>
      <vt:lpstr>Example 3: Application: Solving Work Problems (cont.)</vt:lpstr>
      <vt:lpstr>Example 3: Application: Solving Work Problems (cont.)</vt:lpstr>
      <vt:lpstr>Example 3: Application: Solving Work Problems (cont.)</vt:lpstr>
      <vt:lpstr>Example 4: Application: Solving Work Problems</vt:lpstr>
      <vt:lpstr>Example 4: Application: Solving Work Problems (cont.)</vt:lpstr>
      <vt:lpstr>Example 4: Application: Solving Work Problems (cont.)</vt:lpstr>
      <vt:lpstr>Example 4: Application: Solving Work Problems (cont.)</vt:lpstr>
      <vt:lpstr>Example 5 Application: Solving Distance-Rate-Time Problems</vt:lpstr>
      <vt:lpstr>Example 5 Application: Solving Distance-Rate-Time Problems (cont.)</vt:lpstr>
      <vt:lpstr>Example 5 Application: Solving Distance-Rate-Time Problems (cont.)</vt:lpstr>
      <vt:lpstr>Example 5 Application: Solving Distance-Rate-Time Problems (cont.)</vt:lpstr>
      <vt:lpstr>Note</vt:lpstr>
      <vt:lpstr>Example 6 Application: Solving Distance-Rate-Time Problems</vt:lpstr>
      <vt:lpstr>Example 6 Application: Solving Distance-Rate-Time Problems (cont.)</vt:lpstr>
      <vt:lpstr>Example 6 Application: Solving Distance-Rate-Time Problems (cont.)</vt:lpstr>
      <vt:lpstr>Example 6 Application: Solving Distance-Rate-Time Problems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123</cp:revision>
  <dcterms:created xsi:type="dcterms:W3CDTF">2013-04-26T14:43:13Z</dcterms:created>
  <dcterms:modified xsi:type="dcterms:W3CDTF">2024-08-14T12:56:26Z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