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60" r:id="rId3"/>
    <p:sldId id="261" r:id="rId4"/>
    <p:sldId id="262" r:id="rId5"/>
    <p:sldId id="263" r:id="rId6"/>
    <p:sldId id="281" r:id="rId7"/>
    <p:sldId id="282" r:id="rId8"/>
    <p:sldId id="283" r:id="rId9"/>
    <p:sldId id="285" r:id="rId10"/>
    <p:sldId id="286" r:id="rId11"/>
    <p:sldId id="279" r:id="rId12"/>
    <p:sldId id="287" r:id="rId13"/>
    <p:sldId id="264" r:id="rId14"/>
    <p:sldId id="265" r:id="rId15"/>
    <p:sldId id="278" r:id="rId16"/>
    <p:sldId id="289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1" autoAdjust="0"/>
    <p:restoredTop sz="94709" autoAdjust="0"/>
  </p:normalViewPr>
  <p:slideViewPr>
    <p:cSldViewPr>
      <p:cViewPr varScale="1">
        <p:scale>
          <a:sx n="78" d="100"/>
          <a:sy n="78" d="100"/>
        </p:scale>
        <p:origin x="1531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528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8CF49-F579-4182-AE7F-1605E57C42D2}" type="datetimeFigureOut">
              <a:rPr lang="en-US" smtClean="0"/>
              <a:pPr/>
              <a:t>8/14/2024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14D389-04F0-408A-8F38-CEB8FC0B17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79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wmf"/><Relationship Id="rId4" Type="http://schemas.openxmlformats.org/officeDocument/2006/relationships/oleObject" Target="../embeddings/oleObject43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45.wmf"/><Relationship Id="rId7" Type="http://schemas.openxmlformats.org/officeDocument/2006/relationships/image" Target="../media/image47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6.wmf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54.wmf"/><Relationship Id="rId18" Type="http://schemas.openxmlformats.org/officeDocument/2006/relationships/oleObject" Target="../embeddings/oleObject56.bin"/><Relationship Id="rId3" Type="http://schemas.openxmlformats.org/officeDocument/2006/relationships/image" Target="../media/image49.wmf"/><Relationship Id="rId21" Type="http://schemas.openxmlformats.org/officeDocument/2006/relationships/image" Target="../media/image58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3.bin"/><Relationship Id="rId17" Type="http://schemas.openxmlformats.org/officeDocument/2006/relationships/image" Target="../media/image56.wmf"/><Relationship Id="rId2" Type="http://schemas.openxmlformats.org/officeDocument/2006/relationships/oleObject" Target="../embeddings/oleObject48.bin"/><Relationship Id="rId16" Type="http://schemas.openxmlformats.org/officeDocument/2006/relationships/oleObject" Target="../embeddings/oleObject55.bin"/><Relationship Id="rId20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5" Type="http://schemas.openxmlformats.org/officeDocument/2006/relationships/image" Target="../media/image55.wmf"/><Relationship Id="rId23" Type="http://schemas.openxmlformats.org/officeDocument/2006/relationships/image" Target="../media/image59.wmf"/><Relationship Id="rId10" Type="http://schemas.openxmlformats.org/officeDocument/2006/relationships/oleObject" Target="../embeddings/oleObject52.bin"/><Relationship Id="rId19" Type="http://schemas.openxmlformats.org/officeDocument/2006/relationships/image" Target="../media/image57.wmf"/><Relationship Id="rId4" Type="http://schemas.openxmlformats.org/officeDocument/2006/relationships/oleObject" Target="../embeddings/oleObject49.bin"/><Relationship Id="rId9" Type="http://schemas.openxmlformats.org/officeDocument/2006/relationships/image" Target="../media/image52.wmf"/><Relationship Id="rId14" Type="http://schemas.openxmlformats.org/officeDocument/2006/relationships/oleObject" Target="../embeddings/oleObject54.bin"/><Relationship Id="rId22" Type="http://schemas.openxmlformats.org/officeDocument/2006/relationships/oleObject" Target="../embeddings/oleObject5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7" Type="http://schemas.openxmlformats.org/officeDocument/2006/relationships/image" Target="../media/image62.wmf"/><Relationship Id="rId2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1.bin"/><Relationship Id="rId5" Type="http://schemas.openxmlformats.org/officeDocument/2006/relationships/image" Target="../media/image61.wmf"/><Relationship Id="rId4" Type="http://schemas.openxmlformats.org/officeDocument/2006/relationships/oleObject" Target="../embeddings/oleObject60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13" Type="http://schemas.openxmlformats.org/officeDocument/2006/relationships/image" Target="../media/image68.wmf"/><Relationship Id="rId18" Type="http://schemas.openxmlformats.org/officeDocument/2006/relationships/oleObject" Target="../embeddings/oleObject70.bin"/><Relationship Id="rId26" Type="http://schemas.openxmlformats.org/officeDocument/2006/relationships/oleObject" Target="../embeddings/oleObject74.bin"/><Relationship Id="rId3" Type="http://schemas.openxmlformats.org/officeDocument/2006/relationships/image" Target="../media/image63.wmf"/><Relationship Id="rId21" Type="http://schemas.openxmlformats.org/officeDocument/2006/relationships/image" Target="../media/image72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67.bin"/><Relationship Id="rId17" Type="http://schemas.openxmlformats.org/officeDocument/2006/relationships/image" Target="../media/image70.wmf"/><Relationship Id="rId25" Type="http://schemas.openxmlformats.org/officeDocument/2006/relationships/image" Target="../media/image74.wmf"/><Relationship Id="rId2" Type="http://schemas.openxmlformats.org/officeDocument/2006/relationships/oleObject" Target="../embeddings/oleObject62.bin"/><Relationship Id="rId16" Type="http://schemas.openxmlformats.org/officeDocument/2006/relationships/oleObject" Target="../embeddings/oleObject69.bin"/><Relationship Id="rId20" Type="http://schemas.openxmlformats.org/officeDocument/2006/relationships/oleObject" Target="../embeddings/oleObject71.bin"/><Relationship Id="rId29" Type="http://schemas.openxmlformats.org/officeDocument/2006/relationships/image" Target="../media/image6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67.wmf"/><Relationship Id="rId24" Type="http://schemas.openxmlformats.org/officeDocument/2006/relationships/oleObject" Target="../embeddings/oleObject73.bin"/><Relationship Id="rId5" Type="http://schemas.openxmlformats.org/officeDocument/2006/relationships/image" Target="../media/image64.wmf"/><Relationship Id="rId15" Type="http://schemas.openxmlformats.org/officeDocument/2006/relationships/image" Target="../media/image69.wmf"/><Relationship Id="rId23" Type="http://schemas.openxmlformats.org/officeDocument/2006/relationships/image" Target="../media/image73.wmf"/><Relationship Id="rId28" Type="http://schemas.openxmlformats.org/officeDocument/2006/relationships/oleObject" Target="../embeddings/oleObject59.bin"/><Relationship Id="rId10" Type="http://schemas.openxmlformats.org/officeDocument/2006/relationships/oleObject" Target="../embeddings/oleObject66.bin"/><Relationship Id="rId19" Type="http://schemas.openxmlformats.org/officeDocument/2006/relationships/image" Target="../media/image71.wmf"/><Relationship Id="rId4" Type="http://schemas.openxmlformats.org/officeDocument/2006/relationships/oleObject" Target="../embeddings/oleObject63.bin"/><Relationship Id="rId9" Type="http://schemas.openxmlformats.org/officeDocument/2006/relationships/image" Target="../media/image66.wmf"/><Relationship Id="rId14" Type="http://schemas.openxmlformats.org/officeDocument/2006/relationships/oleObject" Target="../embeddings/oleObject68.bin"/><Relationship Id="rId22" Type="http://schemas.openxmlformats.org/officeDocument/2006/relationships/oleObject" Target="../embeddings/oleObject72.bin"/><Relationship Id="rId27" Type="http://schemas.openxmlformats.org/officeDocument/2006/relationships/image" Target="../media/image7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oleObject" Target="../embeddings/oleObject75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7" Type="http://schemas.openxmlformats.org/officeDocument/2006/relationships/image" Target="../media/image79.wmf"/><Relationship Id="rId2" Type="http://schemas.openxmlformats.org/officeDocument/2006/relationships/oleObject" Target="../embeddings/oleObject7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8.bin"/><Relationship Id="rId5" Type="http://schemas.openxmlformats.org/officeDocument/2006/relationships/image" Target="../media/image78.wmf"/><Relationship Id="rId4" Type="http://schemas.openxmlformats.org/officeDocument/2006/relationships/oleObject" Target="../embeddings/oleObject77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13" Type="http://schemas.openxmlformats.org/officeDocument/2006/relationships/image" Target="../media/image85.wmf"/><Relationship Id="rId3" Type="http://schemas.openxmlformats.org/officeDocument/2006/relationships/image" Target="../media/image80.wmf"/><Relationship Id="rId7" Type="http://schemas.openxmlformats.org/officeDocument/2006/relationships/image" Target="../media/image82.wmf"/><Relationship Id="rId12" Type="http://schemas.openxmlformats.org/officeDocument/2006/relationships/oleObject" Target="../embeddings/oleObject84.bin"/><Relationship Id="rId2" Type="http://schemas.openxmlformats.org/officeDocument/2006/relationships/oleObject" Target="../embeddings/oleObject7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84.wmf"/><Relationship Id="rId5" Type="http://schemas.openxmlformats.org/officeDocument/2006/relationships/image" Target="../media/image81.wmf"/><Relationship Id="rId15" Type="http://schemas.openxmlformats.org/officeDocument/2006/relationships/image" Target="../media/image86.wmf"/><Relationship Id="rId10" Type="http://schemas.openxmlformats.org/officeDocument/2006/relationships/oleObject" Target="../embeddings/oleObject83.bin"/><Relationship Id="rId4" Type="http://schemas.openxmlformats.org/officeDocument/2006/relationships/oleObject" Target="../embeddings/oleObject80.bin"/><Relationship Id="rId9" Type="http://schemas.openxmlformats.org/officeDocument/2006/relationships/image" Target="../media/image83.wmf"/><Relationship Id="rId14" Type="http://schemas.openxmlformats.org/officeDocument/2006/relationships/oleObject" Target="../embeddings/oleObject85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3" Type="http://schemas.openxmlformats.org/officeDocument/2006/relationships/image" Target="../media/image87.wmf"/><Relationship Id="rId7" Type="http://schemas.openxmlformats.org/officeDocument/2006/relationships/image" Target="../media/image89.wmf"/><Relationship Id="rId2" Type="http://schemas.openxmlformats.org/officeDocument/2006/relationships/oleObject" Target="../embeddings/oleObject8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8.bin"/><Relationship Id="rId11" Type="http://schemas.openxmlformats.org/officeDocument/2006/relationships/image" Target="../media/image91.wmf"/><Relationship Id="rId5" Type="http://schemas.openxmlformats.org/officeDocument/2006/relationships/image" Target="../media/image88.wmf"/><Relationship Id="rId10" Type="http://schemas.openxmlformats.org/officeDocument/2006/relationships/oleObject" Target="../embeddings/oleObject90.bin"/><Relationship Id="rId4" Type="http://schemas.openxmlformats.org/officeDocument/2006/relationships/oleObject" Target="../embeddings/oleObject87.bin"/><Relationship Id="rId9" Type="http://schemas.openxmlformats.org/officeDocument/2006/relationships/image" Target="../media/image9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oleObject" Target="../embeddings/oleObject9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3.wmf"/><Relationship Id="rId4" Type="http://schemas.openxmlformats.org/officeDocument/2006/relationships/oleObject" Target="../embeddings/oleObject92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wmf"/><Relationship Id="rId2" Type="http://schemas.openxmlformats.org/officeDocument/2006/relationships/oleObject" Target="../embeddings/oleObject93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7.bin"/><Relationship Id="rId13" Type="http://schemas.openxmlformats.org/officeDocument/2006/relationships/image" Target="../media/image100.wmf"/><Relationship Id="rId3" Type="http://schemas.openxmlformats.org/officeDocument/2006/relationships/image" Target="../media/image95.wmf"/><Relationship Id="rId7" Type="http://schemas.openxmlformats.org/officeDocument/2006/relationships/image" Target="../media/image97.wmf"/><Relationship Id="rId12" Type="http://schemas.openxmlformats.org/officeDocument/2006/relationships/oleObject" Target="../embeddings/oleObject99.bin"/><Relationship Id="rId2" Type="http://schemas.openxmlformats.org/officeDocument/2006/relationships/oleObject" Target="../embeddings/oleObject9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6.bin"/><Relationship Id="rId11" Type="http://schemas.openxmlformats.org/officeDocument/2006/relationships/image" Target="../media/image99.wmf"/><Relationship Id="rId5" Type="http://schemas.openxmlformats.org/officeDocument/2006/relationships/image" Target="../media/image96.wmf"/><Relationship Id="rId15" Type="http://schemas.openxmlformats.org/officeDocument/2006/relationships/image" Target="../media/image101.wmf"/><Relationship Id="rId10" Type="http://schemas.openxmlformats.org/officeDocument/2006/relationships/oleObject" Target="../embeddings/oleObject98.bin"/><Relationship Id="rId4" Type="http://schemas.openxmlformats.org/officeDocument/2006/relationships/oleObject" Target="../embeddings/oleObject95.bin"/><Relationship Id="rId9" Type="http://schemas.openxmlformats.org/officeDocument/2006/relationships/image" Target="../media/image98.wmf"/><Relationship Id="rId14" Type="http://schemas.openxmlformats.org/officeDocument/2006/relationships/oleObject" Target="../embeddings/oleObject100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4.bin"/><Relationship Id="rId3" Type="http://schemas.openxmlformats.org/officeDocument/2006/relationships/image" Target="../media/image103.wmf"/><Relationship Id="rId7" Type="http://schemas.openxmlformats.org/officeDocument/2006/relationships/image" Target="../media/image105.wmf"/><Relationship Id="rId2" Type="http://schemas.openxmlformats.org/officeDocument/2006/relationships/oleObject" Target="../embeddings/oleObject10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3.bin"/><Relationship Id="rId5" Type="http://schemas.openxmlformats.org/officeDocument/2006/relationships/image" Target="../media/image104.wmf"/><Relationship Id="rId4" Type="http://schemas.openxmlformats.org/officeDocument/2006/relationships/oleObject" Target="../embeddings/oleObject102.bin"/><Relationship Id="rId9" Type="http://schemas.openxmlformats.org/officeDocument/2006/relationships/image" Target="../media/image106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8.bin"/><Relationship Id="rId13" Type="http://schemas.openxmlformats.org/officeDocument/2006/relationships/image" Target="../media/image112.wmf"/><Relationship Id="rId3" Type="http://schemas.openxmlformats.org/officeDocument/2006/relationships/image" Target="../media/image107.wmf"/><Relationship Id="rId7" Type="http://schemas.openxmlformats.org/officeDocument/2006/relationships/image" Target="../media/image109.wmf"/><Relationship Id="rId12" Type="http://schemas.openxmlformats.org/officeDocument/2006/relationships/oleObject" Target="../embeddings/oleObject110.bin"/><Relationship Id="rId2" Type="http://schemas.openxmlformats.org/officeDocument/2006/relationships/oleObject" Target="../embeddings/oleObject10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7.bin"/><Relationship Id="rId11" Type="http://schemas.openxmlformats.org/officeDocument/2006/relationships/image" Target="../media/image111.wmf"/><Relationship Id="rId5" Type="http://schemas.openxmlformats.org/officeDocument/2006/relationships/image" Target="../media/image108.wmf"/><Relationship Id="rId15" Type="http://schemas.openxmlformats.org/officeDocument/2006/relationships/image" Target="../media/image113.wmf"/><Relationship Id="rId10" Type="http://schemas.openxmlformats.org/officeDocument/2006/relationships/oleObject" Target="../embeddings/oleObject109.bin"/><Relationship Id="rId4" Type="http://schemas.openxmlformats.org/officeDocument/2006/relationships/oleObject" Target="../embeddings/oleObject106.bin"/><Relationship Id="rId9" Type="http://schemas.openxmlformats.org/officeDocument/2006/relationships/image" Target="../media/image110.wmf"/><Relationship Id="rId14" Type="http://schemas.openxmlformats.org/officeDocument/2006/relationships/oleObject" Target="../embeddings/oleObject11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4.wmf"/><Relationship Id="rId2" Type="http://schemas.openxmlformats.org/officeDocument/2006/relationships/oleObject" Target="../embeddings/oleObject16.bin"/><Relationship Id="rId16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7.wmf"/><Relationship Id="rId18" Type="http://schemas.openxmlformats.org/officeDocument/2006/relationships/oleObject" Target="../embeddings/oleObject39.bin"/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39.wmf"/><Relationship Id="rId2" Type="http://schemas.openxmlformats.org/officeDocument/2006/relationships/oleObject" Target="../embeddings/oleObject31.bin"/><Relationship Id="rId16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5" Type="http://schemas.openxmlformats.org/officeDocument/2006/relationships/image" Target="../media/image38.wmf"/><Relationship Id="rId10" Type="http://schemas.openxmlformats.org/officeDocument/2006/relationships/oleObject" Target="../embeddings/oleObject35.bin"/><Relationship Id="rId19" Type="http://schemas.openxmlformats.org/officeDocument/2006/relationships/image" Target="../media/image40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wmf"/><Relationship Id="rId4" Type="http://schemas.openxmlformats.org/officeDocument/2006/relationships/oleObject" Target="../embeddings/oleObject4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Rational Equations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(cont.)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57200" y="1219200"/>
            <a:ext cx="8229600" cy="332398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Correspond:</a:t>
            </a:r>
          </a:p>
          <a:p>
            <a:endParaRPr lang="en-US" sz="42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6628544"/>
              </p:ext>
            </p:extLst>
          </p:nvPr>
        </p:nvGraphicFramePr>
        <p:xfrm>
          <a:off x="3048000" y="1219200"/>
          <a:ext cx="26543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54280" imgH="1498320" progId="Equation.DSMT4">
                  <p:embed/>
                </p:oleObj>
              </mc:Choice>
              <mc:Fallback>
                <p:oleObj name="Equation" r:id="rId2" imgW="2654280" imgH="1498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219200"/>
                        <a:ext cx="26543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498090"/>
              </p:ext>
            </p:extLst>
          </p:nvPr>
        </p:nvGraphicFramePr>
        <p:xfrm>
          <a:off x="3048000" y="2997200"/>
          <a:ext cx="26543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54280" imgH="1498320" progId="Equation.DSMT4">
                  <p:embed/>
                </p:oleObj>
              </mc:Choice>
              <mc:Fallback>
                <p:oleObj name="Equation" r:id="rId4" imgW="2654280" imgH="1498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997200"/>
                        <a:ext cx="26543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Procedure: Solving an Equation Containing Rational Expressions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086696"/>
            <a:ext cx="8229600" cy="489364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1963" indent="-461963">
              <a:buFont typeface="+mj-lt"/>
              <a:buAutoNum type="arabicPeriod"/>
              <a:tabLst>
                <a:tab pos="461963" algn="l"/>
              </a:tabLst>
            </a:pPr>
            <a:r>
              <a:rPr lang="en-US" sz="2700" dirty="0">
                <a:solidFill>
                  <a:schemeClr val="accent6">
                    <a:lumMod val="10000"/>
                  </a:schemeClr>
                </a:solidFill>
              </a:rPr>
              <a:t>Find the LCD of the fractions.</a:t>
            </a:r>
          </a:p>
          <a:p>
            <a:pPr marL="461963" indent="-461963">
              <a:buFont typeface="+mj-lt"/>
              <a:buAutoNum type="arabicPeriod"/>
              <a:tabLst>
                <a:tab pos="461963" algn="l"/>
              </a:tabLst>
            </a:pPr>
            <a:r>
              <a:rPr lang="en-US" sz="2700" dirty="0">
                <a:solidFill>
                  <a:schemeClr val="accent6">
                    <a:lumMod val="10000"/>
                  </a:schemeClr>
                </a:solidFill>
              </a:rPr>
              <a:t>List any restrictions on the variables. </a:t>
            </a:r>
          </a:p>
          <a:p>
            <a:pPr marL="461963" indent="-461963">
              <a:spcBef>
                <a:spcPts val="600"/>
              </a:spcBef>
              <a:buFont typeface="+mj-lt"/>
              <a:buAutoNum type="arabicPeriod"/>
              <a:tabLst>
                <a:tab pos="461963" algn="l"/>
              </a:tabLst>
            </a:pPr>
            <a:r>
              <a:rPr lang="en-US" sz="2700" dirty="0">
                <a:solidFill>
                  <a:schemeClr val="accent6">
                    <a:lumMod val="10000"/>
                  </a:schemeClr>
                </a:solidFill>
              </a:rPr>
              <a:t>Multiply both sides of the equation by this LCD and simplify.</a:t>
            </a:r>
          </a:p>
          <a:p>
            <a:pPr marL="461963" indent="-461963">
              <a:spcBef>
                <a:spcPts val="600"/>
              </a:spcBef>
              <a:buFont typeface="+mj-lt"/>
              <a:buAutoNum type="arabicPeriod"/>
              <a:tabLst>
                <a:tab pos="461963" algn="l"/>
              </a:tabLst>
            </a:pPr>
            <a:r>
              <a:rPr lang="en-US" sz="2700" dirty="0">
                <a:solidFill>
                  <a:schemeClr val="accent6">
                    <a:lumMod val="10000"/>
                  </a:schemeClr>
                </a:solidFill>
              </a:rPr>
              <a:t>Solve the resulting equation. (This equation will have only polynomials on both sides.)</a:t>
            </a:r>
          </a:p>
          <a:p>
            <a:pPr marL="461963" indent="-461963">
              <a:spcBef>
                <a:spcPts val="600"/>
              </a:spcBef>
              <a:buFont typeface="+mj-lt"/>
              <a:buAutoNum type="arabicPeriod"/>
              <a:tabLst>
                <a:tab pos="461963" algn="l"/>
              </a:tabLst>
            </a:pPr>
            <a:r>
              <a:rPr lang="en-US" sz="2700" dirty="0">
                <a:solidFill>
                  <a:schemeClr val="accent6">
                    <a:lumMod val="10000"/>
                  </a:schemeClr>
                </a:solidFill>
              </a:rPr>
              <a:t>Check each solution in the </a:t>
            </a:r>
            <a:r>
              <a:rPr lang="en-US" sz="2700" b="1" dirty="0">
                <a:solidFill>
                  <a:srgbClr val="C00000"/>
                </a:solidFill>
              </a:rPr>
              <a:t>original equation</a:t>
            </a:r>
            <a:r>
              <a:rPr lang="en-US" sz="2700" dirty="0">
                <a:solidFill>
                  <a:schemeClr val="accent6">
                    <a:lumMod val="10000"/>
                  </a:schemeClr>
                </a:solidFill>
              </a:rPr>
              <a:t>. (Remember that no denominator can be 0. If one of the potential solutions matches a restriction on the variables, then that potential solution must be rejected.)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Rational Equations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 any restrictions on the variable, then solve the equation.</a:t>
            </a:r>
          </a:p>
          <a:p>
            <a:endParaRPr lang="en-US" sz="2000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First, find the LCD of the fractions, and then multiply both sides of the equation by the LCD. </a:t>
            </a:r>
          </a:p>
        </p:txBody>
      </p:sp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3657600" y="1981200"/>
          <a:ext cx="19431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42920" imgH="761760" progId="Equation.DSMT4">
                  <p:embed/>
                </p:oleObj>
              </mc:Choice>
              <mc:Fallback>
                <p:oleObj name="Equation" r:id="rId2" imgW="1942920" imgH="761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981200"/>
                        <a:ext cx="19431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2038350" y="4051300"/>
          <a:ext cx="50419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41800" imgH="977760" progId="Equation.DSMT4">
                  <p:embed/>
                </p:oleObj>
              </mc:Choice>
              <mc:Fallback>
                <p:oleObj name="Equation" r:id="rId4" imgW="504180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4051300"/>
                        <a:ext cx="50419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8010313"/>
              </p:ext>
            </p:extLst>
          </p:nvPr>
        </p:nvGraphicFramePr>
        <p:xfrm>
          <a:off x="3670300" y="5086350"/>
          <a:ext cx="19177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17360" imgH="799920" progId="Equation.DSMT4">
                  <p:embed/>
                </p:oleObj>
              </mc:Choice>
              <mc:Fallback>
                <p:oleObj name="Equation" r:id="rId6" imgW="1917360" imgH="799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5086350"/>
                        <a:ext cx="19177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5">
            <a:extLst>
              <a:ext uri="{FF2B5EF4-FFF2-40B4-BE49-F238E27FC236}">
                <a16:creationId xmlns:a16="http://schemas.microsoft.com/office/drawing/2014/main" id="{A977D05C-020C-22AA-916A-D11B02CDF7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4961529"/>
              </p:ext>
            </p:extLst>
          </p:nvPr>
        </p:nvGraphicFramePr>
        <p:xfrm>
          <a:off x="6172200" y="5334000"/>
          <a:ext cx="237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74560" imgH="304560" progId="Equation.DSMT4">
                  <p:embed/>
                </p:oleObj>
              </mc:Choice>
              <mc:Fallback>
                <p:oleObj name="Equation" r:id="rId8" imgW="2374560" imgH="304560" progId="Equation.DSMT4">
                  <p:embed/>
                  <p:pic>
                    <p:nvPicPr>
                      <p:cNvPr id="4121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5334000"/>
                        <a:ext cx="2374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3: Solving Rational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685800" y="1257300"/>
          <a:ext cx="6324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324480" imgH="952200" progId="Equation.DSMT4">
                  <p:embed/>
                </p:oleObj>
              </mc:Choice>
              <mc:Fallback>
                <p:oleObj name="Equation" r:id="rId2" imgW="6324480" imgH="952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57300"/>
                        <a:ext cx="6324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425700" y="2178714"/>
          <a:ext cx="245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51100" imgH="469900" progId="Equation.DSMT4">
                  <p:embed/>
                </p:oleObj>
              </mc:Choice>
              <mc:Fallback>
                <p:oleObj name="Equation" r:id="rId4" imgW="2451100" imgH="4699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2178714"/>
                        <a:ext cx="245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514600" y="2748562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60600" imgH="381000" progId="Equation.DSMT4">
                  <p:embed/>
                </p:oleObj>
              </mc:Choice>
              <mc:Fallback>
                <p:oleObj name="Equation" r:id="rId6" imgW="2260600" imgH="3810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748562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897040" y="3257264"/>
          <a:ext cx="209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95500" imgH="381000" progId="Equation.DSMT4">
                  <p:embed/>
                </p:oleObj>
              </mc:Choice>
              <mc:Fallback>
                <p:oleObj name="Equation" r:id="rId8" imgW="2095500" imgH="3810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7040" y="3257264"/>
                        <a:ext cx="209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736354" y="3786578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35200" imgH="469900" progId="Equation.DSMT4">
                  <p:embed/>
                </p:oleObj>
              </mc:Choice>
              <mc:Fallback>
                <p:oleObj name="Equation" r:id="rId10" imgW="2235200" imgH="4699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354" y="3786578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060490" y="4399642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43000" imgH="292100" progId="Equation.DSMT4">
                  <p:embed/>
                </p:oleObj>
              </mc:Choice>
              <mc:Fallback>
                <p:oleObj name="Equation" r:id="rId12" imgW="1143000" imgH="292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0490" y="4399642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2495590" y="4860388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85800" imgH="292100" progId="Equation.DSMT4">
                  <p:embed/>
                </p:oleObj>
              </mc:Choice>
              <mc:Fallback>
                <p:oleObj name="Equation" r:id="rId14" imgW="685800" imgH="2921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90" y="4860388"/>
                        <a:ext cx="68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3461658" y="444058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751" imgH="241195" progId="Equation.DSMT4">
                  <p:embed/>
                </p:oleObj>
              </mc:Choice>
              <mc:Fallback>
                <p:oleObj name="Equation" r:id="rId16" imgW="342751" imgH="241195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1658" y="444058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4071258" y="4391682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43000" imgH="292100" progId="Equation.DSMT4">
                  <p:embed/>
                </p:oleObj>
              </mc:Choice>
              <mc:Fallback>
                <p:oleObj name="Equation" r:id="rId18" imgW="1143000" imgH="292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258" y="4391682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4541940" y="4846740"/>
          <a:ext cx="67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72808" imgH="279279" progId="Equation.DSMT4">
                  <p:embed/>
                </p:oleObj>
              </mc:Choice>
              <mc:Fallback>
                <p:oleObj name="Equation" r:id="rId20" imgW="672808" imgH="279279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1940" y="4846740"/>
                        <a:ext cx="67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530352" y="5230504"/>
          <a:ext cx="8026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026400" imgH="698500" progId="Equation.DSMT4">
                  <p:embed/>
                </p:oleObj>
              </mc:Choice>
              <mc:Fallback>
                <p:oleObj name="Equation" r:id="rId22" imgW="8026400" imgH="6985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230504"/>
                        <a:ext cx="8026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10800000" flipV="1">
            <a:off x="1752600" y="1447800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2743200" y="1828800"/>
            <a:ext cx="762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4038600" y="1447800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V="1">
            <a:off x="6096000" y="1752600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3733800" y="160020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5867400" y="1828800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33793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dirty="0"/>
              <a:t>State any restrictions on the variable, then solve the equation.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Bef>
                <a:spcPts val="2400"/>
              </a:spcBef>
              <a:buFont typeface="Courier New" pitchFamily="49" charset="0"/>
              <a:buNone/>
            </a:pPr>
            <a:endParaRPr lang="en-US" sz="2800" b="1" dirty="0"/>
          </a:p>
          <a:p>
            <a:pPr marL="0" indent="0">
              <a:spcBef>
                <a:spcPts val="24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First, find the LCD of the fractions and then multiply each term on both sides of the equation by the LCD.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Rational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286000" y="2286000"/>
          <a:ext cx="4305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05300" imgH="952500" progId="Equation.DSMT4">
                  <p:embed/>
                </p:oleObj>
              </mc:Choice>
              <mc:Fallback>
                <p:oleObj name="Equation" r:id="rId2" imgW="4305300" imgH="952500" progId="Equation.DSMT4">
                  <p:embed/>
                  <p:pic>
                    <p:nvPicPr>
                      <p:cNvPr id="0" name="Picture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286000"/>
                        <a:ext cx="4305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6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2752725" y="4695825"/>
          <a:ext cx="1530350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73200" imgH="1054100" progId="Equation.DSMT4">
                  <p:embed/>
                </p:oleObj>
              </mc:Choice>
              <mc:Fallback>
                <p:oleObj name="Equation" r:id="rId4" imgW="1473200" imgH="1054100" progId="Equation.DSMT4">
                  <p:embed/>
                  <p:pic>
                    <p:nvPicPr>
                      <p:cNvPr id="0" name="Picture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725" y="4695825"/>
                        <a:ext cx="1530350" cy="1095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4533900" y="5014845"/>
          <a:ext cx="201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19240" imgH="469800" progId="Equation.DSMT4">
                  <p:embed/>
                </p:oleObj>
              </mc:Choice>
              <mc:Fallback>
                <p:oleObj name="Equation" r:id="rId6" imgW="20192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3900" y="5014845"/>
                        <a:ext cx="201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571376"/>
              </p:ext>
            </p:extLst>
          </p:nvPr>
        </p:nvGraphicFramePr>
        <p:xfrm>
          <a:off x="4635512" y="4885678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0891" imgH="279279" progId="Equation.DSMT4">
                  <p:embed/>
                </p:oleObj>
              </mc:Choice>
              <mc:Fallback>
                <p:oleObj name="Equation" r:id="rId2" imgW="710891" imgH="279279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12" y="4885678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Rational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2051356"/>
              </p:ext>
            </p:extLst>
          </p:nvPr>
        </p:nvGraphicFramePr>
        <p:xfrm>
          <a:off x="2548884" y="3898948"/>
          <a:ext cx="255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52700" imgH="469900" progId="Equation.DSMT4">
                  <p:embed/>
                </p:oleObj>
              </mc:Choice>
              <mc:Fallback>
                <p:oleObj name="Equation" r:id="rId4" imgW="2552700" imgH="4699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8884" y="3898948"/>
                        <a:ext cx="255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6680464"/>
              </p:ext>
            </p:extLst>
          </p:nvPr>
        </p:nvGraphicFramePr>
        <p:xfrm>
          <a:off x="1884692" y="4475504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7000" imgH="292100" progId="Equation.DSMT4">
                  <p:embed/>
                </p:oleObj>
              </mc:Choice>
              <mc:Fallback>
                <p:oleObj name="Equation" r:id="rId6" imgW="1397000" imgH="2921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4692" y="4475504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372580"/>
              </p:ext>
            </p:extLst>
          </p:nvPr>
        </p:nvGraphicFramePr>
        <p:xfrm>
          <a:off x="2373040" y="4899957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309" imgH="291973" progId="Equation.DSMT4">
                  <p:embed/>
                </p:oleObj>
              </mc:Choice>
              <mc:Fallback>
                <p:oleObj name="Equation" r:id="rId8" imgW="901309" imgH="291973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3040" y="4899957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2406598"/>
              </p:ext>
            </p:extLst>
          </p:nvPr>
        </p:nvGraphicFramePr>
        <p:xfrm>
          <a:off x="2533650" y="5211985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00100" imgH="838200" progId="Equation.DSMT4">
                  <p:embed/>
                </p:oleObj>
              </mc:Choice>
              <mc:Fallback>
                <p:oleObj name="Equation" r:id="rId10" imgW="800100" imgH="838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5211985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5481763"/>
              </p:ext>
            </p:extLst>
          </p:nvPr>
        </p:nvGraphicFramePr>
        <p:xfrm>
          <a:off x="3520148" y="451739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51" imgH="241195" progId="Equation.DSMT4">
                  <p:embed/>
                </p:oleObj>
              </mc:Choice>
              <mc:Fallback>
                <p:oleObj name="Equation" r:id="rId12" imgW="342751" imgH="241195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0148" y="451739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0566181"/>
              </p:ext>
            </p:extLst>
          </p:nvPr>
        </p:nvGraphicFramePr>
        <p:xfrm>
          <a:off x="4135436" y="4454844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06500" imgH="292100" progId="Equation.DSMT4">
                  <p:embed/>
                </p:oleObj>
              </mc:Choice>
              <mc:Fallback>
                <p:oleObj name="Equation" r:id="rId14" imgW="1206500" imgH="292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5436" y="4454844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5341718"/>
              </p:ext>
            </p:extLst>
          </p:nvPr>
        </p:nvGraphicFramePr>
        <p:xfrm>
          <a:off x="4651080" y="4795449"/>
          <a:ext cx="723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23586" imgH="457002" progId="Equation.DSMT4">
                  <p:embed/>
                </p:oleObj>
              </mc:Choice>
              <mc:Fallback>
                <p:oleObj name="Equation" r:id="rId16" imgW="723586" imgH="457002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080" y="4795449"/>
                        <a:ext cx="7239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9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2322451"/>
              </p:ext>
            </p:extLst>
          </p:nvPr>
        </p:nvGraphicFramePr>
        <p:xfrm>
          <a:off x="1428750" y="3021390"/>
          <a:ext cx="3009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09900" imgH="393700" progId="Equation.DSMT4">
                  <p:embed/>
                </p:oleObj>
              </mc:Choice>
              <mc:Fallback>
                <p:oleObj name="Equation" r:id="rId18" imgW="3009900" imgH="3937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3021390"/>
                        <a:ext cx="3009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5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7859829"/>
              </p:ext>
            </p:extLst>
          </p:nvPr>
        </p:nvGraphicFramePr>
        <p:xfrm>
          <a:off x="2543220" y="3451920"/>
          <a:ext cx="2374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374900" imgH="393700" progId="Equation.DSMT4">
                  <p:embed/>
                </p:oleObj>
              </mc:Choice>
              <mc:Fallback>
                <p:oleObj name="Equation" r:id="rId20" imgW="2374900" imgH="3937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3220" y="3451920"/>
                        <a:ext cx="2374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7720133"/>
              </p:ext>
            </p:extLst>
          </p:nvPr>
        </p:nvGraphicFramePr>
        <p:xfrm>
          <a:off x="4790840" y="1976252"/>
          <a:ext cx="42037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203360" imgH="774360" progId="Equation.DSMT4">
                  <p:embed/>
                </p:oleObj>
              </mc:Choice>
              <mc:Fallback>
                <p:oleObj name="Equation" r:id="rId22" imgW="4203360" imgH="7743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0840" y="1976252"/>
                        <a:ext cx="42037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0364892"/>
              </p:ext>
            </p:extLst>
          </p:nvPr>
        </p:nvGraphicFramePr>
        <p:xfrm>
          <a:off x="369886" y="1943328"/>
          <a:ext cx="4368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368600" imgH="876240" progId="Equation.DSMT4">
                  <p:embed/>
                </p:oleObj>
              </mc:Choice>
              <mc:Fallback>
                <p:oleObj name="Equation" r:id="rId24" imgW="4368600" imgH="8762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86" y="1943328"/>
                        <a:ext cx="4368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10800000" flipV="1">
            <a:off x="1512886" y="2470378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2709155" y="2151584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3798887" y="2441350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2427286" y="2286228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3625910" y="2524952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5264442" y="2160462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 flipV="1">
            <a:off x="6067130" y="2452682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V="1">
            <a:off x="7312964" y="2169340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V="1">
            <a:off x="8160042" y="2483018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 flipV="1">
            <a:off x="673861" y="2201203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465637"/>
              </p:ext>
            </p:extLst>
          </p:nvPr>
        </p:nvGraphicFramePr>
        <p:xfrm>
          <a:off x="6271248" y="1389500"/>
          <a:ext cx="208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082600" imgH="291960" progId="Equation.DSMT4">
                  <p:embed/>
                </p:oleObj>
              </mc:Choice>
              <mc:Fallback>
                <p:oleObj name="Equation" r:id="rId26" imgW="2082600" imgH="2919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1248" y="1389500"/>
                        <a:ext cx="208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5C86BBC7-04C7-8927-0368-F3BB77DF87E4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5213549"/>
              </p:ext>
            </p:extLst>
          </p:nvPr>
        </p:nvGraphicFramePr>
        <p:xfrm>
          <a:off x="1493520" y="1132289"/>
          <a:ext cx="4305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305300" imgH="952500" progId="Equation.DSMT4">
                  <p:embed/>
                </p:oleObj>
              </mc:Choice>
              <mc:Fallback>
                <p:oleObj name="Equation" r:id="rId28" imgW="4305300" imgH="952500" progId="Equation.DSMT4">
                  <p:embed/>
                  <p:pic>
                    <p:nvPicPr>
                      <p:cNvPr id="11268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520" y="1132289"/>
                        <a:ext cx="4305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4"/>
          <p:cNvSpPr>
            <a:spLocks noChangeArrowheads="1"/>
          </p:cNvSpPr>
          <p:nvPr/>
        </p:nvSpPr>
        <p:spPr bwMode="auto">
          <a:xfrm>
            <a:off x="457200" y="1280160"/>
            <a:ext cx="8229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/>
            <a:r>
              <a:rPr lang="en-US" sz="2800" dirty="0">
                <a:latin typeface="Calibri" pitchFamily="34" charset="0"/>
              </a:rPr>
              <a:t>The only solution is             since 2 is a restricted value </a:t>
            </a:r>
          </a:p>
          <a:p>
            <a:pPr algn="l">
              <a:spcBef>
                <a:spcPts val="1200"/>
              </a:spcBef>
            </a:pPr>
            <a:r>
              <a:rPr lang="en-US" sz="2800" dirty="0">
                <a:latin typeface="Calibri" pitchFamily="34" charset="0"/>
              </a:rPr>
              <a:t>(</a:t>
            </a:r>
            <a:r>
              <a:rPr lang="en-US" sz="2800" i="1" dirty="0">
                <a:latin typeface="Calibri" pitchFamily="34" charset="0"/>
              </a:rPr>
              <a:t>x </a:t>
            </a:r>
            <a:r>
              <a:rPr lang="en-US" sz="2800" dirty="0">
                <a:latin typeface="Calibri" pitchFamily="34" charset="0"/>
                <a:sym typeface="Symbol" pitchFamily="18" charset="2"/>
              </a:rPr>
              <a:t> </a:t>
            </a:r>
            <a:r>
              <a:rPr lang="en-US" sz="2800" dirty="0">
                <a:latin typeface="Calibri" pitchFamily="34" charset="0"/>
              </a:rPr>
              <a:t>0, 2) and thus not</a:t>
            </a:r>
            <a:r>
              <a:rPr lang="en-US" sz="2800" b="1" dirty="0">
                <a:latin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</a:rPr>
              <a:t>a solution. No denominator can be 0.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Rational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6638" name="Object 14"/>
          <p:cNvGraphicFramePr>
            <a:graphicFrameLocks noChangeAspect="1"/>
          </p:cNvGraphicFramePr>
          <p:nvPr/>
        </p:nvGraphicFramePr>
        <p:xfrm>
          <a:off x="3402366" y="1116366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838200" progId="Equation.DSMT4">
                  <p:embed/>
                </p:oleObj>
              </mc:Choice>
              <mc:Fallback>
                <p:oleObj name="Equation" r:id="rId2" imgW="914400" imgH="8382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2366" y="1116366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dirty="0"/>
              <a:t>State any restrictions on the variable, then solve the equation.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First, find the LCD of the fractions and then multiply each term on both sides of the equation by the LCD.</a:t>
            </a:r>
            <a:r>
              <a:rPr lang="en-US" sz="2800" dirty="0"/>
              <a:t> </a:t>
            </a:r>
          </a:p>
        </p:txBody>
      </p:sp>
      <p:sp>
        <p:nvSpPr>
          <p:cNvPr id="13314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Rational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3316" name="Object 7"/>
          <p:cNvGraphicFramePr>
            <a:graphicFrameLocks noGrp="1" noChangeAspect="1"/>
          </p:cNvGraphicFramePr>
          <p:nvPr>
            <p:ph idx="1"/>
          </p:nvPr>
        </p:nvGraphicFramePr>
        <p:xfrm>
          <a:off x="2844800" y="2057400"/>
          <a:ext cx="294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46400" imgH="838200" progId="Equation.DSMT4">
                  <p:embed/>
                </p:oleObj>
              </mc:Choice>
              <mc:Fallback>
                <p:oleObj name="Equation" r:id="rId2" imgW="2946400" imgH="838200" progId="Equation.DSMT4">
                  <p:embed/>
                  <p:pic>
                    <p:nvPicPr>
                      <p:cNvPr id="0" name="Picture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2057400"/>
                        <a:ext cx="294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10"/>
          <p:cNvGraphicFramePr>
            <a:graphicFrameLocks noChangeAspect="1"/>
          </p:cNvGraphicFramePr>
          <p:nvPr/>
        </p:nvGraphicFramePr>
        <p:xfrm>
          <a:off x="1460500" y="4246856"/>
          <a:ext cx="34417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41700" imgH="1638300" progId="Equation.DSMT4">
                  <p:embed/>
                </p:oleObj>
              </mc:Choice>
              <mc:Fallback>
                <p:oleObj name="Equation" r:id="rId4" imgW="3441700" imgH="16383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4246856"/>
                        <a:ext cx="3441700" cy="163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054600" y="4850106"/>
          <a:ext cx="3098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98520" imgH="482400" progId="Equation.DSMT4">
                  <p:embed/>
                </p:oleObj>
              </mc:Choice>
              <mc:Fallback>
                <p:oleObj name="Equation" r:id="rId6" imgW="309852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600" y="4850106"/>
                        <a:ext cx="3098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Rational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641350" y="2438400"/>
          <a:ext cx="4279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79900" imgH="952500" progId="Equation.DSMT4">
                  <p:embed/>
                </p:oleObj>
              </mc:Choice>
              <mc:Fallback>
                <p:oleObj name="Equation" r:id="rId2" imgW="4279900" imgH="9525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2438400"/>
                        <a:ext cx="42799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162050" y="3622675"/>
          <a:ext cx="7023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023100" imgH="952500" progId="Equation.DSMT4">
                  <p:embed/>
                </p:oleObj>
              </mc:Choice>
              <mc:Fallback>
                <p:oleObj name="Equation" r:id="rId4" imgW="7023100" imgH="9525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3622675"/>
                        <a:ext cx="7023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52408"/>
              </p:ext>
            </p:extLst>
          </p:nvPr>
        </p:nvGraphicFramePr>
        <p:xfrm>
          <a:off x="5867399" y="1733004"/>
          <a:ext cx="252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27200" imgH="291960" progId="Equation.DSMT4">
                  <p:embed/>
                </p:oleObj>
              </mc:Choice>
              <mc:Fallback>
                <p:oleObj name="Equation" r:id="rId6" imgW="25272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399" y="1733004"/>
                        <a:ext cx="252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rot="10800000" flipV="1">
            <a:off x="1066800" y="2666773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 flipV="1">
            <a:off x="3033486" y="2971573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 flipV="1">
            <a:off x="1981200" y="2648629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3976914" y="2986087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 flipV="1">
            <a:off x="5867400" y="3842431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7115628" y="4161745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510314" y="3632200"/>
          <a:ext cx="1778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7492" imgH="177492" progId="Equation.DSMT4">
                  <p:embed/>
                </p:oleObj>
              </mc:Choice>
              <mc:Fallback>
                <p:oleObj name="Equation" r:id="rId8" imgW="177492" imgH="177492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0314" y="3632200"/>
                        <a:ext cx="1778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1371600" y="3748087"/>
            <a:ext cx="4572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733800" y="4052887"/>
            <a:ext cx="4572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419600" y="3780745"/>
            <a:ext cx="4572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6761844" y="4152673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203" name="Object 1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817275616"/>
              </p:ext>
            </p:extLst>
          </p:nvPr>
        </p:nvGraphicFramePr>
        <p:xfrm>
          <a:off x="736600" y="1288504"/>
          <a:ext cx="3835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35080" imgH="888840" progId="Equation.DSMT4">
                  <p:embed/>
                </p:oleObj>
              </mc:Choice>
              <mc:Fallback>
                <p:oleObj name="Equation" r:id="rId10" imgW="3835080" imgH="888840" progId="Equation.DSMT4">
                  <p:embed/>
                  <p:pic>
                    <p:nvPicPr>
                      <p:cNvPr id="0" name="Picture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" y="1288504"/>
                        <a:ext cx="3835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1308100" y="4673600"/>
          <a:ext cx="4089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89400" imgH="482600" progId="Equation.DSMT4">
                  <p:embed/>
                </p:oleObj>
              </mc:Choice>
              <mc:Fallback>
                <p:oleObj name="Equation" r:id="rId12" imgW="4089400" imgH="482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4673600"/>
                        <a:ext cx="4089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1295400" y="5257800"/>
          <a:ext cx="313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36900" imgH="381000" progId="Equation.DSMT4">
                  <p:embed/>
                </p:oleObj>
              </mc:Choice>
              <mc:Fallback>
                <p:oleObj name="Equation" r:id="rId14" imgW="3136900" imgH="381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257800"/>
                        <a:ext cx="313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There is </a:t>
            </a:r>
            <a:r>
              <a:rPr lang="en-US" sz="2800" i="0" dirty="0">
                <a:solidFill>
                  <a:srgbClr val="FF0000"/>
                </a:solidFill>
              </a:rPr>
              <a:t>no solution</a:t>
            </a:r>
            <a:r>
              <a:rPr lang="en-US" sz="2800" i="0" dirty="0">
                <a:solidFill>
                  <a:schemeClr val="tx1"/>
                </a:solidFill>
              </a:rPr>
              <a:t>. The solution set is the empty set, </a:t>
            </a:r>
            <a:r>
              <a:rPr lang="en-US" sz="2800" i="0" dirty="0">
                <a:solidFill>
                  <a:schemeClr val="tx1"/>
                </a:solidFill>
                <a:sym typeface="Symbol" panose="05050102010706020507" pitchFamily="18" charset="2"/>
              </a:rPr>
              <a:t></a:t>
            </a:r>
            <a:r>
              <a:rPr lang="en-US" sz="2800" i="0" dirty="0">
                <a:solidFill>
                  <a:schemeClr val="tx1"/>
                </a:solidFill>
              </a:rPr>
              <a:t>. The original equation is a </a:t>
            </a:r>
            <a:r>
              <a:rPr lang="en-US" sz="2800" i="0" dirty="0">
                <a:solidFill>
                  <a:srgbClr val="FF0000"/>
                </a:solidFill>
              </a:rPr>
              <a:t>contradiction.</a:t>
            </a:r>
            <a:r>
              <a:rPr lang="en-US" sz="2800" dirty="0"/>
              <a:t> </a:t>
            </a:r>
          </a:p>
        </p:txBody>
      </p:sp>
      <p:sp>
        <p:nvSpPr>
          <p:cNvPr id="15362" name="Rectangle 1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Rational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295400" y="1565624"/>
          <a:ext cx="248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89200" imgH="381000" progId="Equation.DSMT4">
                  <p:embed/>
                </p:oleObj>
              </mc:Choice>
              <mc:Fallback>
                <p:oleObj name="Equation" r:id="rId2" imgW="2489200" imgH="381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565624"/>
                        <a:ext cx="2489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597602" y="218660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309" imgH="291973" progId="Equation.DSMT4">
                  <p:embed/>
                </p:oleObj>
              </mc:Choice>
              <mc:Fallback>
                <p:oleObj name="Equation" r:id="rId4" imgW="901309" imgH="291973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7602" y="218660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554480" y="2667000"/>
          <a:ext cx="800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00100" imgH="457200" progId="Equation.DSMT4">
                  <p:embed/>
                </p:oleObj>
              </mc:Choice>
              <mc:Fallback>
                <p:oleObj name="Equation" r:id="rId6" imgW="800100" imgH="457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4480" y="2667000"/>
                        <a:ext cx="8001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044288" y="2817808"/>
          <a:ext cx="3810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10000" imgH="241300" progId="Equation.DSMT4">
                  <p:embed/>
                </p:oleObj>
              </mc:Choice>
              <mc:Fallback>
                <p:oleObj name="Equation" r:id="rId8" imgW="3810000" imgH="2413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288" y="2817808"/>
                        <a:ext cx="3810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615440" y="274066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0891" imgH="291973" progId="Equation.DSMT4">
                  <p:embed/>
                </p:oleObj>
              </mc:Choice>
              <mc:Fallback>
                <p:oleObj name="Equation" r:id="rId10" imgW="710891" imgH="291973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440" y="274066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Proportion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12426"/>
            <a:ext cx="8229600" cy="181588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proportion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is an equation stating that two ratios are equal. </a:t>
            </a:r>
          </a:p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In symbols, 		 is a proportion. </a:t>
            </a:r>
          </a:p>
          <a:p>
            <a:endParaRPr lang="en-US" sz="2800" dirty="0">
              <a:solidFill>
                <a:schemeClr val="accent6">
                  <a:lumMod val="10000"/>
                </a:schemeClr>
              </a:solidFill>
            </a:endParaRPr>
          </a:p>
        </p:txBody>
      </p:sp>
      <p:graphicFrame>
        <p:nvGraphicFramePr>
          <p:cNvPr id="3072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9700499"/>
              </p:ext>
            </p:extLst>
          </p:nvPr>
        </p:nvGraphicFramePr>
        <p:xfrm>
          <a:off x="2286000" y="190500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838080" progId="Equation.DSMT4">
                  <p:embed/>
                </p:oleObj>
              </mc:Choice>
              <mc:Fallback>
                <p:oleObj name="Equation" r:id="rId2" imgW="888840" imgH="8380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90500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State any restrictions on the variable, then solve the equation.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55000"/>
              </a:spcBef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Solving Rational Equations</a:t>
            </a:r>
          </a:p>
        </p:txBody>
      </p:sp>
      <p:graphicFrame>
        <p:nvGraphicFramePr>
          <p:cNvPr id="1638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7978593"/>
              </p:ext>
            </p:extLst>
          </p:nvPr>
        </p:nvGraphicFramePr>
        <p:xfrm>
          <a:off x="2127250" y="2133600"/>
          <a:ext cx="358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81280" imgH="838080" progId="Equation.DSMT4">
                  <p:embed/>
                </p:oleObj>
              </mc:Choice>
              <mc:Fallback>
                <p:oleObj name="Equation" r:id="rId2" imgW="3581280" imgH="838080" progId="Equation.DSMT4">
                  <p:embed/>
                  <p:pic>
                    <p:nvPicPr>
                      <p:cNvPr id="0" name="Picture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2133600"/>
                        <a:ext cx="358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3179" name="Text Box 11"/>
          <p:cNvSpPr txBox="1">
            <a:spLocks noChangeArrowheads="1"/>
          </p:cNvSpPr>
          <p:nvPr/>
        </p:nvSpPr>
        <p:spPr bwMode="auto">
          <a:xfrm>
            <a:off x="4953000" y="3554104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1543180" name="Text Box 12"/>
          <p:cNvSpPr txBox="1">
            <a:spLocks noChangeArrowheads="1"/>
          </p:cNvSpPr>
          <p:nvPr/>
        </p:nvSpPr>
        <p:spPr bwMode="auto">
          <a:xfrm>
            <a:off x="6019800" y="3554104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8"/>
                </a:solidFill>
                <a:latin typeface="Calibri" pitchFamily="34" charset="0"/>
              </a:rPr>
              <a:t>1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371600" y="3632200"/>
          <a:ext cx="52451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44840" imgH="1549080" progId="Equation.DSMT4">
                  <p:embed/>
                </p:oleObj>
              </mc:Choice>
              <mc:Fallback>
                <p:oleObj name="Equation" r:id="rId4" imgW="5244840" imgH="1549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632200"/>
                        <a:ext cx="52451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3179" grpId="0"/>
      <p:bldP spid="154318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Solving Rational Equations (cont.)</a:t>
            </a:r>
          </a:p>
        </p:txBody>
      </p:sp>
      <p:graphicFrame>
        <p:nvGraphicFramePr>
          <p:cNvPr id="17411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6396041"/>
              </p:ext>
            </p:extLst>
          </p:nvPr>
        </p:nvGraphicFramePr>
        <p:xfrm>
          <a:off x="304294" y="1295400"/>
          <a:ext cx="8243281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42200" imgH="4114800" progId="Equation.DSMT4">
                  <p:embed/>
                </p:oleObj>
              </mc:Choice>
              <mc:Fallback>
                <p:oleObj name="Equation" r:id="rId2" imgW="8242200" imgH="4114800" progId="Equation.DSMT4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294" y="1295400"/>
                        <a:ext cx="8243281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6247" name="Text Box 7"/>
          <p:cNvSpPr txBox="1">
            <a:spLocks noChangeArrowheads="1"/>
          </p:cNvSpPr>
          <p:nvPr/>
        </p:nvSpPr>
        <p:spPr bwMode="auto">
          <a:xfrm>
            <a:off x="1371600" y="14478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48" name="Text Box 8"/>
          <p:cNvSpPr txBox="1">
            <a:spLocks noChangeArrowheads="1"/>
          </p:cNvSpPr>
          <p:nvPr/>
        </p:nvSpPr>
        <p:spPr bwMode="auto">
          <a:xfrm>
            <a:off x="2286000" y="23622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49" name="Text Box 9"/>
          <p:cNvSpPr txBox="1">
            <a:spLocks noChangeArrowheads="1"/>
          </p:cNvSpPr>
          <p:nvPr/>
        </p:nvSpPr>
        <p:spPr bwMode="auto">
          <a:xfrm>
            <a:off x="6629400" y="2362200"/>
            <a:ext cx="990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50" name="Text Box 10"/>
          <p:cNvSpPr txBox="1">
            <a:spLocks noChangeArrowheads="1"/>
          </p:cNvSpPr>
          <p:nvPr/>
        </p:nvSpPr>
        <p:spPr bwMode="auto">
          <a:xfrm>
            <a:off x="5715000" y="3214687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51" name="Text Box 11"/>
          <p:cNvSpPr txBox="1">
            <a:spLocks noChangeArrowheads="1"/>
          </p:cNvSpPr>
          <p:nvPr/>
        </p:nvSpPr>
        <p:spPr bwMode="auto">
          <a:xfrm>
            <a:off x="4267200" y="3224213"/>
            <a:ext cx="114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</a:t>
            </a: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52" name="Text Box 12"/>
          <p:cNvSpPr txBox="1">
            <a:spLocks noChangeArrowheads="1"/>
          </p:cNvSpPr>
          <p:nvPr/>
        </p:nvSpPr>
        <p:spPr bwMode="auto">
          <a:xfrm>
            <a:off x="3581400" y="3876656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</a:t>
            </a: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546253" name="Text Box 13"/>
          <p:cNvSpPr txBox="1">
            <a:spLocks noChangeArrowheads="1"/>
          </p:cNvSpPr>
          <p:nvPr/>
        </p:nvSpPr>
        <p:spPr bwMode="auto">
          <a:xfrm>
            <a:off x="4724400" y="384936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</a:t>
            </a:r>
            <a:endParaRPr lang="en-US" sz="2800" i="1" dirty="0">
              <a:solidFill>
                <a:srgbClr val="FF0008"/>
              </a:solidFill>
              <a:latin typeface="Calibri" pitchFamily="34" charset="0"/>
            </a:endParaRPr>
          </a:p>
        </p:txBody>
      </p:sp>
      <p:sp>
        <p:nvSpPr>
          <p:cNvPr id="1546254" name="Text Box 14"/>
          <p:cNvSpPr txBox="1">
            <a:spLocks noChangeArrowheads="1"/>
          </p:cNvSpPr>
          <p:nvPr/>
        </p:nvSpPr>
        <p:spPr bwMode="auto">
          <a:xfrm>
            <a:off x="5715000" y="3869208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  <a:latin typeface="Calibri" pitchFamily="34" charset="0"/>
              </a:rPr>
              <a:t>2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 </a:t>
            </a: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  <a:endParaRPr lang="en-US" sz="2800" i="1" dirty="0">
              <a:solidFill>
                <a:srgbClr val="FF0008"/>
              </a:solidFill>
              <a:latin typeface="Calibri" pitchFamily="34" charset="0"/>
            </a:endParaRPr>
          </a:p>
        </p:txBody>
      </p:sp>
      <p:sp>
        <p:nvSpPr>
          <p:cNvPr id="1546255" name="Text Box 15"/>
          <p:cNvSpPr txBox="1">
            <a:spLocks noChangeArrowheads="1"/>
          </p:cNvSpPr>
          <p:nvPr/>
        </p:nvSpPr>
        <p:spPr bwMode="auto">
          <a:xfrm>
            <a:off x="4267200" y="4395769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56" name="Text Box 16"/>
          <p:cNvSpPr txBox="1">
            <a:spLocks noChangeArrowheads="1"/>
          </p:cNvSpPr>
          <p:nvPr/>
        </p:nvSpPr>
        <p:spPr bwMode="auto">
          <a:xfrm>
            <a:off x="5524831" y="4362776"/>
            <a:ext cx="987756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2</a:t>
            </a:r>
          </a:p>
        </p:txBody>
      </p:sp>
      <p:sp>
        <p:nvSpPr>
          <p:cNvPr id="1546257" name="Text Box 17"/>
          <p:cNvSpPr txBox="1">
            <a:spLocks noChangeArrowheads="1"/>
          </p:cNvSpPr>
          <p:nvPr/>
        </p:nvSpPr>
        <p:spPr bwMode="auto">
          <a:xfrm>
            <a:off x="5715000" y="489108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</a:t>
            </a:r>
            <a:endParaRPr lang="en-US" sz="2800" i="1" dirty="0">
              <a:solidFill>
                <a:srgbClr val="FF0008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47" grpId="0"/>
      <p:bldP spid="1546248" grpId="0"/>
      <p:bldP spid="1546250" grpId="0"/>
      <p:bldP spid="1546251" grpId="0"/>
      <p:bldP spid="1546252" grpId="0"/>
      <p:bldP spid="1546253" grpId="0"/>
      <p:bldP spid="1546254" grpId="0"/>
      <p:bldP spid="1546255" grpId="0"/>
      <p:bldP spid="1546256" grpId="0"/>
      <p:bldP spid="154625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formula                             is used to find the surface area (</a:t>
            </a:r>
            <a:r>
              <a:rPr lang="en-US" sz="2800" i="1" dirty="0">
                <a:solidFill>
                  <a:schemeClr val="tx1"/>
                </a:solidFill>
              </a:rPr>
              <a:t>S</a:t>
            </a:r>
            <a:r>
              <a:rPr lang="en-US" sz="2800" i="0" dirty="0">
                <a:solidFill>
                  <a:schemeClr val="tx1"/>
                </a:solidFill>
              </a:rPr>
              <a:t>) of a right circular cylinder, where </a:t>
            </a:r>
            <a:r>
              <a:rPr lang="en-US" sz="2800" i="1" dirty="0">
                <a:solidFill>
                  <a:schemeClr val="tx1"/>
                </a:solidFill>
              </a:rPr>
              <a:t>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is the radius of the cylinder and </a:t>
            </a:r>
            <a:r>
              <a:rPr lang="en-US" sz="2800" i="1" dirty="0">
                <a:solidFill>
                  <a:schemeClr val="tx1"/>
                </a:solidFill>
              </a:rPr>
              <a:t>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is the height of the cylinder. Solve the formula for </a:t>
            </a:r>
            <a:r>
              <a:rPr lang="en-US" sz="2800" i="1" dirty="0">
                <a:solidFill>
                  <a:schemeClr val="tx1"/>
                </a:solidFill>
              </a:rPr>
              <a:t>h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Solving a Formula for a Specified Variable</a:t>
            </a:r>
          </a:p>
        </p:txBody>
      </p:sp>
      <p:graphicFrame>
        <p:nvGraphicFramePr>
          <p:cNvPr id="1843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8157792"/>
              </p:ext>
            </p:extLst>
          </p:nvPr>
        </p:nvGraphicFramePr>
        <p:xfrm>
          <a:off x="2365375" y="1312863"/>
          <a:ext cx="2171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47840" imgH="380880" progId="Equation.DSMT4">
                  <p:embed/>
                </p:oleObj>
              </mc:Choice>
              <mc:Fallback>
                <p:oleObj name="Equation" r:id="rId2" imgW="2247840" imgH="380880" progId="Equation.DSMT4">
                  <p:embed/>
                  <p:pic>
                    <p:nvPicPr>
                      <p:cNvPr id="0" name="Picture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75" y="1312863"/>
                        <a:ext cx="2171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387606"/>
              </p:ext>
            </p:extLst>
          </p:nvPr>
        </p:nvGraphicFramePr>
        <p:xfrm>
          <a:off x="2066925" y="3146425"/>
          <a:ext cx="426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67080" imgH="380880" progId="Equation.DSMT4">
                  <p:embed/>
                </p:oleObj>
              </mc:Choice>
              <mc:Fallback>
                <p:oleObj name="Equation" r:id="rId4" imgW="42670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925" y="3146425"/>
                        <a:ext cx="426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9727975"/>
              </p:ext>
            </p:extLst>
          </p:nvPr>
        </p:nvGraphicFramePr>
        <p:xfrm>
          <a:off x="1125538" y="3724275"/>
          <a:ext cx="2247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47840" imgH="380880" progId="Equation.DSMT4">
                  <p:embed/>
                </p:oleObj>
              </mc:Choice>
              <mc:Fallback>
                <p:oleObj name="Equation" r:id="rId6" imgW="224784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3724275"/>
                        <a:ext cx="2247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598483"/>
              </p:ext>
            </p:extLst>
          </p:nvPr>
        </p:nvGraphicFramePr>
        <p:xfrm>
          <a:off x="1076325" y="4227513"/>
          <a:ext cx="1790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90640" imgH="876240" progId="Equation.DSMT4">
                  <p:embed/>
                </p:oleObj>
              </mc:Choice>
              <mc:Fallback>
                <p:oleObj name="Equation" r:id="rId8" imgW="1790640" imgH="876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6325" y="4227513"/>
                        <a:ext cx="1790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047443"/>
              </p:ext>
            </p:extLst>
          </p:nvPr>
        </p:nvGraphicFramePr>
        <p:xfrm>
          <a:off x="4358640" y="3682646"/>
          <a:ext cx="4368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368600" imgH="482400" progId="Equation.DSMT4">
                  <p:embed/>
                </p:oleObj>
              </mc:Choice>
              <mc:Fallback>
                <p:oleObj name="Equation" r:id="rId10" imgW="4368600" imgH="482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8640" y="3682646"/>
                        <a:ext cx="4368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050996"/>
              </p:ext>
            </p:extLst>
          </p:nvPr>
        </p:nvGraphicFramePr>
        <p:xfrm>
          <a:off x="4343400" y="4587875"/>
          <a:ext cx="264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41320" imgH="279360" progId="Equation.DSMT4">
                  <p:embed/>
                </p:oleObj>
              </mc:Choice>
              <mc:Fallback>
                <p:oleObj name="Equation" r:id="rId12" imgW="264132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587875"/>
                        <a:ext cx="264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148270"/>
              </p:ext>
            </p:extLst>
          </p:nvPr>
        </p:nvGraphicFramePr>
        <p:xfrm>
          <a:off x="5225106" y="5145731"/>
          <a:ext cx="3784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784320" imgH="825480" progId="Equation.DSMT4">
                  <p:embed/>
                </p:oleObj>
              </mc:Choice>
              <mc:Fallback>
                <p:oleObj name="Equation" r:id="rId14" imgW="3784320" imgH="825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5106" y="5145731"/>
                        <a:ext cx="3784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57200" y="5259034"/>
            <a:ext cx="49317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Thus, the formula solved for </a:t>
            </a:r>
            <a:r>
              <a:rPr lang="en-US" sz="2800" i="1" dirty="0"/>
              <a:t>h </a:t>
            </a:r>
            <a:r>
              <a:rPr lang="en-US" sz="2800" dirty="0"/>
              <a:t>is</a:t>
            </a:r>
            <a:r>
              <a:rPr lang="en-US" sz="2800" i="1" dirty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Similar Triangles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the figure shown, </a:t>
            </a:r>
            <a:r>
              <a:rPr lang="en-US" i="0" dirty="0">
                <a:solidFill>
                  <a:schemeClr val="tx1"/>
                </a:solidFill>
                <a:sym typeface="Symbol" pitchFamily="18" charset="2"/>
              </a:rPr>
              <a:t></a:t>
            </a:r>
            <a:r>
              <a:rPr lang="en-US" i="1" dirty="0">
                <a:solidFill>
                  <a:schemeClr val="tx1"/>
                </a:solidFill>
              </a:rPr>
              <a:t>ABC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sym typeface="Symbol" pitchFamily="18" charset="2"/>
              </a:rPr>
              <a:t>  </a:t>
            </a:r>
            <a:r>
              <a:rPr lang="en-US" i="0" dirty="0">
                <a:solidFill>
                  <a:schemeClr val="tx1"/>
                </a:solidFill>
                <a:sym typeface="Symbol" pitchFamily="18" charset="2"/>
              </a:rPr>
              <a:t></a:t>
            </a:r>
            <a:r>
              <a:rPr lang="en-US" i="1" dirty="0">
                <a:solidFill>
                  <a:schemeClr val="tx1"/>
                </a:solidFill>
              </a:rPr>
              <a:t>PQR</a:t>
            </a:r>
            <a:r>
              <a:rPr lang="en-US" i="0" dirty="0">
                <a:solidFill>
                  <a:schemeClr val="tx1"/>
                </a:solidFill>
              </a:rPr>
              <a:t>. Find the lengths of </a:t>
            </a:r>
            <a:r>
              <a:rPr lang="en-US" i="1" dirty="0">
                <a:solidFill>
                  <a:schemeClr val="tx1"/>
                </a:solidFill>
              </a:rPr>
              <a:t>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QR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/>
              <a:t> </a:t>
            </a: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38425" y="2362200"/>
            <a:ext cx="3867150" cy="2201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E467926-BFD7-5792-25A8-6AF182C50E6A}"/>
              </a:ext>
            </a:extLst>
          </p:cNvPr>
          <p:cNvCxnSpPr/>
          <p:nvPr/>
        </p:nvCxnSpPr>
        <p:spPr>
          <a:xfrm>
            <a:off x="586740" y="177546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CD97ABD-84C3-8B20-1F7A-846003F127A2}"/>
              </a:ext>
            </a:extLst>
          </p:cNvPr>
          <p:cNvCxnSpPr/>
          <p:nvPr/>
        </p:nvCxnSpPr>
        <p:spPr>
          <a:xfrm>
            <a:off x="1729740" y="177546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Set up a proportion involving corresponding sides and solve for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Similar Triangles (cont.)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3841088" y="2715904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200" imgH="838200" progId="Equation.DSMT4">
                  <p:embed/>
                </p:oleObj>
              </mc:Choice>
              <mc:Fallback>
                <p:oleObj name="Equation" r:id="rId2" imgW="1346200" imgH="838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1088" y="2715904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135994" y="3675063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43200" imgH="838200" progId="Equation.DSMT4">
                  <p:embed/>
                </p:oleObj>
              </mc:Choice>
              <mc:Fallback>
                <p:oleObj name="Equation" r:id="rId4" imgW="27432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5994" y="3675063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3464560" y="4670674"/>
          <a:ext cx="2159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9000" imgH="469900" progId="Equation.DSMT4">
                  <p:embed/>
                </p:oleObj>
              </mc:Choice>
              <mc:Fallback>
                <p:oleObj name="Equation" r:id="rId6" imgW="21590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4560" y="4670674"/>
                        <a:ext cx="2159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3609842" y="5280274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27200" imgH="381000" progId="Equation.DSMT4">
                  <p:embed/>
                </p:oleObj>
              </mc:Choice>
              <mc:Fallback>
                <p:oleObj name="Equation" r:id="rId8" imgW="17272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842" y="5280274"/>
                        <a:ext cx="172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3162300" y="39243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029075" y="421005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5248275" y="4000500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5610225" y="4238625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sz="2800" i="0" dirty="0"/>
          </a:p>
          <a:p>
            <a:pPr marL="0" indent="0">
              <a:buFont typeface="Courier New" pitchFamily="49" charset="0"/>
              <a:buNone/>
            </a:pPr>
            <a:endParaRPr lang="en-US" sz="2800" i="0" dirty="0"/>
          </a:p>
          <a:p>
            <a:pPr marL="0" indent="0">
              <a:buFont typeface="Courier New" pitchFamily="49" charset="0"/>
              <a:buNone/>
            </a:pPr>
            <a:endParaRPr lang="en-US" sz="2800" i="0" dirty="0"/>
          </a:p>
          <a:p>
            <a:pPr marL="0" indent="0">
              <a:buFont typeface="Courier New" pitchFamily="49" charset="0"/>
              <a:buNone/>
            </a:pPr>
            <a:endParaRPr lang="en-US" sz="2800" i="0" dirty="0"/>
          </a:p>
          <a:p>
            <a:pPr marL="0" indent="0">
              <a:buFont typeface="Courier New" pitchFamily="49" charset="0"/>
              <a:buNone/>
            </a:pPr>
            <a:endParaRPr lang="en-US" sz="2800" i="0" dirty="0"/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Because the length of a side cannot be negative, the only acceptable solution is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10. Thus, </a:t>
            </a:r>
            <a:r>
              <a:rPr lang="en-US" sz="2800" i="1" dirty="0">
                <a:solidFill>
                  <a:schemeClr val="tx1"/>
                </a:solidFill>
              </a:rPr>
              <a:t>QR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FF0008"/>
                </a:solidFill>
              </a:rPr>
              <a:t>10</a:t>
            </a:r>
            <a:r>
              <a:rPr lang="en-US" sz="2800" i="0" dirty="0">
                <a:solidFill>
                  <a:schemeClr val="tx1"/>
                </a:solidFill>
              </a:rPr>
              <a:t>. Substituting 10 for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gives </a:t>
            </a:r>
            <a:r>
              <a:rPr lang="en-US" sz="2800" i="1" dirty="0">
                <a:solidFill>
                  <a:schemeClr val="tx1"/>
                </a:solidFill>
              </a:rPr>
              <a:t>AB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10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chemeClr val="tx1"/>
                </a:solidFill>
              </a:rPr>
              <a:t> 4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rgbClr val="FF0008"/>
                </a:solidFill>
              </a:rPr>
              <a:t> 6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r>
              <a:rPr lang="en-US" sz="2800" dirty="0"/>
              <a:t> </a:t>
            </a:r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Similar Triangles (cont.)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3614384" y="1545608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09800" imgH="381000" progId="Equation.DSMT4">
                  <p:embed/>
                </p:oleObj>
              </mc:Choice>
              <mc:Fallback>
                <p:oleObj name="Equation" r:id="rId2" imgW="22098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4384" y="1545608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271484" y="2107252"/>
          <a:ext cx="255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52700" imgH="469900" progId="Equation.DSMT4">
                  <p:embed/>
                </p:oleObj>
              </mc:Choice>
              <mc:Fallback>
                <p:oleObj name="Equation" r:id="rId4" imgW="2552700" imgH="4699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1484" y="2107252"/>
                        <a:ext cx="255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631744" y="2756848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84300" imgH="292100" progId="Equation.DSMT4">
                  <p:embed/>
                </p:oleObj>
              </mc:Choice>
              <mc:Fallback>
                <p:oleObj name="Equation" r:id="rId6" imgW="1384300" imgH="2921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1744" y="2756848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290248" y="328295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88614" imgH="291973" progId="Equation.DSMT4">
                  <p:embed/>
                </p:oleObj>
              </mc:Choice>
              <mc:Fallback>
                <p:oleObj name="Equation" r:id="rId8" imgW="888614" imgH="291973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0248" y="3282950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4468504" y="2805752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51" imgH="241195" progId="Equation.DSMT4">
                  <p:embed/>
                </p:oleObj>
              </mc:Choice>
              <mc:Fallback>
                <p:oleObj name="Equation" r:id="rId10" imgW="342751" imgH="241195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8504" y="2805752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5105400" y="2743200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18671" imgH="291973" progId="Equation.DSMT4">
                  <p:embed/>
                </p:oleObj>
              </mc:Choice>
              <mc:Fallback>
                <p:oleObj name="Equation" r:id="rId12" imgW="1218671" imgH="29197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743200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5597856" y="3290248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39392" imgH="291973" progId="Equation.DSMT4">
                  <p:embed/>
                </p:oleObj>
              </mc:Choice>
              <mc:Fallback>
                <p:oleObj name="Equation" r:id="rId14" imgW="939392" imgH="291973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7856" y="3290248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BC1A2B4-001F-7F03-F18B-A3B5F1F70AF6}"/>
              </a:ext>
            </a:extLst>
          </p:cNvPr>
          <p:cNvCxnSpPr/>
          <p:nvPr/>
        </p:nvCxnSpPr>
        <p:spPr>
          <a:xfrm>
            <a:off x="6381750" y="435864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BACE87C-DF15-B347-A1AE-D0549021701D}"/>
              </a:ext>
            </a:extLst>
          </p:cNvPr>
          <p:cNvCxnSpPr/>
          <p:nvPr/>
        </p:nvCxnSpPr>
        <p:spPr>
          <a:xfrm>
            <a:off x="4381500" y="48006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158038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dirty="0"/>
              <a:t>Solve the following proportions.</a:t>
            </a:r>
            <a:endParaRPr lang="en-US" sz="2800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 			b. </a:t>
            </a:r>
          </a:p>
          <a:p>
            <a:pPr marL="0">
              <a:spcBef>
                <a:spcPts val="0"/>
              </a:spcBef>
              <a:buNone/>
            </a:pPr>
            <a:endParaRPr lang="en-US" sz="2800" b="1" dirty="0"/>
          </a:p>
          <a:p>
            <a:pPr marL="0">
              <a:spcBef>
                <a:spcPts val="0"/>
              </a:spcBef>
              <a:buNone/>
            </a:pPr>
            <a:r>
              <a:rPr lang="en-US" sz="2800" b="1" dirty="0"/>
              <a:t>Solution 	</a:t>
            </a:r>
          </a:p>
          <a:p>
            <a:pPr marL="0">
              <a:spcBef>
                <a:spcPts val="0"/>
              </a:spcBef>
              <a:buNone/>
            </a:pPr>
            <a:r>
              <a:rPr lang="en-US" sz="2800" b="1" dirty="0"/>
              <a:t>a. </a:t>
            </a:r>
            <a:r>
              <a:rPr lang="en-US" sz="2800" dirty="0"/>
              <a:t>LCD = 6</a:t>
            </a:r>
            <a:r>
              <a:rPr lang="en-US" sz="2800" i="1" dirty="0"/>
              <a:t>x </a:t>
            </a:r>
          </a:p>
          <a:p>
            <a:pPr marL="514350" indent="-514350">
              <a:buNone/>
            </a:pPr>
            <a:endParaRPr lang="en-US" sz="2800" dirty="0"/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Proportions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2510051"/>
              </p:ext>
            </p:extLst>
          </p:nvPr>
        </p:nvGraphicFramePr>
        <p:xfrm>
          <a:off x="1044945" y="1650796"/>
          <a:ext cx="1490663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838080" progId="Equation.DSMT4">
                  <p:embed/>
                </p:oleObj>
              </mc:Choice>
              <mc:Fallback>
                <p:oleObj name="Equation" r:id="rId2" imgW="1511280" imgH="838080" progId="Equation.DSMT4">
                  <p:embed/>
                  <p:pic>
                    <p:nvPicPr>
                      <p:cNvPr id="0" name="Picture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945" y="1650796"/>
                        <a:ext cx="1490663" cy="827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077568"/>
              </p:ext>
            </p:extLst>
          </p:nvPr>
        </p:nvGraphicFramePr>
        <p:xfrm>
          <a:off x="1609725" y="3440113"/>
          <a:ext cx="360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06480" imgH="838080" progId="Equation.DSMT4">
                  <p:embed/>
                </p:oleObj>
              </mc:Choice>
              <mc:Fallback>
                <p:oleObj name="Equation" r:id="rId4" imgW="36064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9725" y="3440113"/>
                        <a:ext cx="360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2540502"/>
              </p:ext>
            </p:extLst>
          </p:nvPr>
        </p:nvGraphicFramePr>
        <p:xfrm>
          <a:off x="1064101" y="4338752"/>
          <a:ext cx="636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62700" imgH="838200" progId="Equation.DSMT4">
                  <p:embed/>
                </p:oleObj>
              </mc:Choice>
              <mc:Fallback>
                <p:oleObj name="Equation" r:id="rId6" imgW="6362700" imgH="838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4101" y="4338752"/>
                        <a:ext cx="636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30476"/>
              </p:ext>
            </p:extLst>
          </p:nvPr>
        </p:nvGraphicFramePr>
        <p:xfrm>
          <a:off x="1102201" y="4338752"/>
          <a:ext cx="152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280" imgH="228600" progId="Equation.DSMT4">
                  <p:embed/>
                </p:oleObj>
              </mc:Choice>
              <mc:Fallback>
                <p:oleObj name="Equation" r:id="rId8" imgW="15228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2201" y="4338752"/>
                        <a:ext cx="152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1674878"/>
              </p:ext>
            </p:extLst>
          </p:nvPr>
        </p:nvGraphicFramePr>
        <p:xfrm>
          <a:off x="2778601" y="4338752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280" imgH="215640" progId="Equation.DSMT4">
                  <p:embed/>
                </p:oleObj>
              </mc:Choice>
              <mc:Fallback>
                <p:oleObj name="Equation" r:id="rId10" imgW="152280" imgH="215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601" y="4338752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1060185" y="462646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770909" y="4906336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210163" y="4906336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677477" y="4610082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1013786"/>
              </p:ext>
            </p:extLst>
          </p:nvPr>
        </p:nvGraphicFramePr>
        <p:xfrm>
          <a:off x="1250685" y="5284639"/>
          <a:ext cx="205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57400" imgH="469900" progId="Equation.DSMT4">
                  <p:embed/>
                </p:oleObj>
              </mc:Choice>
              <mc:Fallback>
                <p:oleObj name="Equation" r:id="rId12" imgW="2057400" imgH="4699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685" y="5284639"/>
                        <a:ext cx="205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7">
            <a:extLst>
              <a:ext uri="{FF2B5EF4-FFF2-40B4-BE49-F238E27FC236}">
                <a16:creationId xmlns:a16="http://schemas.microsoft.com/office/drawing/2014/main" id="{73435A93-6D65-F64E-A1E5-21425D98587C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493487476"/>
              </p:ext>
            </p:extLst>
          </p:nvPr>
        </p:nvGraphicFramePr>
        <p:xfrm>
          <a:off x="3810000" y="1605076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46040" imgH="838080" progId="Equation.DSMT4">
                  <p:embed/>
                </p:oleObj>
              </mc:Choice>
              <mc:Fallback>
                <p:oleObj name="Equation" r:id="rId14" imgW="1346040" imgH="838080" progId="Equation.DSMT4">
                  <p:embed/>
                  <p:pic>
                    <p:nvPicPr>
                      <p:cNvPr id="3089" name="Object 1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605076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Proportions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278040" y="1295400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88367" imgH="291973" progId="Equation.DSMT4">
                  <p:embed/>
                </p:oleObj>
              </mc:Choice>
              <mc:Fallback>
                <p:oleObj name="Equation" r:id="rId2" imgW="1688367" imgH="291973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40" y="1295400"/>
                        <a:ext cx="1689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922896" y="1770356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66800" imgH="292100" progId="Equation.DSMT4">
                  <p:embed/>
                </p:oleObj>
              </mc:Choice>
              <mc:Fallback>
                <p:oleObj name="Equation" r:id="rId4" imgW="1066800" imgH="2921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896" y="1770356"/>
                        <a:ext cx="106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102592" y="2218678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586" imgH="291973" progId="Equation.DSMT4">
                  <p:embed/>
                </p:oleObj>
              </mc:Choice>
              <mc:Fallback>
                <p:oleObj name="Equation" r:id="rId6" imgW="723586" imgH="29197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2592" y="2218678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48640" y="2675878"/>
          <a:ext cx="3784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784320" imgH="342720" progId="Equation.DSMT4">
                  <p:embed/>
                </p:oleObj>
              </mc:Choice>
              <mc:Fallback>
                <p:oleObj name="Equation" r:id="rId8" imgW="3784320" imgH="3427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675878"/>
                        <a:ext cx="3784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908470" y="3352800"/>
            <a:ext cx="1072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Check</a:t>
            </a:r>
          </a:p>
        </p:txBody>
      </p:sp>
      <p:graphicFrame>
        <p:nvGraphicFramePr>
          <p:cNvPr id="206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489544"/>
              </p:ext>
            </p:extLst>
          </p:nvPr>
        </p:nvGraphicFramePr>
        <p:xfrm>
          <a:off x="2743200" y="32004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87240" imgH="838080" progId="Equation.DSMT4">
                  <p:embed/>
                </p:oleObj>
              </mc:Choice>
              <mc:Fallback>
                <p:oleObj name="Equation" r:id="rId10" imgW="158724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200400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3055938" y="4185824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04840" imgH="838080" progId="Equation.DSMT4">
                  <p:embed/>
                </p:oleObj>
              </mc:Choice>
              <mc:Fallback>
                <p:oleObj name="Equation" r:id="rId12" imgW="1104840" imgH="838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5938" y="4185824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/>
        </p:nvGraphicFramePr>
        <p:xfrm>
          <a:off x="3208338" y="5146088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5480" imgH="838080" progId="Equation.DSMT4">
                  <p:embed/>
                </p:oleObj>
              </mc:Choice>
              <mc:Fallback>
                <p:oleObj name="Equation" r:id="rId14" imgW="82548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338" y="5146088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 </a:t>
            </a:r>
          </a:p>
        </p:txBody>
      </p:sp>
      <p:sp>
        <p:nvSpPr>
          <p:cNvPr id="9218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Proportions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30174"/>
              </p:ext>
            </p:extLst>
          </p:nvPr>
        </p:nvGraphicFramePr>
        <p:xfrm>
          <a:off x="1065530" y="1322022"/>
          <a:ext cx="203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1840" imgH="469800" progId="Equation.DSMT4">
                  <p:embed/>
                </p:oleObj>
              </mc:Choice>
              <mc:Fallback>
                <p:oleObj name="Equation" r:id="rId2" imgW="20318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530" y="1322022"/>
                        <a:ext cx="203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2889882"/>
              </p:ext>
            </p:extLst>
          </p:nvPr>
        </p:nvGraphicFramePr>
        <p:xfrm>
          <a:off x="735330" y="2708910"/>
          <a:ext cx="393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6960" imgH="838080" progId="Equation.DSMT4">
                  <p:embed/>
                </p:oleObj>
              </mc:Choice>
              <mc:Fallback>
                <p:oleObj name="Equation" r:id="rId4" imgW="39369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330" y="2708910"/>
                        <a:ext cx="393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018039106"/>
              </p:ext>
            </p:extLst>
          </p:nvPr>
        </p:nvGraphicFramePr>
        <p:xfrm>
          <a:off x="2060284" y="1821144"/>
          <a:ext cx="430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05240" imgH="838080" progId="Equation.DSMT4">
                  <p:embed/>
                </p:oleObj>
              </mc:Choice>
              <mc:Fallback>
                <p:oleObj name="Equation" r:id="rId6" imgW="4305240" imgH="838080" progId="Equation.DSMT4">
                  <p:embed/>
                  <p:pic>
                    <p:nvPicPr>
                      <p:cNvPr id="0" name="Picture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0284" y="1821144"/>
                        <a:ext cx="430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4341354"/>
              </p:ext>
            </p:extLst>
          </p:nvPr>
        </p:nvGraphicFramePr>
        <p:xfrm>
          <a:off x="2411730" y="3699510"/>
          <a:ext cx="175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52480" imgH="291960" progId="Equation.DSMT4">
                  <p:embed/>
                </p:oleObj>
              </mc:Choice>
              <mc:Fallback>
                <p:oleObj name="Equation" r:id="rId8" imgW="175248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30" y="3699510"/>
                        <a:ext cx="175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702259"/>
              </p:ext>
            </p:extLst>
          </p:nvPr>
        </p:nvGraphicFramePr>
        <p:xfrm>
          <a:off x="2191676" y="415671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98320" imgH="291960" progId="Equation.DSMT4">
                  <p:embed/>
                </p:oleObj>
              </mc:Choice>
              <mc:Fallback>
                <p:oleObj name="Equation" r:id="rId10" imgW="149832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1676" y="4156710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590396"/>
              </p:ext>
            </p:extLst>
          </p:nvPr>
        </p:nvGraphicFramePr>
        <p:xfrm>
          <a:off x="2589768" y="461391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88840" imgH="291960" progId="Equation.DSMT4">
                  <p:embed/>
                </p:oleObj>
              </mc:Choice>
              <mc:Fallback>
                <p:oleObj name="Equation" r:id="rId12" imgW="8888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9768" y="4613910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/>
          <p:cNvCxnSpPr/>
          <p:nvPr/>
        </p:nvCxnSpPr>
        <p:spPr>
          <a:xfrm rot="10800000" flipV="1">
            <a:off x="887730" y="2937510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2106930" y="3242310"/>
            <a:ext cx="685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3038422" y="3064272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4375838" y="335198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4086122"/>
              </p:ext>
            </p:extLst>
          </p:nvPr>
        </p:nvGraphicFramePr>
        <p:xfrm>
          <a:off x="4797372" y="2969260"/>
          <a:ext cx="4127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127400" imgH="368280" progId="Equation.DSMT4">
                  <p:embed/>
                </p:oleObj>
              </mc:Choice>
              <mc:Fallback>
                <p:oleObj name="Equation" r:id="rId14" imgW="4127400" imgH="3682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7372" y="2969260"/>
                        <a:ext cx="4127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2809708"/>
              </p:ext>
            </p:extLst>
          </p:nvPr>
        </p:nvGraphicFramePr>
        <p:xfrm>
          <a:off x="735330" y="5453126"/>
          <a:ext cx="3962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962160" imgH="342720" progId="Equation.DSMT4">
                  <p:embed/>
                </p:oleObj>
              </mc:Choice>
              <mc:Fallback>
                <p:oleObj name="Equation" r:id="rId16" imgW="3962160" imgH="3427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330" y="5453126"/>
                        <a:ext cx="3962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Proportions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</a:t>
            </a: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2286000" y="1752600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640" imgH="838080" progId="Equation.DSMT4">
                  <p:embed/>
                </p:oleObj>
              </mc:Choice>
              <mc:Fallback>
                <p:oleObj name="Equation" r:id="rId2" imgW="15746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752600"/>
                        <a:ext cx="157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2958624" y="2743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7000" imgH="838080" progId="Equation.DSMT4">
                  <p:embed/>
                </p:oleObj>
              </mc:Choice>
              <mc:Fallback>
                <p:oleObj name="Equation" r:id="rId4" imgW="927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8624" y="27432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2935050" y="3733800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12520" imgH="838080" progId="Equation.DSMT4">
                  <p:embed/>
                </p:oleObj>
              </mc:Choice>
              <mc:Fallback>
                <p:oleObj name="Equation" r:id="rId6" imgW="8125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5050" y="3733800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Application: Solving Proportions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an architect’s scale drawing of a home,    inch </a:t>
            </a:r>
          </a:p>
          <a:p>
            <a:r>
              <a:rPr lang="en-US" dirty="0"/>
              <a:t>represents 10 feet. What length does a measure of inches represent?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Set up a proportion representing the information. In this example the numerators are the same type (inches) and the denominators are the same type (feet). </a:t>
            </a:r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6662870" y="114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800" imgH="838080" progId="Equation.DSMT4">
                  <p:embed/>
                </p:oleObj>
              </mc:Choice>
              <mc:Fallback>
                <p:oleObj name="Equation" r:id="rId2" imgW="2538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2870" y="1143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7950438" y="1650762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240" imgH="838080" progId="Equation.DSMT4">
                  <p:embed/>
                </p:oleObj>
              </mc:Choice>
              <mc:Fallback>
                <p:oleObj name="Equation" r:id="rId4" imgW="4442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0438" y="1650762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2286000" y="4787900"/>
          <a:ext cx="29718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71800" imgH="1231560" progId="Equation.DSMT4">
                  <p:embed/>
                </p:oleObj>
              </mc:Choice>
              <mc:Fallback>
                <p:oleObj name="Equation" r:id="rId6" imgW="2971800" imgH="1231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787900"/>
                        <a:ext cx="29718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5842000" y="5473700"/>
          <a:ext cx="10922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91880" imgH="228600" progId="Equation.DSMT4">
                  <p:embed/>
                </p:oleObj>
              </mc:Choice>
              <mc:Fallback>
                <p:oleObj name="Equation" r:id="rId8" imgW="109188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5473700"/>
                        <a:ext cx="10922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Solving Proportions (cont.)</a:t>
            </a: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1905000" y="1347596"/>
          <a:ext cx="24257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25680" imgH="1231560" progId="Equation.DSMT4">
                  <p:embed/>
                </p:oleObj>
              </mc:Choice>
              <mc:Fallback>
                <p:oleObj name="Equation" r:id="rId2" imgW="2425680" imgH="1231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47596"/>
                        <a:ext cx="24257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flipH="1">
            <a:off x="1981200" y="1999212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2709016" y="2261996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4089162" y="2287634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3657600" y="2033396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2556616" y="2642996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3000" imgH="838080" progId="Equation.DSMT4">
                  <p:embed/>
                </p:oleObj>
              </mc:Choice>
              <mc:Fallback>
                <p:oleObj name="Equation" r:id="rId4" imgW="11430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6616" y="2642996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2260362" y="3439180"/>
          <a:ext cx="179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838080" progId="Equation.DSMT4">
                  <p:embed/>
                </p:oleObj>
              </mc:Choice>
              <mc:Fallback>
                <p:oleObj name="Equation" r:id="rId6" imgW="17906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362" y="3439180"/>
                        <a:ext cx="179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2836492" y="4403172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291960" progId="Equation.DSMT4">
                  <p:embed/>
                </p:oleObj>
              </mc:Choice>
              <mc:Fallback>
                <p:oleObj name="Equation" r:id="rId8" imgW="9144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6492" y="4403172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4" name="Object 8"/>
          <p:cNvGraphicFramePr>
            <a:graphicFrameLocks noChangeAspect="1"/>
          </p:cNvGraphicFramePr>
          <p:nvPr/>
        </p:nvGraphicFramePr>
        <p:xfrm>
          <a:off x="5448062" y="1957196"/>
          <a:ext cx="2832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31760" imgH="279360" progId="Equation.DSMT4">
                  <p:embed/>
                </p:oleObj>
              </mc:Choice>
              <mc:Fallback>
                <p:oleObj name="Equation" r:id="rId10" imgW="283176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062" y="1957196"/>
                        <a:ext cx="2832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5" name="Object 9"/>
          <p:cNvGraphicFramePr>
            <a:graphicFrameLocks noChangeAspect="1"/>
          </p:cNvGraphicFramePr>
          <p:nvPr/>
        </p:nvGraphicFramePr>
        <p:xfrm>
          <a:off x="5448062" y="294779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279360" progId="Equation.DSMT4">
                  <p:embed/>
                </p:oleObj>
              </mc:Choice>
              <mc:Fallback>
                <p:oleObj name="Equation" r:id="rId12" imgW="9270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062" y="2947796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6" name="Object 10"/>
          <p:cNvGraphicFramePr>
            <a:graphicFrameLocks noChangeAspect="1"/>
          </p:cNvGraphicFramePr>
          <p:nvPr/>
        </p:nvGraphicFramePr>
        <p:xfrm>
          <a:off x="5448062" y="446275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7000" imgH="279360" progId="Equation.DSMT4">
                  <p:embed/>
                </p:oleObj>
              </mc:Choice>
              <mc:Fallback>
                <p:oleObj name="Equation" r:id="rId14" imgW="9270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062" y="4462756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7" name="Object 11"/>
          <p:cNvGraphicFramePr>
            <a:graphicFrameLocks noChangeAspect="1"/>
          </p:cNvGraphicFramePr>
          <p:nvPr/>
        </p:nvGraphicFramePr>
        <p:xfrm>
          <a:off x="5410200" y="3709796"/>
          <a:ext cx="255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552400" imgH="279360" progId="Equation.DSMT4">
                  <p:embed/>
                </p:oleObj>
              </mc:Choice>
              <mc:Fallback>
                <p:oleObj name="Equation" r:id="rId16" imgW="25524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709796"/>
                        <a:ext cx="2552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457200" y="5088946"/>
            <a:ext cx="68445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On this drawing,        inches represent </a:t>
            </a:r>
            <a:r>
              <a:rPr lang="en-US" sz="2800" dirty="0">
                <a:solidFill>
                  <a:srgbClr val="FF0000"/>
                </a:solidFill>
              </a:rPr>
              <a:t>50 feet</a:t>
            </a:r>
            <a:r>
              <a:rPr lang="en-US" sz="2800" dirty="0"/>
              <a:t>.</a:t>
            </a:r>
          </a:p>
        </p:txBody>
      </p:sp>
      <p:graphicFrame>
        <p:nvGraphicFramePr>
          <p:cNvPr id="39948" name="Object 12"/>
          <p:cNvGraphicFramePr>
            <a:graphicFrameLocks noChangeAspect="1"/>
          </p:cNvGraphicFramePr>
          <p:nvPr/>
        </p:nvGraphicFramePr>
        <p:xfrm>
          <a:off x="2993378" y="49530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44240" imgH="838080" progId="Equation.DSMT4">
                  <p:embed/>
                </p:oleObj>
              </mc:Choice>
              <mc:Fallback>
                <p:oleObj name="Equation" r:id="rId18" imgW="4442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3378" y="49530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57200" y="1219200"/>
            <a:ext cx="8229600" cy="404726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Any of the following four equations could have been used to solve the problem in Example 2.</a:t>
            </a:r>
          </a:p>
          <a:p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Agree in Type:</a:t>
            </a:r>
          </a:p>
          <a:p>
            <a:endParaRPr lang="en-US" sz="5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5650908"/>
              </p:ext>
            </p:extLst>
          </p:nvPr>
        </p:nvGraphicFramePr>
        <p:xfrm>
          <a:off x="2861310" y="2286000"/>
          <a:ext cx="29718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71800" imgH="1231560" progId="Equation.DSMT4">
                  <p:embed/>
                </p:oleObj>
              </mc:Choice>
              <mc:Fallback>
                <p:oleObj name="Equation" r:id="rId2" imgW="2971800" imgH="1231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1310" y="2286000"/>
                        <a:ext cx="29718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855605"/>
              </p:ext>
            </p:extLst>
          </p:nvPr>
        </p:nvGraphicFramePr>
        <p:xfrm>
          <a:off x="2861310" y="3987800"/>
          <a:ext cx="29718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71800" imgH="1269720" progId="Equation.DSMT4">
                  <p:embed/>
                </p:oleObj>
              </mc:Choice>
              <mc:Fallback>
                <p:oleObj name="Equation" r:id="rId4" imgW="2971800" imgH="1269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1310" y="3987800"/>
                        <a:ext cx="29718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2CD765F-4E29-4144-9F4E-9C589C155C7C}"/>
</file>

<file path=customXml/itemProps2.xml><?xml version="1.0" encoding="utf-8"?>
<ds:datastoreItem xmlns:ds="http://schemas.openxmlformats.org/officeDocument/2006/customXml" ds:itemID="{E4C6395F-1971-496B-9BC5-9D9325E8E13B}"/>
</file>

<file path=customXml/itemProps3.xml><?xml version="1.0" encoding="utf-8"?>
<ds:datastoreItem xmlns:ds="http://schemas.openxmlformats.org/officeDocument/2006/customXml" ds:itemID="{57E3F34F-062E-491E-A3FE-7DFB9AA9DFAB}"/>
</file>

<file path=docProps/app.xml><?xml version="1.0" encoding="utf-8"?>
<Properties xmlns="http://schemas.openxmlformats.org/officeDocument/2006/extended-properties" xmlns:vt="http://schemas.openxmlformats.org/officeDocument/2006/docPropsVTypes">
  <TotalTime>1042</TotalTime>
  <Words>710</Words>
  <Application>Microsoft Office PowerPoint</Application>
  <PresentationFormat>On-screen Show (4:3)</PresentationFormat>
  <Paragraphs>105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Symbol</vt:lpstr>
      <vt:lpstr>Courier New</vt:lpstr>
      <vt:lpstr>Arial</vt:lpstr>
      <vt:lpstr>Calibri</vt:lpstr>
      <vt:lpstr>Office Theme</vt:lpstr>
      <vt:lpstr>Equation</vt:lpstr>
      <vt:lpstr>Section 9.6</vt:lpstr>
      <vt:lpstr>Definition: Proportion </vt:lpstr>
      <vt:lpstr>Example 1: Solving Proportions </vt:lpstr>
      <vt:lpstr>Example 1: Solving Proportions (cont.)</vt:lpstr>
      <vt:lpstr>Example 1: Solving Proportions (cont.)</vt:lpstr>
      <vt:lpstr>Example 1: Solving Proportions (cont.)</vt:lpstr>
      <vt:lpstr>Example 2 Application: Solving Proportions </vt:lpstr>
      <vt:lpstr>Example 2: Application: Solving Proportions (cont.)</vt:lpstr>
      <vt:lpstr>Note</vt:lpstr>
      <vt:lpstr>Note (cont.)</vt:lpstr>
      <vt:lpstr>Procedure: Solving an Equation Containing Rational Expressions</vt:lpstr>
      <vt:lpstr>Example 3: Solving Rational Equations </vt:lpstr>
      <vt:lpstr>Example 3: Solving Rational Equations (cont.)</vt:lpstr>
      <vt:lpstr>Example 4: Solving Rational Equations</vt:lpstr>
      <vt:lpstr>Example 4: Solving Rational Equations (cont.)</vt:lpstr>
      <vt:lpstr>Example 4: Solving Rational Equations (cont.)</vt:lpstr>
      <vt:lpstr>Example 5: Solving Rational Equations</vt:lpstr>
      <vt:lpstr>Example 5: Solving Rational Equations (cont.)</vt:lpstr>
      <vt:lpstr>Example 5: Solving Rational Equations (cont.)</vt:lpstr>
      <vt:lpstr>Completion Example 6: Solving Rational Equations</vt:lpstr>
      <vt:lpstr>Completion Example 6: Solving Rational Equations (cont.)</vt:lpstr>
      <vt:lpstr>Example 7: Solving a Formula for a Specified Variable</vt:lpstr>
      <vt:lpstr>Example 8: Similar Triangles</vt:lpstr>
      <vt:lpstr>Example 8: Similar Triangles (cont.)</vt:lpstr>
      <vt:lpstr>Example 8: Similar Triangles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Rebecca Johnson</cp:lastModifiedBy>
  <cp:revision>137</cp:revision>
  <dcterms:created xsi:type="dcterms:W3CDTF">2013-04-26T14:43:13Z</dcterms:created>
  <dcterms:modified xsi:type="dcterms:W3CDTF">2024-08-14T12:54:58Z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