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92" r:id="rId9"/>
    <p:sldId id="293" r:id="rId10"/>
    <p:sldId id="266" r:id="rId11"/>
    <p:sldId id="268" r:id="rId12"/>
    <p:sldId id="269" r:id="rId13"/>
    <p:sldId id="270" r:id="rId14"/>
    <p:sldId id="271" r:id="rId15"/>
    <p:sldId id="294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0" autoAdjust="0"/>
    <p:restoredTop sz="94709" autoAdjust="0"/>
  </p:normalViewPr>
  <p:slideViewPr>
    <p:cSldViewPr>
      <p:cViewPr varScale="1">
        <p:scale>
          <a:sx n="82" d="100"/>
          <a:sy n="82" d="100"/>
        </p:scale>
        <p:origin x="1517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Rational Expressions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fraction</a:t>
            </a:r>
            <a:r>
              <a:rPr lang="en-US" sz="2800" dirty="0">
                <a:solidFill>
                  <a:srgbClr val="000000"/>
                </a:solidFill>
              </a:rPr>
              <a:t> (or </a:t>
            </a:r>
            <a:r>
              <a:rPr lang="en-US" sz="2800" b="1" dirty="0">
                <a:solidFill>
                  <a:srgbClr val="C00000"/>
                </a:solidFill>
              </a:rPr>
              <a:t>rational number</a:t>
            </a:r>
            <a:r>
              <a:rPr lang="en-US" sz="2800" dirty="0">
                <a:solidFill>
                  <a:srgbClr val="000000"/>
                </a:solidFill>
              </a:rPr>
              <a:t>) is a number that can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be written in the form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integers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  (Remember, no denominator can be 0.)</a:t>
            </a:r>
          </a:p>
          <a:p>
            <a:pPr>
              <a:spcBef>
                <a:spcPct val="7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The Fundamental Principle: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ts val="3800"/>
              </a:spcBef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reciprocal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of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511216"/>
              </p:ext>
            </p:extLst>
          </p:nvPr>
        </p:nvGraphicFramePr>
        <p:xfrm>
          <a:off x="3787259" y="1721865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838080" progId="Equation.DSMT4">
                  <p:embed/>
                </p:oleObj>
              </mc:Choice>
              <mc:Fallback>
                <p:oleObj name="Equation" r:id="rId2" imgW="393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259" y="1721865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647515"/>
              </p:ext>
            </p:extLst>
          </p:nvPr>
        </p:nvGraphicFramePr>
        <p:xfrm>
          <a:off x="4716463" y="3103563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838080" progId="Equation.DSMT4">
                  <p:embed/>
                </p:oleObj>
              </mc:Choice>
              <mc:Fallback>
                <p:oleObj name="Equation" r:id="rId4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103563"/>
                        <a:ext cx="133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57465"/>
              </p:ext>
            </p:extLst>
          </p:nvPr>
        </p:nvGraphicFramePr>
        <p:xfrm>
          <a:off x="3097213" y="4024313"/>
          <a:ext cx="302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838080" progId="Equation.DSMT4">
                  <p:embed/>
                </p:oleObj>
              </mc:Choice>
              <mc:Fallback>
                <p:oleObj name="Equation" r:id="rId6" imgW="3022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4024313"/>
                        <a:ext cx="3022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Multiplication: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Division: 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 0</a:t>
            </a:r>
          </a:p>
          <a:p>
            <a:pPr>
              <a:spcBef>
                <a:spcPts val="4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Addition:</a:t>
            </a:r>
            <a:r>
              <a:rPr lang="en-US" sz="2800" dirty="0">
                <a:solidFill>
                  <a:srgbClr val="000000"/>
                </a:solidFill>
              </a:rPr>
              <a:t>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b="1" dirty="0">
                <a:solidFill>
                  <a:srgbClr val="000000"/>
                </a:solidFill>
              </a:rPr>
              <a:t>Subtraction: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36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267060"/>
              </p:ext>
            </p:extLst>
          </p:nvPr>
        </p:nvGraphicFramePr>
        <p:xfrm>
          <a:off x="2032000" y="2963863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838080" progId="Equation.DSMT4">
                  <p:embed/>
                </p:oleObj>
              </mc:Choice>
              <mc:Fallback>
                <p:oleObj name="Equation" r:id="rId2" imgW="1993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963863"/>
                        <a:ext cx="199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473591"/>
              </p:ext>
            </p:extLst>
          </p:nvPr>
        </p:nvGraphicFramePr>
        <p:xfrm>
          <a:off x="2425700" y="3843338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838080" progId="Equation.DSMT4">
                  <p:embed/>
                </p:oleObj>
              </mc:Choice>
              <mc:Fallback>
                <p:oleObj name="Equation" r:id="rId4" imgW="198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843338"/>
                        <a:ext cx="198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020033"/>
              </p:ext>
            </p:extLst>
          </p:nvPr>
        </p:nvGraphicFramePr>
        <p:xfrm>
          <a:off x="2813050" y="1201738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201738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395977"/>
              </p:ext>
            </p:extLst>
          </p:nvPr>
        </p:nvGraphicFramePr>
        <p:xfrm>
          <a:off x="1936750" y="2052638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838080" progId="Equation.DSMT4">
                  <p:embed/>
                </p:oleObj>
              </mc:Choice>
              <mc:Fallback>
                <p:oleObj name="Equation" r:id="rId8" imgW="1968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2052638"/>
                        <a:ext cx="196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64420"/>
            <a:ext cx="8229600" cy="335280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00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is a rational expression 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are </a:t>
            </a:r>
          </a:p>
          <a:p>
            <a:pPr>
              <a:spcBef>
                <a:spcPct val="60000"/>
              </a:spcBef>
            </a:pPr>
            <a:r>
              <a:rPr lang="en-US" sz="2800" dirty="0">
                <a:solidFill>
                  <a:srgbClr val="000000"/>
                </a:solidFill>
              </a:rPr>
              <a:t>polynomials where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0, then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The Fundamental Principle of Rational Expressions</a:t>
            </a:r>
          </a:p>
        </p:txBody>
      </p:sp>
      <p:graphicFrame>
        <p:nvGraphicFramePr>
          <p:cNvPr id="1638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744953"/>
              </p:ext>
            </p:extLst>
          </p:nvPr>
        </p:nvGraphicFramePr>
        <p:xfrm>
          <a:off x="838200" y="1234828"/>
          <a:ext cx="317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362" imgH="863225" progId="Equation.DSMT4">
                  <p:embed/>
                </p:oleObj>
              </mc:Choice>
              <mc:Fallback>
                <p:oleObj name="Equation" r:id="rId2" imgW="317362" imgH="863225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34828"/>
                        <a:ext cx="317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667759"/>
              </p:ext>
            </p:extLst>
          </p:nvPr>
        </p:nvGraphicFramePr>
        <p:xfrm>
          <a:off x="3843692" y="2775720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5100" imgH="876300" progId="Equation.DSMT4">
                  <p:embed/>
                </p:oleObj>
              </mc:Choice>
              <mc:Fallback>
                <p:oleObj name="Equation" r:id="rId4" imgW="1435100" imgH="876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692" y="2775720"/>
                        <a:ext cx="1435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4294967295"/>
          </p:nvPr>
        </p:nvSpPr>
        <p:spPr>
          <a:xfrm>
            <a:off x="457200" y="1109238"/>
            <a:ext cx="8229600" cy="4465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fundamental principle </a:t>
            </a:r>
            <a:r>
              <a:rPr lang="en-US" sz="2800" dirty="0"/>
              <a:t>of rational expressions to reduce each expression to lowest terms.  </a:t>
            </a:r>
            <a:r>
              <a:rPr lang="en-US" sz="2800" i="0" dirty="0">
                <a:solidFill>
                  <a:schemeClr val="tx1"/>
                </a:solidFill>
              </a:rPr>
              <a:t>State any restrictions on the variable by using the fact that no denominator can be 0.  This restriction applies to denominators </a:t>
            </a:r>
            <a:r>
              <a:rPr lang="en-US" sz="2800" b="1" i="0" dirty="0">
                <a:solidFill>
                  <a:schemeClr val="tx1"/>
                </a:solidFill>
              </a:rPr>
              <a:t>before and after</a:t>
            </a:r>
            <a:r>
              <a:rPr lang="en-US" sz="2800" i="0" dirty="0">
                <a:solidFill>
                  <a:srgbClr val="C0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 rational expression is reduced.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  <a:r>
              <a:rPr lang="en-US" sz="2800" b="1" i="0" dirty="0">
                <a:solidFill>
                  <a:schemeClr val="tx1"/>
                </a:solidFill>
              </a:rPr>
              <a:t>		     </a:t>
            </a:r>
            <a:r>
              <a:rPr lang="en-US" sz="2800" i="0" dirty="0">
                <a:solidFill>
                  <a:schemeClr val="tx1"/>
                </a:solidFill>
              </a:rPr>
              <a:t>b.  			</a:t>
            </a:r>
            <a:r>
              <a:rPr lang="en-US" sz="2800" dirty="0"/>
              <a:t>c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a.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38739"/>
              </p:ext>
            </p:extLst>
          </p:nvPr>
        </p:nvGraphicFramePr>
        <p:xfrm>
          <a:off x="1088315" y="375480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726" imgH="837836" progId="Equation.DSMT4">
                  <p:embed/>
                </p:oleObj>
              </mc:Choice>
              <mc:Fallback>
                <p:oleObj name="Equation" r:id="rId2" imgW="1091726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315" y="375480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47316"/>
              </p:ext>
            </p:extLst>
          </p:nvPr>
        </p:nvGraphicFramePr>
        <p:xfrm>
          <a:off x="1128487" y="5049277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900" imgH="838200" progId="Equation.DSMT4">
                  <p:embed/>
                </p:oleObj>
              </mc:Choice>
              <mc:Fallback>
                <p:oleObj name="Equation" r:id="rId4" imgW="11049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87" y="5049277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207722" y="5035494"/>
            <a:ext cx="384048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5) is a common factor.  The key word here is factor.  We reduce using factors only.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730011"/>
              </p:ext>
            </p:extLst>
          </p:nvPr>
        </p:nvGraphicFramePr>
        <p:xfrm>
          <a:off x="2319112" y="4993714"/>
          <a:ext cx="147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990600" progId="Equation.DSMT4">
                  <p:embed/>
                </p:oleObj>
              </mc:Choice>
              <mc:Fallback>
                <p:oleObj name="Equation" r:id="rId6" imgW="1473200" imgH="990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112" y="4993714"/>
                        <a:ext cx="1473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007333"/>
              </p:ext>
            </p:extLst>
          </p:nvPr>
        </p:nvGraphicFramePr>
        <p:xfrm>
          <a:off x="3918859" y="5038164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700" imgH="838200" progId="Equation.DSMT4">
                  <p:embed/>
                </p:oleObj>
              </mc:Choice>
              <mc:Fallback>
                <p:oleObj name="Equation" r:id="rId8" imgW="5207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8859" y="5038164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430394"/>
              </p:ext>
            </p:extLst>
          </p:nvPr>
        </p:nvGraphicFramePr>
        <p:xfrm>
          <a:off x="4540598" y="5311214"/>
          <a:ext cx="62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30" imgH="355446" progId="Equation.DSMT4">
                  <p:embed/>
                </p:oleObj>
              </mc:Choice>
              <mc:Fallback>
                <p:oleObj name="Equation" r:id="rId10" imgW="622030" imgH="35544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598" y="5311214"/>
                        <a:ext cx="62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2819401" y="4961964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743201" y="5571564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1B077A54-870D-5357-64AA-56FC67AA3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587693"/>
              </p:ext>
            </p:extLst>
          </p:nvPr>
        </p:nvGraphicFramePr>
        <p:xfrm>
          <a:off x="3249257" y="3730765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888840" progId="Equation.DSMT4">
                  <p:embed/>
                </p:oleObj>
              </mc:Choice>
              <mc:Fallback>
                <p:oleObj name="Equation" r:id="rId12" imgW="1549080" imgH="888840" progId="Equation.DSMT4">
                  <p:embed/>
                  <p:pic>
                    <p:nvPicPr>
                      <p:cNvPr id="1843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257" y="3730765"/>
                        <a:ext cx="1549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512FEDB-96B8-2A62-D9B0-DB7C0C179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40652"/>
              </p:ext>
            </p:extLst>
          </p:nvPr>
        </p:nvGraphicFramePr>
        <p:xfrm>
          <a:off x="5606528" y="3722532"/>
          <a:ext cx="91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889000" progId="Equation.DSMT4">
                  <p:embed/>
                </p:oleObj>
              </mc:Choice>
              <mc:Fallback>
                <p:oleObj name="Equation" r:id="rId14" imgW="914400" imgH="8890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528" y="3722532"/>
                        <a:ext cx="914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  <a:r>
              <a:rPr lang="en-US" sz="2800" b="1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5758031" y="1298491"/>
            <a:ext cx="32004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Reduce.  The common factor is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− 4). 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672032"/>
              </p:ext>
            </p:extLst>
          </p:nvPr>
        </p:nvGraphicFramePr>
        <p:xfrm>
          <a:off x="1001881" y="1237858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888840" progId="Equation.DSMT4">
                  <p:embed/>
                </p:oleObj>
              </mc:Choice>
              <mc:Fallback>
                <p:oleObj name="Equation" r:id="rId2" imgW="154908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881" y="1237858"/>
                        <a:ext cx="1549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63312"/>
              </p:ext>
            </p:extLst>
          </p:nvPr>
        </p:nvGraphicFramePr>
        <p:xfrm>
          <a:off x="2700815" y="2374508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680" imgH="838080" progId="Equation.DSMT4">
                  <p:embed/>
                </p:oleObj>
              </mc:Choice>
              <mc:Fallback>
                <p:oleObj name="Equation" r:id="rId4" imgW="2425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815" y="2374508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019590"/>
              </p:ext>
            </p:extLst>
          </p:nvPr>
        </p:nvGraphicFramePr>
        <p:xfrm>
          <a:off x="2697331" y="1220395"/>
          <a:ext cx="2222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1002960" progId="Equation.DSMT4">
                  <p:embed/>
                </p:oleObj>
              </mc:Choice>
              <mc:Fallback>
                <p:oleObj name="Equation" r:id="rId6" imgW="22222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331" y="1220395"/>
                        <a:ext cx="2222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22522" y="127049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997043" y="1737483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8">
            <a:extLst>
              <a:ext uri="{FF2B5EF4-FFF2-40B4-BE49-F238E27FC236}">
                <a16:creationId xmlns:a16="http://schemas.microsoft.com/office/drawing/2014/main" id="{727D4DCE-1488-A080-240C-38637944A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524" y="3979358"/>
            <a:ext cx="41148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expression 10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is the opposite of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10.  When nonzero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opposites are divided, the quotient is always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1.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D8AE120-9F8B-AD84-E826-F9148F81F7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660755"/>
              </p:ext>
            </p:extLst>
          </p:nvPr>
        </p:nvGraphicFramePr>
        <p:xfrm>
          <a:off x="1061102" y="3528508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01700" progId="Equation.DSMT4">
                  <p:embed/>
                </p:oleObj>
              </mc:Choice>
              <mc:Fallback>
                <p:oleObj name="Equation" r:id="rId8" imgW="927100" imgH="90170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02" y="3528508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7EE8B138-6F5D-F464-8F45-827F5CB0A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339370"/>
              </p:ext>
            </p:extLst>
          </p:nvPr>
        </p:nvGraphicFramePr>
        <p:xfrm>
          <a:off x="855831" y="4648156"/>
          <a:ext cx="1841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500" imgH="990600" progId="Equation.DSMT4">
                  <p:embed/>
                </p:oleObj>
              </mc:Choice>
              <mc:Fallback>
                <p:oleObj name="Equation" r:id="rId10" imgW="1841500" imgH="99060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831" y="4648156"/>
                        <a:ext cx="1841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5D583BB4-EECA-64F0-8CB2-5F91AC801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488452"/>
              </p:ext>
            </p:extLst>
          </p:nvPr>
        </p:nvGraphicFramePr>
        <p:xfrm>
          <a:off x="2914650" y="472435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72435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6C838A91-B810-A5E2-EE8B-011A1072E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941567"/>
              </p:ext>
            </p:extLst>
          </p:nvPr>
        </p:nvGraphicFramePr>
        <p:xfrm>
          <a:off x="2082546" y="354302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22400" imgH="901700" progId="Equation.DSMT4">
                  <p:embed/>
                </p:oleObj>
              </mc:Choice>
              <mc:Fallback>
                <p:oleObj name="Equation" r:id="rId14" imgW="1422400" imgH="901700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546" y="354302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E6FE4360-4379-C85C-AB7C-2F2AE4A6B3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437850"/>
              </p:ext>
            </p:extLst>
          </p:nvPr>
        </p:nvGraphicFramePr>
        <p:xfrm>
          <a:off x="3913665" y="5453551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469900" progId="Equation.DSMT4">
                  <p:embed/>
                </p:oleObj>
              </mc:Choice>
              <mc:Fallback>
                <p:oleObj name="Equation" r:id="rId16" imgW="914400" imgH="46990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665" y="5453551"/>
                        <a:ext cx="91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A4DADD2-D02C-5D65-2F49-7A30B2269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228128"/>
              </p:ext>
            </p:extLst>
          </p:nvPr>
        </p:nvGraphicFramePr>
        <p:xfrm>
          <a:off x="3703535" y="496065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79400" progId="Equation.DSMT4">
                  <p:embed/>
                </p:oleObj>
              </mc:Choice>
              <mc:Fallback>
                <p:oleObj name="Equation" r:id="rId18" imgW="685800" imgH="279400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535" y="496065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60CA75-8C32-8FEE-6AB2-B13A2A8944CB}"/>
              </a:ext>
            </a:extLst>
          </p:cNvPr>
          <p:cNvCxnSpPr/>
          <p:nvPr/>
        </p:nvCxnSpPr>
        <p:spPr>
          <a:xfrm rot="10800000" flipV="1">
            <a:off x="1494417" y="4703781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B6B2AE-9F46-D21E-B583-F385B8EF5989}"/>
              </a:ext>
            </a:extLst>
          </p:cNvPr>
          <p:cNvCxnSpPr/>
          <p:nvPr/>
        </p:nvCxnSpPr>
        <p:spPr>
          <a:xfrm rot="10800000" flipV="1">
            <a:off x="1646817" y="5251694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820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the restrictions on the variable are determined before reducing.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05939"/>
            <a:ext cx="8229600" cy="286512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5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For a polynomial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	      ,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In particular,  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Opposites in Rational Expressions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37120"/>
              </p:ext>
            </p:extLst>
          </p:nvPr>
        </p:nvGraphicFramePr>
        <p:xfrm>
          <a:off x="3445211" y="151047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366" imgH="837836" progId="Equation.DSMT4">
                  <p:embed/>
                </p:oleObj>
              </mc:Choice>
              <mc:Fallback>
                <p:oleObj name="Equation" r:id="rId2" imgW="1231366" imgH="83783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211" y="1510478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784774"/>
              </p:ext>
            </p:extLst>
          </p:nvPr>
        </p:nvGraphicFramePr>
        <p:xfrm>
          <a:off x="2463800" y="2306638"/>
          <a:ext cx="313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901440" progId="Equation.DSMT4">
                  <p:embed/>
                </p:oleObj>
              </mc:Choice>
              <mc:Fallback>
                <p:oleObj name="Equation" r:id="rId4" imgW="3136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306638"/>
                        <a:ext cx="3136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Caution: Common Error</a:t>
            </a:r>
          </a:p>
        </p:txBody>
      </p:sp>
      <p:sp>
        <p:nvSpPr>
          <p:cNvPr id="21510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/>
          <a:lstStyle/>
          <a:p>
            <a:pPr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600" b="1" i="0" dirty="0">
                <a:solidFill>
                  <a:srgbClr val="000000"/>
                </a:solidFill>
              </a:rPr>
              <a:t>“Divide out” only common factors.</a:t>
            </a:r>
          </a:p>
          <a:p>
            <a:pPr algn="ctr">
              <a:spcBef>
                <a:spcPct val="25000"/>
              </a:spcBef>
              <a:buFont typeface="Courier New" pitchFamily="49" charset="0"/>
              <a:buNone/>
            </a:pPr>
            <a:r>
              <a:rPr lang="en-US" sz="2600" b="1" dirty="0">
                <a:solidFill>
                  <a:srgbClr val="C00000"/>
                </a:solidFill>
                <a:latin typeface="Calibri" pitchFamily="34" charset="0"/>
              </a:rPr>
              <a:t>Wrong Solution </a:t>
            </a:r>
            <a:r>
              <a:rPr lang="en-US" sz="2600" b="1" i="0" dirty="0">
                <a:solidFill>
                  <a:srgbClr val="000000"/>
                </a:solidFill>
              </a:rPr>
              <a:t>		</a:t>
            </a:r>
            <a:r>
              <a:rPr lang="en-US" sz="2600" b="1" dirty="0">
                <a:solidFill>
                  <a:srgbClr val="006600"/>
                </a:solidFill>
                <a:latin typeface="Calibri" pitchFamily="34" charset="0"/>
              </a:rPr>
              <a:t> Correct Solution</a:t>
            </a:r>
            <a:endParaRPr lang="en-US" sz="2600" i="0" dirty="0">
              <a:solidFill>
                <a:srgbClr val="000000"/>
              </a:solidFill>
            </a:endParaRPr>
          </a:p>
        </p:txBody>
      </p:sp>
      <p:graphicFrame>
        <p:nvGraphicFramePr>
          <p:cNvPr id="215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446541"/>
              </p:ext>
            </p:extLst>
          </p:nvPr>
        </p:nvGraphicFramePr>
        <p:xfrm>
          <a:off x="700921" y="2566167"/>
          <a:ext cx="3708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1155600" progId="Equation.DSMT4">
                  <p:embed/>
                </p:oleObj>
              </mc:Choice>
              <mc:Fallback>
                <p:oleObj name="Equation" r:id="rId2" imgW="370836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921" y="2566167"/>
                        <a:ext cx="37084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876800" y="3733800"/>
            <a:ext cx="3124200" cy="21336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03072"/>
              </p:ext>
            </p:extLst>
          </p:nvPr>
        </p:nvGraphicFramePr>
        <p:xfrm>
          <a:off x="5191125" y="2374900"/>
          <a:ext cx="31242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24080" imgH="1358640" progId="Equation.DSMT4">
                  <p:embed/>
                </p:oleObj>
              </mc:Choice>
              <mc:Fallback>
                <p:oleObj name="Equation" r:id="rId4" imgW="312408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2374900"/>
                        <a:ext cx="31242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3158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396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125830" y="2355029"/>
            <a:ext cx="3276600" cy="14478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345743"/>
              </p:ext>
            </p:extLst>
          </p:nvPr>
        </p:nvGraphicFramePr>
        <p:xfrm>
          <a:off x="469940" y="3936179"/>
          <a:ext cx="4170362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760" imgH="1396800" progId="Equation.DSMT4">
                  <p:embed/>
                </p:oleObj>
              </mc:Choice>
              <mc:Fallback>
                <p:oleObj name="Equation" r:id="rId6" imgW="4190760" imgH="1396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40" y="3936179"/>
                        <a:ext cx="4170362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762235"/>
              </p:ext>
            </p:extLst>
          </p:nvPr>
        </p:nvGraphicFramePr>
        <p:xfrm>
          <a:off x="4956419" y="4006029"/>
          <a:ext cx="35941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93880" imgH="1384200" progId="Equation.DSMT4">
                  <p:embed/>
                </p:oleObj>
              </mc:Choice>
              <mc:Fallback>
                <p:oleObj name="Equation" r:id="rId8" imgW="3593880" imgH="1384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419" y="4006029"/>
                        <a:ext cx="35941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880452" y="3955229"/>
            <a:ext cx="3733800" cy="15240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2281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519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05287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rational expression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an algebraic expression that can be written in the form</a:t>
            </a:r>
          </a:p>
          <a:p>
            <a:pPr algn="ctr">
              <a:spcBef>
                <a:spcPct val="55000"/>
              </a:spcBef>
            </a:pPr>
            <a:r>
              <a:rPr lang="en-US" sz="2800" dirty="0">
                <a:solidFill>
                  <a:srgbClr val="000000"/>
                </a:solidFill>
              </a:rPr>
              <a:t>  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are polynomials and </a:t>
            </a:r>
            <a:r>
              <a:rPr lang="en-US" sz="2800" b="1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b="1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Rational Expressions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37377"/>
              </p:ext>
            </p:extLst>
          </p:nvPr>
        </p:nvGraphicFramePr>
        <p:xfrm>
          <a:off x="1251287" y="2184942"/>
          <a:ext cx="444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76240" progId="Equation.DSMT4">
                  <p:embed/>
                </p:oleObj>
              </mc:Choice>
              <mc:Fallback>
                <p:oleObj name="Equation" r:id="rId2" imgW="44424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287" y="2184942"/>
                        <a:ext cx="444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8715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Determine which values of the variable, if any, will make the rational expression undefined.  </a:t>
            </a:r>
          </a:p>
          <a:p>
            <a:pPr marL="514350" indent="-514350">
              <a:spcBef>
                <a:spcPct val="55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	 			c.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dirty="0"/>
              <a:t>a.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0600" y="225870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58704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886488"/>
              </p:ext>
            </p:extLst>
          </p:nvPr>
        </p:nvGraphicFramePr>
        <p:xfrm>
          <a:off x="1165412" y="374933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291960" progId="Equation.DSMT4">
                  <p:embed/>
                </p:oleObj>
              </mc:Choice>
              <mc:Fallback>
                <p:oleObj name="Equation" r:id="rId4" imgW="1358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412" y="374933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40891"/>
              </p:ext>
            </p:extLst>
          </p:nvPr>
        </p:nvGraphicFramePr>
        <p:xfrm>
          <a:off x="1622612" y="4267761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291960" progId="Equation.DSMT4">
                  <p:embed/>
                </p:oleObj>
              </mc:Choice>
              <mc:Fallback>
                <p:oleObj name="Equation" r:id="rId6" imgW="876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612" y="4267761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15387"/>
              </p:ext>
            </p:extLst>
          </p:nvPr>
        </p:nvGraphicFramePr>
        <p:xfrm>
          <a:off x="1791790" y="466463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837836" progId="Equation.DSMT4">
                  <p:embed/>
                </p:oleObj>
              </mc:Choice>
              <mc:Fallback>
                <p:oleObj name="Equation" r:id="rId8" imgW="774364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790" y="466463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51731"/>
              </p:ext>
            </p:extLst>
          </p:nvPr>
        </p:nvGraphicFramePr>
        <p:xfrm>
          <a:off x="2970947" y="377719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27120" imgH="279360" progId="Equation.DSMT4">
                  <p:embed/>
                </p:oleObj>
              </mc:Choice>
              <mc:Fallback>
                <p:oleObj name="Equation" r:id="rId10" imgW="33271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947" y="377719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84146"/>
              </p:ext>
            </p:extLst>
          </p:nvPr>
        </p:nvGraphicFramePr>
        <p:xfrm>
          <a:off x="3004969" y="4295626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840" imgH="279360" progId="Equation.DSMT4">
                  <p:embed/>
                </p:oleObj>
              </mc:Choice>
              <mc:Fallback>
                <p:oleObj name="Equation" r:id="rId12" imgW="20318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969" y="4295626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21A7EB82-AE34-CC90-5207-3EA5EA884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17028"/>
              </p:ext>
            </p:extLst>
          </p:nvPr>
        </p:nvGraphicFramePr>
        <p:xfrm>
          <a:off x="2538730" y="2221753"/>
          <a:ext cx="2120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20760" imgH="888840" progId="Equation.DSMT4">
                  <p:embed/>
                </p:oleObj>
              </mc:Choice>
              <mc:Fallback>
                <p:oleObj name="Equation" r:id="rId14" imgW="2120760" imgH="888840" progId="Equation.DSMT4">
                  <p:embed/>
                  <p:pic>
                    <p:nvPicPr>
                      <p:cNvPr id="102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730" y="2221753"/>
                        <a:ext cx="2120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E66927D6-3794-1CE5-12AD-9E1DC76FA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238785"/>
              </p:ext>
            </p:extLst>
          </p:nvPr>
        </p:nvGraphicFramePr>
        <p:xfrm>
          <a:off x="5735432" y="2264783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500" imgH="838200" progId="Equation.DSMT4">
                  <p:embed/>
                </p:oleObj>
              </mc:Choice>
              <mc:Fallback>
                <p:oleObj name="Equation" r:id="rId16" imgW="1079500" imgH="838200" progId="Equation.DSMT4">
                  <p:embed/>
                  <p:pic>
                    <p:nvPicPr>
                      <p:cNvPr id="112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432" y="2264783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 expression             is undefined for 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Any other real number may be substituted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in the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expression.  We write            to indicate the restriction on the variable.</a:t>
            </a:r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578699"/>
              </p:ext>
            </p:extLst>
          </p:nvPr>
        </p:nvGraphicFramePr>
        <p:xfrm>
          <a:off x="3552928" y="112935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928" y="1129352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584195"/>
              </p:ext>
            </p:extLst>
          </p:nvPr>
        </p:nvGraphicFramePr>
        <p:xfrm>
          <a:off x="6934200" y="109728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837836" progId="Equation.DSMT4">
                  <p:embed/>
                </p:oleObj>
              </mc:Choice>
              <mc:Fallback>
                <p:oleObj name="Equation" r:id="rId4" imgW="863225" imgH="837836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097280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3729955" y="241636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669" imgH="837836" progId="Equation.DSMT4">
                  <p:embed/>
                </p:oleObj>
              </mc:Choice>
              <mc:Fallback>
                <p:oleObj name="Equation" r:id="rId6" imgW="76166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955" y="2416363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36686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b. 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there are two restrictions on the variable:    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rgbClr val="FF00FF"/>
                </a:solidFill>
              </a:rPr>
              <a:t>6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. We write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i="0" dirty="0">
                <a:solidFill>
                  <a:srgbClr val="FF0000"/>
                </a:solidFill>
              </a:rPr>
              <a:t> ≠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08"/>
                </a:solidFill>
              </a:rPr>
              <a:t>1, 6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398101"/>
              </p:ext>
            </p:extLst>
          </p:nvPr>
        </p:nvGraphicFramePr>
        <p:xfrm>
          <a:off x="1017345" y="1332156"/>
          <a:ext cx="687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70700" imgH="431800" progId="Equation.DSMT4">
                  <p:embed/>
                </p:oleObj>
              </mc:Choice>
              <mc:Fallback>
                <p:oleObj name="Equation" r:id="rId2" imgW="6870700" imgH="431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345" y="1332156"/>
                        <a:ext cx="6870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226786"/>
              </p:ext>
            </p:extLst>
          </p:nvPr>
        </p:nvGraphicFramePr>
        <p:xfrm>
          <a:off x="1079897" y="1920148"/>
          <a:ext cx="680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07200" imgH="469900" progId="Equation.DSMT4">
                  <p:embed/>
                </p:oleObj>
              </mc:Choice>
              <mc:Fallback>
                <p:oleObj name="Equation" r:id="rId4" imgW="68072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897" y="1920148"/>
                        <a:ext cx="680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641755"/>
              </p:ext>
            </p:extLst>
          </p:nvPr>
        </p:nvGraphicFramePr>
        <p:xfrm>
          <a:off x="1016397" y="25560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671" imgH="291973" progId="Equation.DSMT4">
                  <p:embed/>
                </p:oleObj>
              </mc:Choice>
              <mc:Fallback>
                <p:oleObj name="Equation" r:id="rId6" imgW="1218671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397" y="25560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52799"/>
              </p:ext>
            </p:extLst>
          </p:nvPr>
        </p:nvGraphicFramePr>
        <p:xfrm>
          <a:off x="1498049" y="307679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91973" progId="Equation.DSMT4">
                  <p:embed/>
                </p:oleObj>
              </mc:Choice>
              <mc:Fallback>
                <p:oleObj name="Equation" r:id="rId8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049" y="307679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47001"/>
              </p:ext>
            </p:extLst>
          </p:nvPr>
        </p:nvGraphicFramePr>
        <p:xfrm>
          <a:off x="2561865" y="259613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865" y="259613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30621"/>
              </p:ext>
            </p:extLst>
          </p:nvPr>
        </p:nvGraphicFramePr>
        <p:xfrm>
          <a:off x="3189045" y="25560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800" imgH="292100" progId="Equation.DSMT4">
                  <p:embed/>
                </p:oleObj>
              </mc:Choice>
              <mc:Fallback>
                <p:oleObj name="Equation" r:id="rId12" imgW="11938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045" y="25560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423632"/>
              </p:ext>
            </p:extLst>
          </p:nvPr>
        </p:nvGraphicFramePr>
        <p:xfrm>
          <a:off x="3634493" y="3076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493" y="3076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4098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However, there is no real number whose square is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36</a:t>
            </a:r>
            <a:r>
              <a:rPr lang="en-US" sz="2800" i="0" dirty="0">
                <a:solidFill>
                  <a:schemeClr val="tx1"/>
                </a:solidFill>
              </a:rPr>
              <a:t>.  </a:t>
            </a:r>
            <a:r>
              <a:rPr lang="en-US" sz="2800" i="0" dirty="0"/>
              <a:t>Thus, there are </a:t>
            </a:r>
            <a:r>
              <a:rPr lang="en-US" sz="2800" i="0" dirty="0">
                <a:solidFill>
                  <a:srgbClr val="FF0000"/>
                </a:solidFill>
              </a:rPr>
              <a:t>no restrictions</a:t>
            </a:r>
            <a:r>
              <a:rPr lang="en-US" sz="2800" i="0" dirty="0"/>
              <a:t> on the variable.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708359"/>
              </p:ext>
            </p:extLst>
          </p:nvPr>
        </p:nvGraphicFramePr>
        <p:xfrm>
          <a:off x="936812" y="1298971"/>
          <a:ext cx="561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13400" imgH="431800" progId="Equation.DSMT4">
                  <p:embed/>
                </p:oleObj>
              </mc:Choice>
              <mc:Fallback>
                <p:oleObj name="Equation" r:id="rId2" imgW="5613400" imgH="431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812" y="1298971"/>
                        <a:ext cx="5613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755141"/>
              </p:ext>
            </p:extLst>
          </p:nvPr>
        </p:nvGraphicFramePr>
        <p:xfrm>
          <a:off x="1651640" y="1908939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6755" imgH="393529" progId="Equation.DSMT4">
                  <p:embed/>
                </p:oleObj>
              </mc:Choice>
              <mc:Fallback>
                <p:oleObj name="Equation" r:id="rId4" imgW="1256755" imgH="393529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640" y="1908939"/>
                        <a:ext cx="1257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286418"/>
              </p:ext>
            </p:extLst>
          </p:nvPr>
        </p:nvGraphicFramePr>
        <p:xfrm>
          <a:off x="3255470" y="2023239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470" y="2023239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When the Numerator is 0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the numerator of a rational expression has a value of 0 and the denominator is not 0 for that value of the variable, then the expression is defined and has a value of 0.  If both numerator and denominator are 0, then the expression is </a:t>
            </a:r>
            <a:r>
              <a:rPr lang="en-US" sz="2800" b="1" dirty="0">
                <a:solidFill>
                  <a:srgbClr val="C00000"/>
                </a:solidFill>
              </a:rPr>
              <a:t>undefined,</a:t>
            </a:r>
            <a:r>
              <a:rPr lang="en-US" sz="2800" dirty="0">
                <a:solidFill>
                  <a:srgbClr val="000000"/>
                </a:solidFill>
              </a:rPr>
              <a:t> just as in the case where only the denominator is 0.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each rational expression for the given value of the variable.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		 b.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a.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115836"/>
              </p:ext>
            </p:extLst>
          </p:nvPr>
        </p:nvGraphicFramePr>
        <p:xfrm>
          <a:off x="971550" y="2201863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838080" progId="Equation.DSMT4">
                  <p:embed/>
                </p:oleObj>
              </mc:Choice>
              <mc:Fallback>
                <p:oleObj name="Equation" r:id="rId2" imgW="17269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201863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9284" y="4636602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any real number may be substituted for </a:t>
            </a:r>
            <a:r>
              <a:rPr lang="en-US" sz="2800" i="1" dirty="0"/>
              <a:t>x</a:t>
            </a:r>
            <a:br>
              <a:rPr lang="en-US" sz="2800" dirty="0"/>
            </a:br>
            <a:r>
              <a:rPr lang="en-US" sz="2800" dirty="0"/>
              <a:t>since the denominator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+1 is never 0 for any real number.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045478" y="36492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8" y="36492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95427"/>
              </p:ext>
            </p:extLst>
          </p:nvPr>
        </p:nvGraphicFramePr>
        <p:xfrm>
          <a:off x="1955800" y="3605213"/>
          <a:ext cx="135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1028520" progId="Equation.DSMT4">
                  <p:embed/>
                </p:oleObj>
              </mc:Choice>
              <mc:Fallback>
                <p:oleObj name="Equation" r:id="rId6" imgW="13586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605213"/>
                        <a:ext cx="135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352800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838080" progId="Equation.DSMT4">
                  <p:embed/>
                </p:oleObj>
              </mc:Choice>
              <mc:Fallback>
                <p:oleObj name="Equation" r:id="rId8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4453156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156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7E1129-7EA6-8BC5-4176-62D1B70C2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8484"/>
              </p:ext>
            </p:extLst>
          </p:nvPr>
        </p:nvGraphicFramePr>
        <p:xfrm>
          <a:off x="4858497" y="22194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838080" progId="Equation.DSMT4">
                  <p:embed/>
                </p:oleObj>
              </mc:Choice>
              <mc:Fallback>
                <p:oleObj name="Equation" r:id="rId12" imgW="1739880" imgH="838080" progId="Equation.DSMT4">
                  <p:embed/>
                  <p:pic>
                    <p:nvPicPr>
                      <p:cNvPr id="419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497" y="22194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3184371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 numerator may be 0.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20872"/>
              </p:ext>
            </p:extLst>
          </p:nvPr>
        </p:nvGraphicFramePr>
        <p:xfrm>
          <a:off x="1163812" y="118219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838080" progId="Equation.DSMT4">
                  <p:embed/>
                </p:oleObj>
              </mc:Choice>
              <mc:Fallback>
                <p:oleObj name="Equation" r:id="rId2" imgW="8762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812" y="118219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0097"/>
              </p:ext>
            </p:extLst>
          </p:nvPr>
        </p:nvGraphicFramePr>
        <p:xfrm>
          <a:off x="2061434" y="1132542"/>
          <a:ext cx="1384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1041120" progId="Equation.DSMT4">
                  <p:embed/>
                </p:oleObj>
              </mc:Choice>
              <mc:Fallback>
                <p:oleObj name="Equation" r:id="rId4" imgW="1384200" imgH="1041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434" y="1132542"/>
                        <a:ext cx="1384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372562"/>
              </p:ext>
            </p:extLst>
          </p:nvPr>
        </p:nvGraphicFramePr>
        <p:xfrm>
          <a:off x="3481562" y="119128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562" y="119128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33415"/>
              </p:ext>
            </p:extLst>
          </p:nvPr>
        </p:nvGraphicFramePr>
        <p:xfrm>
          <a:off x="4195034" y="2463319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91960" progId="Equation.DSMT4">
                  <p:embed/>
                </p:oleObj>
              </mc:Choice>
              <mc:Fallback>
                <p:oleObj name="Equation" r:id="rId8" imgW="49500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034" y="2463319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25256"/>
              </p:ext>
            </p:extLst>
          </p:nvPr>
        </p:nvGraphicFramePr>
        <p:xfrm>
          <a:off x="3496534" y="21739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6534" y="21739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E0469F-E397-4CB3-A86F-877BDE05B806}"/>
</file>

<file path=customXml/itemProps2.xml><?xml version="1.0" encoding="utf-8"?>
<ds:datastoreItem xmlns:ds="http://schemas.openxmlformats.org/officeDocument/2006/customXml" ds:itemID="{AD18B786-8A61-47E0-947D-8B705CC39E8F}"/>
</file>

<file path=customXml/itemProps3.xml><?xml version="1.0" encoding="utf-8"?>
<ds:datastoreItem xmlns:ds="http://schemas.openxmlformats.org/officeDocument/2006/customXml" ds:itemID="{D4CBBFC6-06A8-4C2B-8FE3-1B0B43B19FF4}"/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677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9.1</vt:lpstr>
      <vt:lpstr>Definition: Rational Expressions</vt:lpstr>
      <vt:lpstr>Example 1: Finding Restrictions on the Variable</vt:lpstr>
      <vt:lpstr>Example 1: Finding Restrictions on the Variable (cont.)</vt:lpstr>
      <vt:lpstr>Example 1: Finding Restrictions on the Variable (cont.)</vt:lpstr>
      <vt:lpstr>Example 1: Finding Restrictions on the Variable (cont.)</vt:lpstr>
      <vt:lpstr>Attention!</vt:lpstr>
      <vt:lpstr>Example 2: Evaluating Rational Expressions </vt:lpstr>
      <vt:lpstr>Example 2: Evaluating Rational Expressions (cont.) </vt:lpstr>
      <vt:lpstr>Properties: Summary of Arithmetic Rules for Rational Numbers (or Fractions)</vt:lpstr>
      <vt:lpstr>Properties: Summary of Arithmetic Rules for Rational Numbers (or Fractions) (cont.)</vt:lpstr>
      <vt:lpstr>Definition: The Fundamental Principle of Rational Expressions</vt:lpstr>
      <vt:lpstr>Example 3: Reducing Rational Expressions</vt:lpstr>
      <vt:lpstr>Example 3: Reducing Rational Expressions (cont.)</vt:lpstr>
      <vt:lpstr>Note</vt:lpstr>
      <vt:lpstr>Definition: Opposites in Rational Expressions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153</cp:revision>
  <dcterms:created xsi:type="dcterms:W3CDTF">2013-04-26T14:43:13Z</dcterms:created>
  <dcterms:modified xsi:type="dcterms:W3CDTF">2024-08-14T12:48:29Z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