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9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C00000"/>
    <a:srgbClr val="000000"/>
    <a:srgbClr val="2D7D9F"/>
    <a:srgbClr val="000099"/>
    <a:srgbClr val="FF00FF"/>
    <a:srgbClr val="9900FF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82" d="100"/>
          <a:sy n="82" d="100"/>
        </p:scale>
        <p:origin x="1603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e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31461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graphing calculator  </a:t>
            </a:r>
            <a:br>
              <a:rPr lang="en-US" sz="2800" dirty="0"/>
            </a:br>
            <a:r>
              <a:rPr lang="en-US" sz="2800" dirty="0"/>
              <a:t>(set in scientific notation mode) the </a:t>
            </a:r>
            <a:br>
              <a:rPr lang="en-US" sz="2800" dirty="0"/>
            </a:br>
            <a:r>
              <a:rPr lang="en-US" sz="2800" dirty="0"/>
              <a:t>display should appear as shown here.</a:t>
            </a:r>
            <a:br>
              <a:rPr lang="en-US" sz="2800" dirty="0"/>
            </a:br>
            <a:r>
              <a:rPr lang="en-US" sz="2800" dirty="0"/>
              <a:t>Note that the E in the display</a:t>
            </a:r>
            <a:br>
              <a:rPr lang="en-US" sz="2800" dirty="0"/>
            </a:br>
            <a:r>
              <a:rPr lang="en-US" sz="2800" dirty="0"/>
              <a:t>indicates an exponent with base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260A2A-9FA7-B2CE-CA9E-2C70B263C4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966527"/>
            <a:ext cx="1991003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b="1" dirty="0"/>
              <a:t>Note: </a:t>
            </a:r>
            <a:r>
              <a:rPr lang="en-US" sz="2800" dirty="0"/>
              <a:t>Remember, the caret key </a:t>
            </a:r>
            <a:br>
              <a:rPr lang="en-US" sz="2800" dirty="0"/>
            </a:br>
            <a:r>
              <a:rPr lang="en-US" sz="2800" dirty="0"/>
              <a:t>is used to indicate an exponent </a:t>
            </a:r>
            <a:br>
              <a:rPr lang="en-US" sz="2800" dirty="0"/>
            </a:br>
            <a:r>
              <a:rPr lang="en-US" sz="2800" dirty="0"/>
              <a:t>and that the numerator and </a:t>
            </a:r>
            <a:br>
              <a:rPr lang="en-US" sz="2800" dirty="0"/>
            </a:br>
            <a:r>
              <a:rPr lang="en-US" sz="2800" dirty="0"/>
              <a:t>denominator must be set in parentheses.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A40174-8EA7-8DB8-3818-984BF0EF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817365"/>
            <a:ext cx="1962424" cy="1381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E1D006-819C-C4E0-08D3-223547C41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8400"/>
            <a:ext cx="409643" cy="433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A20B-F83A-B614-E8B9-1C984B77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B4850-157B-2A2D-0B6A-59F5D4B0DE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79525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You can press the             key and select SCI to have all calculations in scientific notation.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B894A-5F13-1ED6-B8DD-14A41B66B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27893"/>
            <a:ext cx="924054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6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miles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04547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570483"/>
            <a:ext cx="34576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4813" y="3537315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EBC3D7-7C85-4BCF-3B83-CFE5E0FC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7" y="4491422"/>
            <a:ext cx="2019582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Thus, a light-year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5.865696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or 5,865,696,000,000 miles (5 trillion, 865 billion, </a:t>
                </a:r>
                <a:br>
                  <a:rPr lang="en-US" dirty="0">
                    <a:solidFill>
                      <a:schemeClr val="tx1"/>
                    </a:solidFill>
                  </a:rPr>
                </a:br>
                <a:r>
                  <a:rPr lang="en-US" dirty="0">
                    <a:solidFill>
                      <a:schemeClr val="tx1"/>
                    </a:solidFill>
                  </a:rPr>
                  <a:t>696 million miles).</a:t>
                </a:r>
              </a:p>
            </p:txBody>
          </p:sp>
        </mc:Choice>
        <mc:Fallback xmlns=""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  <a:blipFill>
                <a:blip r:embed="rId2"/>
                <a:stretch>
                  <a:fillRect l="-1481" t="-4219" b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 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|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|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9130"/>
              </p:ext>
            </p:extLst>
          </p:nvPr>
        </p:nvGraphicFramePr>
        <p:xfrm>
          <a:off x="4666110" y="2339437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110" y="2339437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7832"/>
              </p:ext>
            </p:extLst>
          </p:nvPr>
        </p:nvGraphicFramePr>
        <p:xfrm>
          <a:off x="5673725" y="5022850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330120" progId="Equation.DSMT4">
                  <p:embed/>
                </p:oleObj>
              </mc:Choice>
              <mc:Fallback>
                <p:oleObj name="Equation" r:id="rId12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022850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/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8.72</m:t>
                      </m:r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60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=8.720000.=</m:t>
                      </m:r>
                    </m:oMath>
                  </m:oMathPara>
                </a14:m>
                <a:endParaRPr lang="en-US" sz="2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96194"/>
              </p:ext>
            </p:extLst>
          </p:nvPr>
        </p:nvGraphicFramePr>
        <p:xfrm>
          <a:off x="930138" y="1338203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138" y="1338203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1950"/>
          <a:ext cx="4211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1950"/>
                        <a:ext cx="4211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392129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8153400" cy="424821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3" y="3960813"/>
          <a:ext cx="27130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960813"/>
                        <a:ext cx="27130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888" y="3878263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3878263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3" y="1169988"/>
          <a:ext cx="388778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169988"/>
                        <a:ext cx="3887787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200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335520" y="1198880"/>
            <a:ext cx="13254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5680" y="1484570"/>
            <a:ext cx="13152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355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88715"/>
              </p:ext>
            </p:extLst>
          </p:nvPr>
        </p:nvGraphicFramePr>
        <p:xfrm>
          <a:off x="3617913" y="2628900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628900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15200" y="2740224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3025914"/>
            <a:ext cx="134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0" y="3330714"/>
            <a:ext cx="144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73336"/>
              </p:ext>
            </p:extLst>
          </p:nvPr>
        </p:nvGraphicFramePr>
        <p:xfrm>
          <a:off x="3617913" y="387350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387350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7765"/>
              </p:ext>
            </p:extLst>
          </p:nvPr>
        </p:nvGraphicFramePr>
        <p:xfrm>
          <a:off x="3617913" y="440690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40690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90212"/>
              </p:ext>
            </p:extLst>
          </p:nvPr>
        </p:nvGraphicFramePr>
        <p:xfrm>
          <a:off x="3606800" y="54864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4864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1" y="237411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3024" y="238339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744787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354387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744787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329943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A1EB39-D3D5-F53F-7558-B15F74331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89842"/>
              </p:ext>
            </p:extLst>
          </p:nvPr>
        </p:nvGraphicFramePr>
        <p:xfrm>
          <a:off x="3641725" y="5018088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380880" progId="Equation.DSMT4">
                  <p:embed/>
                </p:oleObj>
              </mc:Choice>
              <mc:Fallback>
                <p:oleObj name="Equation" r:id="rId14" imgW="1917360" imgH="380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5018088"/>
                        <a:ext cx="193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6"/>
              </p:ext>
            </p:extLst>
          </p:nvPr>
        </p:nvGraphicFramePr>
        <p:xfrm>
          <a:off x="3269615" y="5257800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57800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64A4D1-F773-47F8-B132-8A23119403FF}"/>
</file>

<file path=customXml/itemProps2.xml><?xml version="1.0" encoding="utf-8"?>
<ds:datastoreItem xmlns:ds="http://schemas.openxmlformats.org/officeDocument/2006/customXml" ds:itemID="{414D3AAF-2920-4D76-8294-6BF371748E89}"/>
</file>

<file path=customXml/itemProps3.xml><?xml version="1.0" encoding="utf-8"?>
<ds:datastoreItem xmlns:ds="http://schemas.openxmlformats.org/officeDocument/2006/customXml" ds:itemID="{A50272D4-3CF8-4E8A-AC76-F6E9E554D8E6}"/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561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7.3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Calculators</vt:lpstr>
      <vt:lpstr>Example 4: Scientific Notation and Calculators (cont.)</vt:lpstr>
      <vt:lpstr>Note</vt:lpstr>
      <vt:lpstr>Example 5: Application: Scientific Notation and Calculators</vt:lpstr>
      <vt:lpstr>Example 5: Application: Scientific Notation and Calculators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326</cp:revision>
  <dcterms:created xsi:type="dcterms:W3CDTF">2013-04-26T14:43:13Z</dcterms:created>
  <dcterms:modified xsi:type="dcterms:W3CDTF">2024-08-12T19:28:14Z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