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lloit, Nicholas G" initials="BNG" lastIdx="1" clrIdx="0"/>
  <p:cmAuthor id="2" name="Belloit, Nicholas G" initials="BNG [2]" lastIdx="1" clrIdx="1"/>
  <p:cmAuthor id="3" name="Belloit, Nicholas G" initials="BNG [3]" lastIdx="1" clrIdx="2"/>
  <p:cmAuthor id="4" name="Belloit, Nicholas G" initials="BNG [4]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8080"/>
    <a:srgbClr val="008078"/>
    <a:srgbClr val="366092"/>
    <a:srgbClr val="0000FF"/>
    <a:srgbClr val="1F497D"/>
    <a:srgbClr val="FF0000"/>
    <a:srgbClr val="2D7D9F"/>
    <a:srgbClr val="FFFFCC"/>
    <a:srgbClr val="1F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63" autoAdjust="0"/>
    <p:restoredTop sz="94660"/>
  </p:normalViewPr>
  <p:slideViewPr>
    <p:cSldViewPr>
      <p:cViewPr varScale="1">
        <p:scale>
          <a:sx n="82" d="100"/>
          <a:sy n="82" d="100"/>
        </p:scale>
        <p:origin x="140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15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CF1E8-340D-4BBE-B2B9-288E67BAFF53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06B3A5-C5B2-4AE6-B7F2-80530B9B15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435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1341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 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1341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7" Type="http://schemas.openxmlformats.org/officeDocument/2006/relationships/image" Target="../media/image40.wmf"/><Relationship Id="rId2" Type="http://schemas.openxmlformats.org/officeDocument/2006/relationships/oleObject" Target="../embeddings/oleObject3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39.wmf"/><Relationship Id="rId4" Type="http://schemas.openxmlformats.org/officeDocument/2006/relationships/oleObject" Target="../embeddings/oleObject3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image" Target="../media/image41.wmf"/><Relationship Id="rId7" Type="http://schemas.openxmlformats.org/officeDocument/2006/relationships/image" Target="../media/image43.emf"/><Relationship Id="rId2" Type="http://schemas.openxmlformats.org/officeDocument/2006/relationships/oleObject" Target="../embeddings/oleObject4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45.wmf"/><Relationship Id="rId5" Type="http://schemas.openxmlformats.org/officeDocument/2006/relationships/image" Target="../media/image42.emf"/><Relationship Id="rId10" Type="http://schemas.openxmlformats.org/officeDocument/2006/relationships/oleObject" Target="../embeddings/oleObject44.bin"/><Relationship Id="rId4" Type="http://schemas.openxmlformats.org/officeDocument/2006/relationships/oleObject" Target="../embeddings/oleObject41.bin"/><Relationship Id="rId9" Type="http://schemas.openxmlformats.org/officeDocument/2006/relationships/image" Target="../media/image44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2.wmf"/><Relationship Id="rId7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6.wmf"/><Relationship Id="rId5" Type="http://schemas.openxmlformats.org/officeDocument/2006/relationships/image" Target="../media/image3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2.wmf"/><Relationship Id="rId18" Type="http://schemas.openxmlformats.org/officeDocument/2006/relationships/oleObject" Target="../embeddings/oleObject14.bin"/><Relationship Id="rId26" Type="http://schemas.openxmlformats.org/officeDocument/2006/relationships/oleObject" Target="../embeddings/oleObject18.bin"/><Relationship Id="rId3" Type="http://schemas.openxmlformats.org/officeDocument/2006/relationships/image" Target="../media/image7.wmf"/><Relationship Id="rId21" Type="http://schemas.openxmlformats.org/officeDocument/2006/relationships/image" Target="../media/image16.emf"/><Relationship Id="rId7" Type="http://schemas.openxmlformats.org/officeDocument/2006/relationships/image" Target="../media/image9.e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4.wmf"/><Relationship Id="rId25" Type="http://schemas.openxmlformats.org/officeDocument/2006/relationships/image" Target="../media/image18.emf"/><Relationship Id="rId2" Type="http://schemas.openxmlformats.org/officeDocument/2006/relationships/oleObject" Target="../embeddings/oleObject6.bin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1.wmf"/><Relationship Id="rId24" Type="http://schemas.openxmlformats.org/officeDocument/2006/relationships/oleObject" Target="../embeddings/oleObject17.bin"/><Relationship Id="rId5" Type="http://schemas.openxmlformats.org/officeDocument/2006/relationships/image" Target="../media/image8.emf"/><Relationship Id="rId15" Type="http://schemas.openxmlformats.org/officeDocument/2006/relationships/image" Target="../media/image13.emf"/><Relationship Id="rId23" Type="http://schemas.openxmlformats.org/officeDocument/2006/relationships/image" Target="../media/image17.emf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15.e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0.emf"/><Relationship Id="rId14" Type="http://schemas.openxmlformats.org/officeDocument/2006/relationships/oleObject" Target="../embeddings/oleObject12.bin"/><Relationship Id="rId22" Type="http://schemas.openxmlformats.org/officeDocument/2006/relationships/oleObject" Target="../embeddings/oleObject16.bin"/><Relationship Id="rId27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image" Target="../media/image22.w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28.emf"/><Relationship Id="rId3" Type="http://schemas.openxmlformats.org/officeDocument/2006/relationships/image" Target="../media/image23.emf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7.bin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27.wmf"/><Relationship Id="rId5" Type="http://schemas.openxmlformats.org/officeDocument/2006/relationships/image" Target="../media/image24.e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36.bin"/><Relationship Id="rId3" Type="http://schemas.openxmlformats.org/officeDocument/2006/relationships/image" Target="../media/image29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36.wmf"/><Relationship Id="rId2" Type="http://schemas.openxmlformats.org/officeDocument/2006/relationships/oleObject" Target="../embeddings/oleObject28.bin"/><Relationship Id="rId16" Type="http://schemas.openxmlformats.org/officeDocument/2006/relationships/oleObject" Target="../embeddings/oleObject3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3.wmf"/><Relationship Id="rId5" Type="http://schemas.openxmlformats.org/officeDocument/2006/relationships/image" Target="../media/image30.emf"/><Relationship Id="rId15" Type="http://schemas.openxmlformats.org/officeDocument/2006/relationships/image" Target="../media/image35.emf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37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3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7.4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Introduction to Polynomials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Completion Example 5: </a:t>
            </a:r>
            <a:r>
              <a:rPr lang="en-US" dirty="0"/>
              <a:t>Evaluating Polynomials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/>
          <a:lstStyle/>
          <a:p>
            <a:pPr>
              <a:buFont typeface="Courier New" pitchFamily="49" charset="0"/>
              <a:buNone/>
            </a:pPr>
            <a:endParaRPr lang="en-US" b="1" i="0" dirty="0">
              <a:solidFill>
                <a:schemeClr val="tx1"/>
              </a:solidFill>
            </a:endParaRPr>
          </a:p>
          <a:p>
            <a:pPr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466377"/>
              </p:ext>
            </p:extLst>
          </p:nvPr>
        </p:nvGraphicFramePr>
        <p:xfrm>
          <a:off x="552450" y="1206500"/>
          <a:ext cx="7391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78200" imgH="585000" progId="Equation.DSMT4">
                  <p:embed/>
                </p:oleObj>
              </mc:Choice>
              <mc:Fallback>
                <p:oleObj name="Equation" r:id="rId2" imgW="7378200" imgH="585000" progId="Equation.DSMT4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" y="1206500"/>
                        <a:ext cx="73914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186213"/>
              </p:ext>
            </p:extLst>
          </p:nvPr>
        </p:nvGraphicFramePr>
        <p:xfrm>
          <a:off x="294748" y="2362439"/>
          <a:ext cx="4900613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889160" imgH="558720" progId="Equation.DSMT4">
                  <p:embed/>
                </p:oleObj>
              </mc:Choice>
              <mc:Fallback>
                <p:oleObj name="Equation" r:id="rId4" imgW="4889160" imgH="558720" progId="Equation.DSMT4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748" y="2362439"/>
                        <a:ext cx="4900613" cy="569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850674" y="235725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3</a:t>
            </a:r>
            <a:endParaRPr lang="en-US" sz="2800" baseline="30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5174" y="2360852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3</a:t>
            </a:r>
            <a:endParaRPr lang="en-US" sz="2800" baseline="30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8300" y="237238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45</a:t>
            </a:r>
            <a:endParaRPr lang="en-US" sz="2800" baseline="30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89700" y="23622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18</a:t>
            </a:r>
            <a:endParaRPr lang="en-US" sz="2800" baseline="30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04200" y="2362200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53</a:t>
            </a:r>
            <a:endParaRPr lang="en-US" sz="2800" baseline="30000" dirty="0">
              <a:solidFill>
                <a:srgbClr val="FF0000"/>
              </a:solidFill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6EF01C2-CCBB-419C-9DDE-9AD4DACEAD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636133"/>
              </p:ext>
            </p:extLst>
          </p:nvPr>
        </p:nvGraphicFramePr>
        <p:xfrm>
          <a:off x="5279674" y="2446578"/>
          <a:ext cx="3716338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708360" imgH="393480" progId="Equation.DSMT4">
                  <p:embed/>
                </p:oleObj>
              </mc:Choice>
              <mc:Fallback>
                <p:oleObj name="Equation" r:id="rId6" imgW="3708360" imgH="393480" progId="Equation.DSMT4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9674" y="2446578"/>
                        <a:ext cx="3716338" cy="401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195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6: </a:t>
            </a:r>
            <a:r>
              <a:rPr lang="en-US" dirty="0"/>
              <a:t>Evaluating Polynomials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5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/>
          <a:lstStyle/>
          <a:p>
            <a:r>
              <a:rPr lang="en-US" i="0" dirty="0">
                <a:solidFill>
                  <a:schemeClr val="tx1"/>
                </a:solidFill>
              </a:rPr>
              <a:t>Rewrite the polynomial expression </a:t>
            </a:r>
            <a:r>
              <a:rPr lang="en-US" i="1" dirty="0">
                <a:solidFill>
                  <a:srgbClr val="0000FF"/>
                </a:solidFill>
              </a:rPr>
              <a:t>f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i="0" dirty="0">
                <a:solidFill>
                  <a:srgbClr val="0000FF"/>
                </a:solidFill>
              </a:rPr>
              <a:t>(</a:t>
            </a:r>
            <a:r>
              <a:rPr lang="en-US" i="1" dirty="0">
                <a:solidFill>
                  <a:srgbClr val="0000FF"/>
                </a:solidFill>
              </a:rPr>
              <a:t>x</a:t>
            </a:r>
            <a:r>
              <a:rPr lang="en-US" i="0" dirty="0">
                <a:solidFill>
                  <a:srgbClr val="0000FF"/>
                </a:solidFill>
              </a:rPr>
              <a:t>) </a:t>
            </a:r>
            <a:r>
              <a:rPr lang="en-US" i="0" dirty="0">
                <a:solidFill>
                  <a:srgbClr val="0000FF"/>
                </a:solidFill>
                <a:latin typeface="Symbol" charset="2"/>
                <a:cs typeface="Symbol" charset="2"/>
              </a:rPr>
              <a:t>=</a:t>
            </a:r>
            <a:r>
              <a:rPr lang="en-US" i="0" dirty="0">
                <a:solidFill>
                  <a:srgbClr val="0000FF"/>
                </a:solidFill>
              </a:rPr>
              <a:t> 6</a:t>
            </a:r>
            <a:r>
              <a:rPr lang="en-US" i="1" dirty="0">
                <a:solidFill>
                  <a:srgbClr val="0000FF"/>
                </a:solidFill>
              </a:rPr>
              <a:t>x</a:t>
            </a:r>
            <a:r>
              <a:rPr lang="en-US" i="0" dirty="0">
                <a:solidFill>
                  <a:srgbClr val="0000FF"/>
                </a:solidFill>
              </a:rPr>
              <a:t> </a:t>
            </a:r>
            <a:r>
              <a:rPr lang="en-US" i="0" dirty="0">
                <a:solidFill>
                  <a:srgbClr val="0000FF"/>
                </a:solidFill>
                <a:latin typeface="Symbol" charset="2"/>
                <a:cs typeface="Symbol" charset="2"/>
              </a:rPr>
              <a:t>+</a:t>
            </a:r>
            <a:r>
              <a:rPr lang="en-US" i="0" dirty="0">
                <a:solidFill>
                  <a:srgbClr val="0000FF"/>
                </a:solidFill>
              </a:rPr>
              <a:t> 13</a:t>
            </a:r>
            <a:r>
              <a:rPr lang="en-US" i="0" dirty="0">
                <a:solidFill>
                  <a:schemeClr val="tx1"/>
                </a:solidFill>
              </a:rPr>
              <a:t> </a:t>
            </a:r>
            <a:br>
              <a:rPr lang="en-US" i="0" dirty="0">
                <a:solidFill>
                  <a:schemeClr val="tx1"/>
                </a:solidFill>
              </a:rPr>
            </a:br>
            <a:r>
              <a:rPr lang="en-US" i="0" dirty="0">
                <a:solidFill>
                  <a:schemeClr val="tx1"/>
                </a:solidFill>
              </a:rPr>
              <a:t>by substituting for </a:t>
            </a:r>
            <a:r>
              <a:rPr lang="en-US" i="1" dirty="0">
                <a:solidFill>
                  <a:schemeClr val="tx1"/>
                </a:solidFill>
              </a:rPr>
              <a:t>x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0" dirty="0">
                <a:solidFill>
                  <a:schemeClr val="tx1"/>
                </a:solidFill>
              </a:rPr>
              <a:t>as indicated by the function</a:t>
            </a:r>
            <a:r>
              <a:rPr lang="en-US" dirty="0">
                <a:solidFill>
                  <a:schemeClr val="tx1"/>
                </a:solidFill>
              </a:rPr>
              <a:t> notation </a:t>
            </a:r>
            <a:r>
              <a:rPr lang="en-US" i="1" dirty="0">
                <a:solidFill>
                  <a:srgbClr val="0000FF"/>
                </a:solidFill>
              </a:rPr>
              <a:t>f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i="0" dirty="0">
                <a:solidFill>
                  <a:srgbClr val="0000FF"/>
                </a:solidFill>
              </a:rPr>
              <a:t>(2</a:t>
            </a:r>
            <a:r>
              <a:rPr lang="en-US" i="1" dirty="0">
                <a:solidFill>
                  <a:srgbClr val="0000FF"/>
                </a:solidFill>
              </a:rPr>
              <a:t>a</a:t>
            </a:r>
            <a:r>
              <a:rPr lang="en-US" i="0" dirty="0">
                <a:solidFill>
                  <a:srgbClr val="0000FF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  <a:latin typeface="Symbol" charset="2"/>
                <a:cs typeface="Symbol" charset="2"/>
              </a:rPr>
              <a:t>+</a:t>
            </a:r>
            <a:r>
              <a:rPr lang="en-US" i="0" dirty="0">
                <a:solidFill>
                  <a:srgbClr val="0000FF"/>
                </a:solidFill>
              </a:rPr>
              <a:t> 1)</a:t>
            </a:r>
            <a:r>
              <a:rPr lang="en-US" i="0" dirty="0">
                <a:solidFill>
                  <a:schemeClr val="tx1"/>
                </a:solidFill>
              </a:rPr>
              <a:t>.</a:t>
            </a:r>
          </a:p>
          <a:p>
            <a:pPr marL="533400" indent="-533400">
              <a:buFont typeface="Courier New" pitchFamily="49" charset="0"/>
              <a:buNone/>
              <a:tabLst>
                <a:tab pos="457200" algn="l"/>
              </a:tabLst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533400" indent="-533400">
              <a:tabLst>
                <a:tab pos="457200" algn="l"/>
              </a:tabLst>
            </a:pPr>
            <a:r>
              <a:rPr lang="en-US" dirty="0"/>
              <a:t>Substitute 2</a:t>
            </a:r>
            <a:r>
              <a:rPr lang="en-US" i="1" dirty="0"/>
              <a:t>a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+</a:t>
            </a:r>
            <a:r>
              <a:rPr lang="en-US" dirty="0"/>
              <a:t> 1 for </a:t>
            </a:r>
            <a:r>
              <a:rPr lang="en-US" i="1" dirty="0"/>
              <a:t>x</a:t>
            </a:r>
            <a:r>
              <a:rPr lang="en-US" dirty="0"/>
              <a:t> throughout the polynomial.</a:t>
            </a:r>
            <a:endParaRPr lang="en-US" b="1" i="0" dirty="0">
              <a:solidFill>
                <a:schemeClr val="tx1"/>
              </a:solidFill>
            </a:endParaRPr>
          </a:p>
          <a:p>
            <a:pPr marL="533400" indent="-533400">
              <a:buFont typeface="Courier New" pitchFamily="49" charset="0"/>
              <a:buNone/>
              <a:tabLst>
                <a:tab pos="457200" algn="l"/>
              </a:tabLst>
            </a:pP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5181600" y="4953000"/>
          <a:ext cx="9144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7677" imgH="793306" progId="Equation.DSMT4">
                  <p:embed/>
                </p:oleObj>
              </mc:Choice>
              <mc:Fallback>
                <p:oleObj name="Equation" r:id="rId2" imgW="457677" imgH="793306" progId="Equation.DSMT4">
                  <p:embed/>
                  <p:pic>
                    <p:nvPicPr>
                      <p:cNvPr id="0" name="Picture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4953000"/>
                        <a:ext cx="914400" cy="336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080291"/>
              </p:ext>
            </p:extLst>
          </p:nvPr>
        </p:nvGraphicFramePr>
        <p:xfrm>
          <a:off x="1003300" y="3759200"/>
          <a:ext cx="1295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79800" imgH="585000" progId="Equation.DSMT4">
                  <p:embed/>
                </p:oleObj>
              </mc:Choice>
              <mc:Fallback>
                <p:oleObj name="Equation" r:id="rId4" imgW="1279800" imgH="585000" progId="Equation.DSMT4">
                  <p:embed/>
                  <p:pic>
                    <p:nvPicPr>
                      <p:cNvPr id="0" name="Picture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3300" y="3759200"/>
                        <a:ext cx="12954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670759"/>
              </p:ext>
            </p:extLst>
          </p:nvPr>
        </p:nvGraphicFramePr>
        <p:xfrm>
          <a:off x="2393950" y="3759200"/>
          <a:ext cx="2146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30120" imgH="585000" progId="Equation.DSMT4">
                  <p:embed/>
                </p:oleObj>
              </mc:Choice>
              <mc:Fallback>
                <p:oleObj name="Equation" r:id="rId6" imgW="2130120" imgH="585000" progId="Equation.DSMT4">
                  <p:embed/>
                  <p:pic>
                    <p:nvPicPr>
                      <p:cNvPr id="0" name="Picture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3950" y="3759200"/>
                        <a:ext cx="2146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69438"/>
              </p:ext>
            </p:extLst>
          </p:nvPr>
        </p:nvGraphicFramePr>
        <p:xfrm>
          <a:off x="2394219" y="4476484"/>
          <a:ext cx="1968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68500" imgH="292100" progId="Equation.DSMT4">
                  <p:embed/>
                </p:oleObj>
              </mc:Choice>
              <mc:Fallback>
                <p:oleObj name="Equation" r:id="rId8" imgW="1968500" imgH="292100" progId="Equation.DSMT4">
                  <p:embed/>
                  <p:pic>
                    <p:nvPicPr>
                      <p:cNvPr id="0" name="Picture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4219" y="4476484"/>
                        <a:ext cx="1968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2482622"/>
              </p:ext>
            </p:extLst>
          </p:nvPr>
        </p:nvGraphicFramePr>
        <p:xfrm>
          <a:off x="2394219" y="5041900"/>
          <a:ext cx="1485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85900" imgH="292100" progId="Equation.DSMT4">
                  <p:embed/>
                </p:oleObj>
              </mc:Choice>
              <mc:Fallback>
                <p:oleObj name="Equation" r:id="rId10" imgW="1485900" imgH="292100" progId="Equation.DSMT4">
                  <p:embed/>
                  <p:pic>
                    <p:nvPicPr>
                      <p:cNvPr id="0" name="Picture 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4219" y="5041900"/>
                        <a:ext cx="1485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662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505301"/>
          </a:xfr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12700" indent="-12700" algn="just" eaLnBrk="0" hangingPunct="0"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A </a:t>
            </a:r>
            <a:r>
              <a:rPr lang="en-US" b="1" dirty="0">
                <a:solidFill>
                  <a:srgbClr val="C00000"/>
                </a:solidFill>
                <a:latin typeface="Calibri" pitchFamily="34" charset="0"/>
              </a:rPr>
              <a:t>monomial in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x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 is a term of the form</a:t>
            </a:r>
          </a:p>
          <a:p>
            <a:pPr marL="12700" indent="-12700" algn="ctr" eaLnBrk="0" hangingPunct="0">
              <a:tabLst>
                <a:tab pos="457200" algn="l"/>
              </a:tabLst>
            </a:pPr>
            <a:r>
              <a:rPr lang="en-US" b="1" i="1" dirty="0" err="1">
                <a:solidFill>
                  <a:srgbClr val="0000FF"/>
                </a:solidFill>
                <a:latin typeface="Calibri" pitchFamily="34" charset="0"/>
              </a:rPr>
              <a:t>kx</a:t>
            </a:r>
            <a:r>
              <a:rPr lang="en-US" b="1" i="1" baseline="30000" dirty="0" err="1">
                <a:solidFill>
                  <a:srgbClr val="0000FF"/>
                </a:solidFill>
                <a:latin typeface="Calibri" pitchFamily="34" charset="0"/>
              </a:rPr>
              <a:t>n</a:t>
            </a:r>
            <a:endParaRPr lang="en-US" b="1" i="1" baseline="30000" dirty="0">
              <a:solidFill>
                <a:srgbClr val="0000FF"/>
              </a:solidFill>
              <a:latin typeface="Calibri" pitchFamily="34" charset="0"/>
            </a:endParaRPr>
          </a:p>
          <a:p>
            <a:pPr marL="12700" indent="-12700" algn="just" eaLnBrk="0" hangingPunct="0"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where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k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is a real number and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n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is a whole number.</a:t>
            </a:r>
          </a:p>
          <a:p>
            <a:pPr marL="12700" indent="-12700" algn="just" eaLnBrk="0" hangingPunct="0">
              <a:tabLst>
                <a:tab pos="457200" algn="l"/>
              </a:tabLst>
            </a:pP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n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is called the </a:t>
            </a:r>
            <a:r>
              <a:rPr lang="en-US" b="1" dirty="0">
                <a:solidFill>
                  <a:srgbClr val="C00000"/>
                </a:solidFill>
                <a:latin typeface="Calibri" pitchFamily="34" charset="0"/>
              </a:rPr>
              <a:t>degree</a:t>
            </a:r>
            <a:r>
              <a:rPr lang="en-US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of the </a:t>
            </a:r>
            <a:r>
              <a:rPr lang="en-US" dirty="0">
                <a:solidFill>
                  <a:srgbClr val="000000"/>
                </a:solidFill>
              </a:rPr>
              <a:t>monomial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, and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k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is called the </a:t>
            </a:r>
            <a:r>
              <a:rPr lang="en-US" b="1" dirty="0">
                <a:solidFill>
                  <a:srgbClr val="C00000"/>
                </a:solidFill>
                <a:latin typeface="Calibri" pitchFamily="34" charset="0"/>
              </a:rPr>
              <a:t>coefficient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.</a:t>
            </a:r>
            <a:endParaRPr lang="en-US" dirty="0"/>
          </a:p>
        </p:txBody>
      </p:sp>
      <p:sp>
        <p:nvSpPr>
          <p:cNvPr id="5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Definition: Monomial</a:t>
            </a:r>
            <a:endParaRPr lang="en-US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708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Definition: Polynomial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5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3539430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12700" indent="-12700">
              <a:spcBef>
                <a:spcPct val="50000"/>
              </a:spcBef>
              <a:tabLst>
                <a:tab pos="457200" algn="l"/>
              </a:tabLst>
            </a:pPr>
            <a:r>
              <a:rPr lang="en-US" i="0" dirty="0">
                <a:solidFill>
                  <a:srgbClr val="000000"/>
                </a:solidFill>
              </a:rPr>
              <a:t>A </a:t>
            </a:r>
            <a:r>
              <a:rPr lang="en-US" b="1" i="0" dirty="0">
                <a:solidFill>
                  <a:srgbClr val="C00000"/>
                </a:solidFill>
              </a:rPr>
              <a:t>polynomial</a:t>
            </a:r>
            <a:r>
              <a:rPr lang="en-US" b="1" i="0" dirty="0">
                <a:solidFill>
                  <a:srgbClr val="0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is a monomial or the indicated sum </a:t>
            </a:r>
            <a:r>
              <a:rPr lang="en-US" dirty="0">
                <a:solidFill>
                  <a:srgbClr val="000000"/>
                </a:solidFill>
              </a:rPr>
              <a:t>and/or</a:t>
            </a:r>
            <a:r>
              <a:rPr lang="en-US" i="0" dirty="0">
                <a:solidFill>
                  <a:srgbClr val="000000"/>
                </a:solidFill>
              </a:rPr>
              <a:t> difference of monomials.</a:t>
            </a:r>
          </a:p>
          <a:p>
            <a:pPr marL="12700" indent="-12700">
              <a:spcBef>
                <a:spcPct val="50000"/>
              </a:spcBef>
              <a:tabLst>
                <a:tab pos="457200" algn="l"/>
              </a:tabLst>
            </a:pPr>
            <a:r>
              <a:rPr lang="en-US" i="0" dirty="0">
                <a:solidFill>
                  <a:srgbClr val="000000"/>
                </a:solidFill>
              </a:rPr>
              <a:t>The </a:t>
            </a:r>
            <a:r>
              <a:rPr lang="en-US" b="1" i="0" dirty="0">
                <a:solidFill>
                  <a:srgbClr val="C00000"/>
                </a:solidFill>
              </a:rPr>
              <a:t>degree of a polynomial </a:t>
            </a:r>
            <a:r>
              <a:rPr lang="en-US" i="0" dirty="0">
                <a:solidFill>
                  <a:srgbClr val="000000"/>
                </a:solidFill>
              </a:rPr>
              <a:t>is the largest of the degrees of its terms </a:t>
            </a:r>
            <a:r>
              <a:rPr lang="en-US" dirty="0">
                <a:solidFill>
                  <a:srgbClr val="000000"/>
                </a:solidFill>
              </a:rPr>
              <a:t>after like terms have been combined.</a:t>
            </a:r>
            <a:endParaRPr lang="en-US" i="0" dirty="0">
              <a:solidFill>
                <a:srgbClr val="000000"/>
              </a:solidFill>
            </a:endParaRPr>
          </a:p>
          <a:p>
            <a:pPr marL="12700" indent="-12700">
              <a:spcBef>
                <a:spcPct val="50000"/>
              </a:spcBef>
              <a:buFont typeface="Courier New" pitchFamily="49" charset="0"/>
              <a:buNone/>
              <a:tabLst>
                <a:tab pos="457200" algn="l"/>
              </a:tabLst>
            </a:pPr>
            <a:r>
              <a:rPr lang="en-US" i="0" dirty="0">
                <a:solidFill>
                  <a:srgbClr val="000000"/>
                </a:solidFill>
              </a:rPr>
              <a:t>The coefficient of the term of largest degree is called the </a:t>
            </a:r>
            <a:r>
              <a:rPr lang="en-US" b="1" i="0" dirty="0">
                <a:solidFill>
                  <a:srgbClr val="C00000"/>
                </a:solidFill>
              </a:rPr>
              <a:t>leading coefficient</a:t>
            </a:r>
            <a:r>
              <a:rPr lang="en-US" i="0" dirty="0">
                <a:solidFill>
                  <a:srgbClr val="000000"/>
                </a:solidFill>
              </a:rPr>
              <a:t>.</a:t>
            </a:r>
            <a:r>
              <a:rPr lang="en-US" dirty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01551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Definition: Special Terminology for Polynomials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5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056495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marL="12700" indent="-12700" algn="just" defTabSz="863600">
              <a:buFont typeface="Courier New" pitchFamily="49" charset="0"/>
              <a:buNone/>
              <a:tabLst>
                <a:tab pos="1708150" algn="l"/>
                <a:tab pos="5943600" algn="l"/>
              </a:tabLst>
            </a:pPr>
            <a:r>
              <a:rPr lang="en-US" b="1" i="0" dirty="0">
                <a:solidFill>
                  <a:srgbClr val="000000"/>
                </a:solidFill>
              </a:rPr>
              <a:t>Term 	Definition 	Examples</a:t>
            </a:r>
          </a:p>
          <a:p>
            <a:pPr marL="12700" indent="-12700" algn="just" defTabSz="863600">
              <a:buFont typeface="Courier New" pitchFamily="49" charset="0"/>
              <a:buNone/>
              <a:tabLst>
                <a:tab pos="1708150" algn="l"/>
                <a:tab pos="5943600" algn="l"/>
              </a:tabLst>
            </a:pPr>
            <a:r>
              <a:rPr lang="en-US" b="1" i="0" dirty="0">
                <a:solidFill>
                  <a:srgbClr val="C00000"/>
                </a:solidFill>
              </a:rPr>
              <a:t>Monomial:	</a:t>
            </a:r>
            <a:r>
              <a:rPr lang="en-US" i="0" dirty="0">
                <a:solidFill>
                  <a:srgbClr val="000000"/>
                </a:solidFill>
              </a:rPr>
              <a:t>polynomial with one term	</a:t>
            </a:r>
            <a:r>
              <a:rPr lang="en-US" i="0" dirty="0">
                <a:solidFill>
                  <a:srgbClr val="000000"/>
                </a:solidFill>
                <a:latin typeface="Symbol" pitchFamily="18" charset="2"/>
              </a:rPr>
              <a:t>-</a:t>
            </a:r>
            <a:r>
              <a:rPr lang="en-US" i="0" dirty="0">
                <a:solidFill>
                  <a:srgbClr val="000000"/>
                </a:solidFill>
              </a:rPr>
              <a:t>2</a:t>
            </a:r>
            <a:r>
              <a:rPr lang="en-US" i="1" dirty="0">
                <a:solidFill>
                  <a:srgbClr val="000000"/>
                </a:solidFill>
              </a:rPr>
              <a:t>x</a:t>
            </a:r>
            <a:r>
              <a:rPr lang="en-US" i="0" baseline="30000" dirty="0">
                <a:solidFill>
                  <a:srgbClr val="000000"/>
                </a:solidFill>
              </a:rPr>
              <a:t>3</a:t>
            </a:r>
            <a:r>
              <a:rPr lang="en-US" i="0" dirty="0">
                <a:solidFill>
                  <a:srgbClr val="000000"/>
                </a:solidFill>
              </a:rPr>
              <a:t> and 4</a:t>
            </a:r>
            <a:r>
              <a:rPr lang="en-US" i="1" dirty="0">
                <a:solidFill>
                  <a:srgbClr val="000000"/>
                </a:solidFill>
              </a:rPr>
              <a:t>a</a:t>
            </a:r>
            <a:r>
              <a:rPr lang="en-US" i="0" baseline="30000" dirty="0">
                <a:solidFill>
                  <a:srgbClr val="000000"/>
                </a:solidFill>
              </a:rPr>
              <a:t>5</a:t>
            </a:r>
            <a:endParaRPr lang="en-US" i="0" dirty="0">
              <a:solidFill>
                <a:srgbClr val="000000"/>
              </a:solidFill>
            </a:endParaRPr>
          </a:p>
          <a:p>
            <a:pPr marL="12700" indent="-12700" algn="just" defTabSz="863600">
              <a:tabLst>
                <a:tab pos="1708150" algn="l"/>
                <a:tab pos="5943600" algn="l"/>
              </a:tabLst>
            </a:pPr>
            <a:r>
              <a:rPr lang="en-US" b="1" i="0" dirty="0">
                <a:solidFill>
                  <a:srgbClr val="C00000"/>
                </a:solidFill>
              </a:rPr>
              <a:t>Binomial:</a:t>
            </a:r>
            <a:r>
              <a:rPr lang="en-US" b="1" i="0" dirty="0">
                <a:solidFill>
                  <a:srgbClr val="000000"/>
                </a:solidFill>
              </a:rPr>
              <a:t>	</a:t>
            </a:r>
            <a:r>
              <a:rPr lang="en-US" i="0" dirty="0">
                <a:solidFill>
                  <a:srgbClr val="000000"/>
                </a:solidFill>
              </a:rPr>
              <a:t>polynomial with two terms	3</a:t>
            </a:r>
            <a:r>
              <a:rPr lang="en-US" i="1" dirty="0">
                <a:solidFill>
                  <a:srgbClr val="000000"/>
                </a:solidFill>
              </a:rPr>
              <a:t>x </a:t>
            </a:r>
            <a:r>
              <a:rPr lang="en-US" i="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i="1" dirty="0">
                <a:solidFill>
                  <a:srgbClr val="0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5 </a:t>
            </a:r>
            <a:r>
              <a:rPr lang="en-US" dirty="0">
                <a:solidFill>
                  <a:srgbClr val="000000"/>
                </a:solidFill>
              </a:rPr>
              <a:t>and</a:t>
            </a:r>
          </a:p>
          <a:p>
            <a:pPr marL="755650" lvl="1" indent="-12700" algn="just" defTabSz="863600">
              <a:buFont typeface="Courier New" pitchFamily="49" charset="0"/>
              <a:buNone/>
              <a:tabLst>
                <a:tab pos="5943600" algn="l"/>
              </a:tabLst>
            </a:pPr>
            <a:r>
              <a:rPr lang="en-US" i="1" dirty="0">
                <a:solidFill>
                  <a:srgbClr val="000000"/>
                </a:solidFill>
              </a:rPr>
              <a:t>		a</a:t>
            </a:r>
            <a:r>
              <a:rPr lang="en-US" i="0" baseline="30000" dirty="0">
                <a:solidFill>
                  <a:srgbClr val="000000"/>
                </a:solidFill>
              </a:rPr>
              <a:t>2 </a:t>
            </a:r>
            <a:r>
              <a:rPr lang="en-US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i="0" dirty="0">
                <a:solidFill>
                  <a:srgbClr val="000000"/>
                </a:solidFill>
              </a:rPr>
              <a:t> 3</a:t>
            </a:r>
            <a:r>
              <a:rPr lang="en-US" i="1" dirty="0">
                <a:solidFill>
                  <a:srgbClr val="000000"/>
                </a:solidFill>
              </a:rPr>
              <a:t>a</a:t>
            </a:r>
          </a:p>
          <a:p>
            <a:pPr marL="12700" indent="-12700" algn="just" defTabSz="863600">
              <a:tabLst>
                <a:tab pos="1708150" algn="l"/>
                <a:tab pos="5943600" algn="l"/>
              </a:tabLst>
            </a:pPr>
            <a:r>
              <a:rPr lang="en-US" b="1" i="0" dirty="0">
                <a:solidFill>
                  <a:srgbClr val="C00000"/>
                </a:solidFill>
              </a:rPr>
              <a:t>Trinomial:</a:t>
            </a:r>
            <a:r>
              <a:rPr lang="en-US" b="1" i="0" dirty="0">
                <a:solidFill>
                  <a:srgbClr val="000000"/>
                </a:solidFill>
              </a:rPr>
              <a:t>	</a:t>
            </a:r>
            <a:r>
              <a:rPr lang="en-US" i="0" dirty="0">
                <a:solidFill>
                  <a:srgbClr val="000000"/>
                </a:solidFill>
              </a:rPr>
              <a:t>polynomial with three terms	</a:t>
            </a:r>
            <a:r>
              <a:rPr lang="en-US" i="1" dirty="0">
                <a:solidFill>
                  <a:srgbClr val="000000"/>
                </a:solidFill>
              </a:rPr>
              <a:t>x</a:t>
            </a:r>
            <a:r>
              <a:rPr lang="en-US" i="0" baseline="30000" dirty="0">
                <a:solidFill>
                  <a:srgbClr val="000000"/>
                </a:solidFill>
              </a:rPr>
              <a:t>2 </a:t>
            </a:r>
            <a:r>
              <a:rPr lang="en-US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i="0" dirty="0">
                <a:solidFill>
                  <a:srgbClr val="000000"/>
                </a:solidFill>
              </a:rPr>
              <a:t> 6</a:t>
            </a:r>
            <a:r>
              <a:rPr lang="en-US" i="1" dirty="0">
                <a:solidFill>
                  <a:srgbClr val="000000"/>
                </a:solidFill>
              </a:rPr>
              <a:t>x </a:t>
            </a:r>
            <a:r>
              <a:rPr lang="en-US" i="0" dirty="0">
                <a:solidFill>
                  <a:srgbClr val="000000"/>
                </a:solidFill>
                <a:latin typeface="Symbol" pitchFamily="18" charset="2"/>
              </a:rPr>
              <a:t>-</a:t>
            </a:r>
            <a:r>
              <a:rPr lang="en-US" i="0" dirty="0">
                <a:solidFill>
                  <a:srgbClr val="000000"/>
                </a:solidFill>
              </a:rPr>
              <a:t>7 and</a:t>
            </a:r>
          </a:p>
          <a:p>
            <a:pPr marL="12700" indent="-12700" algn="just" defTabSz="863600">
              <a:tabLst>
                <a:tab pos="1708150" algn="l"/>
                <a:tab pos="5943600" algn="l"/>
              </a:tabLst>
            </a:pPr>
            <a:r>
              <a:rPr lang="en-US" i="1" dirty="0">
                <a:solidFill>
                  <a:srgbClr val="000000"/>
                </a:solidFill>
              </a:rPr>
              <a:t>			a</a:t>
            </a:r>
            <a:r>
              <a:rPr lang="en-US" i="0" baseline="30000" dirty="0">
                <a:solidFill>
                  <a:srgbClr val="000000"/>
                </a:solidFill>
              </a:rPr>
              <a:t>3 </a:t>
            </a:r>
            <a:r>
              <a:rPr lang="en-US" i="0" dirty="0">
                <a:solidFill>
                  <a:srgbClr val="000000"/>
                </a:solidFill>
                <a:latin typeface="Symbol" pitchFamily="18" charset="2"/>
              </a:rPr>
              <a:t>-</a:t>
            </a:r>
            <a:r>
              <a:rPr lang="en-US" i="1" dirty="0">
                <a:solidFill>
                  <a:srgbClr val="0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8</a:t>
            </a:r>
            <a:r>
              <a:rPr lang="en-US" i="1" dirty="0">
                <a:solidFill>
                  <a:srgbClr val="000000"/>
                </a:solidFill>
              </a:rPr>
              <a:t>a</a:t>
            </a:r>
            <a:r>
              <a:rPr lang="en-US" i="0" baseline="30000" dirty="0">
                <a:solidFill>
                  <a:srgbClr val="000000"/>
                </a:solidFill>
              </a:rPr>
              <a:t>2 </a:t>
            </a:r>
            <a:r>
              <a:rPr lang="en-US" i="0" dirty="0">
                <a:solidFill>
                  <a:srgbClr val="000000"/>
                </a:solidFill>
                <a:latin typeface="Symbol" charset="2"/>
                <a:cs typeface="Symbol" charset="2"/>
              </a:rPr>
              <a:t>+</a:t>
            </a:r>
            <a:r>
              <a:rPr lang="en-US" i="1" dirty="0">
                <a:solidFill>
                  <a:srgbClr val="0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12</a:t>
            </a:r>
            <a:r>
              <a:rPr lang="en-US" i="1" dirty="0">
                <a:solidFill>
                  <a:srgbClr val="000000"/>
                </a:solidFill>
              </a:rPr>
              <a:t>a</a:t>
            </a:r>
          </a:p>
          <a:p>
            <a:pPr marL="12700" indent="-12700" defTabSz="863600">
              <a:buFont typeface="Courier New" pitchFamily="49" charset="0"/>
              <a:buNone/>
              <a:tabLst>
                <a:tab pos="1714500" algn="l"/>
                <a:tab pos="5943600" algn="l"/>
              </a:tabLst>
            </a:pPr>
            <a:r>
              <a:rPr lang="en-US" i="0" dirty="0">
                <a:solidFill>
                  <a:srgbClr val="000000"/>
                </a:solidFill>
              </a:rPr>
              <a:t>Polynomials with four or more terms are simply referred to as </a:t>
            </a:r>
            <a:r>
              <a:rPr lang="en-US" b="1" i="0" dirty="0">
                <a:solidFill>
                  <a:srgbClr val="C00000"/>
                </a:solidFill>
              </a:rPr>
              <a:t>polynomials</a:t>
            </a:r>
            <a:r>
              <a:rPr lang="en-US" i="0" dirty="0">
                <a:solidFill>
                  <a:srgbClr val="000000"/>
                </a:solidFill>
              </a:rPr>
              <a:t>.</a:t>
            </a:r>
            <a:r>
              <a:rPr lang="en-US" dirty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0748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Simplifying Polynomials </a:t>
            </a:r>
          </a:p>
        </p:txBody>
      </p:sp>
      <p:sp>
        <p:nvSpPr>
          <p:cNvPr id="5" name="Rectangle 3"/>
          <p:cNvSpPr>
            <a:spLocks noGrp="1"/>
          </p:cNvSpPr>
          <p:nvPr>
            <p:ph idx="1"/>
          </p:nvPr>
        </p:nvSpPr>
        <p:spPr>
          <a:xfrm>
            <a:off x="457200" y="1097280"/>
            <a:ext cx="8229600" cy="48320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dirty="0"/>
              <a:t>Simplify each polynomial by combining </a:t>
            </a:r>
            <a:r>
              <a:rPr lang="en-US" b="1" dirty="0"/>
              <a:t>like terms</a:t>
            </a:r>
            <a:r>
              <a:rPr lang="en-US" dirty="0"/>
              <a:t>. Write the polynomials in</a:t>
            </a:r>
            <a:r>
              <a:rPr lang="en-US" i="0" dirty="0">
                <a:solidFill>
                  <a:schemeClr val="tx1"/>
                </a:solidFill>
              </a:rPr>
              <a:t> </a:t>
            </a:r>
            <a:r>
              <a:rPr lang="en-US" dirty="0"/>
              <a:t>descending order and state the degree and type of each polynomial.</a:t>
            </a:r>
            <a:endParaRPr lang="en-US" i="0" dirty="0">
              <a:solidFill>
                <a:schemeClr val="tx1"/>
              </a:solidFill>
            </a:endParaRPr>
          </a:p>
          <a:p>
            <a:pPr marL="514350" indent="-514350">
              <a:spcBef>
                <a:spcPct val="50000"/>
              </a:spcBef>
              <a:buFont typeface="+mj-lt"/>
              <a:buAutoNum type="alphaLcPeriod"/>
            </a:pP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514350" indent="-514350">
              <a:spcBef>
                <a:spcPct val="50000"/>
              </a:spcBef>
              <a:buFont typeface="+mj-lt"/>
              <a:buAutoNum type="alphaLcPeriod"/>
            </a:pP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514350" indent="-514350">
              <a:spcBef>
                <a:spcPct val="50000"/>
              </a:spcBef>
              <a:buFont typeface="+mj-lt"/>
              <a:buAutoNum type="alphaLcPeriod"/>
            </a:pP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50000"/>
              </a:spcBef>
              <a:buFont typeface="+mj-lt"/>
              <a:buAutoNum type="alphaLcPeriod"/>
            </a:pP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514350" indent="-514350">
              <a:spcBef>
                <a:spcPct val="50000"/>
              </a:spcBef>
              <a:buFont typeface="+mj-lt"/>
              <a:buAutoNum type="alphaLcPeriod"/>
            </a:pP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6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411593"/>
              </p:ext>
            </p:extLst>
          </p:nvPr>
        </p:nvGraphicFramePr>
        <p:xfrm>
          <a:off x="963516" y="2662448"/>
          <a:ext cx="1308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07880" imgH="380880" progId="Equation.DSMT4">
                  <p:embed/>
                </p:oleObj>
              </mc:Choice>
              <mc:Fallback>
                <p:oleObj name="Equation" r:id="rId2" imgW="1307880" imgH="380880" progId="Equation.DSMT4">
                  <p:embed/>
                  <p:pic>
                    <p:nvPicPr>
                      <p:cNvPr id="0" name="Picture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3516" y="2662448"/>
                        <a:ext cx="13081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575026"/>
              </p:ext>
            </p:extLst>
          </p:nvPr>
        </p:nvGraphicFramePr>
        <p:xfrm>
          <a:off x="957741" y="3296492"/>
          <a:ext cx="20399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31840" imgH="380880" progId="Equation.DSMT4">
                  <p:embed/>
                </p:oleObj>
              </mc:Choice>
              <mc:Fallback>
                <p:oleObj name="Equation" r:id="rId4" imgW="2031840" imgH="380880" progId="Equation.DSMT4">
                  <p:embed/>
                  <p:pic>
                    <p:nvPicPr>
                      <p:cNvPr id="0" name="Picture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7741" y="3296492"/>
                        <a:ext cx="2039937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020608"/>
              </p:ext>
            </p:extLst>
          </p:nvPr>
        </p:nvGraphicFramePr>
        <p:xfrm>
          <a:off x="966156" y="3805448"/>
          <a:ext cx="2501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01640" imgH="838080" progId="Equation.DSMT4">
                  <p:embed/>
                </p:oleObj>
              </mc:Choice>
              <mc:Fallback>
                <p:oleObj name="Equation" r:id="rId6" imgW="2501640" imgH="838080" progId="Equation.DSMT4">
                  <p:embed/>
                  <p:pic>
                    <p:nvPicPr>
                      <p:cNvPr id="0" name="Picture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156" y="3805448"/>
                        <a:ext cx="25019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062773"/>
              </p:ext>
            </p:extLst>
          </p:nvPr>
        </p:nvGraphicFramePr>
        <p:xfrm>
          <a:off x="973348" y="4702596"/>
          <a:ext cx="2298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98600" imgH="380880" progId="Equation.DSMT4">
                  <p:embed/>
                </p:oleObj>
              </mc:Choice>
              <mc:Fallback>
                <p:oleObj name="Equation" r:id="rId8" imgW="2298600" imgH="380880" progId="Equation.DSMT4">
                  <p:embed/>
                  <p:pic>
                    <p:nvPicPr>
                      <p:cNvPr id="0" name="Picture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348" y="4702596"/>
                        <a:ext cx="22987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234803"/>
              </p:ext>
            </p:extLst>
          </p:nvPr>
        </p:nvGraphicFramePr>
        <p:xfrm>
          <a:off x="947470" y="5422900"/>
          <a:ext cx="22621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73040" imgH="444240" progId="Equation.DSMT4">
                  <p:embed/>
                </p:oleObj>
              </mc:Choice>
              <mc:Fallback>
                <p:oleObj name="Equation" r:id="rId10" imgW="2273040" imgH="444240" progId="Equation.DSMT4">
                  <p:embed/>
                  <p:pic>
                    <p:nvPicPr>
                      <p:cNvPr id="0" name="Picture 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7470" y="5422900"/>
                        <a:ext cx="2262187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290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Simplifying Polynomials (cont.)</a:t>
            </a: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482600" y="1274056"/>
            <a:ext cx="8229600" cy="439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  <a:buFont typeface="Courier New" pitchFamily="49" charset="0"/>
              <a:buNone/>
            </a:pPr>
            <a:r>
              <a:rPr lang="en-US" sz="2800" b="1" dirty="0">
                <a:latin typeface="Calibri" pitchFamily="34" charset="0"/>
              </a:rPr>
              <a:t>Solution</a:t>
            </a:r>
          </a:p>
          <a:p>
            <a:pPr marL="514350" indent="-514350" eaLnBrk="0" hangingPunct="0">
              <a:lnSpc>
                <a:spcPct val="150000"/>
              </a:lnSpc>
              <a:spcBef>
                <a:spcPct val="20000"/>
              </a:spcBef>
              <a:buFont typeface="+mj-lt"/>
              <a:buAutoNum type="alphaLcPeriod"/>
            </a:pPr>
            <a:r>
              <a:rPr lang="en-US" sz="2800" dirty="0">
                <a:latin typeface="Calibri" pitchFamily="34" charset="0"/>
              </a:rPr>
              <a:t> </a:t>
            </a:r>
          </a:p>
          <a:p>
            <a:pPr marL="514350" indent="-514350" eaLnBrk="0" hangingPunct="0">
              <a:spcBef>
                <a:spcPct val="20000"/>
              </a:spcBef>
              <a:buFont typeface="+mj-lt"/>
              <a:buAutoNum type="alphaLcPeriod"/>
            </a:pPr>
            <a:r>
              <a:rPr lang="en-US" sz="2800" dirty="0">
                <a:latin typeface="Calibri" pitchFamily="34" charset="0"/>
              </a:rPr>
              <a:t> </a:t>
            </a:r>
          </a:p>
          <a:p>
            <a:pPr marL="514350" indent="-514350" eaLnBrk="0" hangingPunct="0">
              <a:spcBef>
                <a:spcPts val="2300"/>
              </a:spcBef>
              <a:buFont typeface="+mj-lt"/>
              <a:buAutoNum type="alphaLcPeriod"/>
            </a:pPr>
            <a:r>
              <a:rPr lang="en-US" sz="2800" dirty="0">
                <a:latin typeface="Calibri" pitchFamily="34" charset="0"/>
              </a:rPr>
              <a:t> </a:t>
            </a:r>
          </a:p>
          <a:p>
            <a:pPr marL="514350" indent="-514350" eaLnBrk="0" hangingPunct="0">
              <a:lnSpc>
                <a:spcPct val="200000"/>
              </a:lnSpc>
              <a:spcBef>
                <a:spcPct val="20000"/>
              </a:spcBef>
              <a:buFont typeface="+mj-lt"/>
              <a:buAutoNum type="alphaLcPeriod"/>
            </a:pPr>
            <a:r>
              <a:rPr lang="en-US" sz="2800" dirty="0">
                <a:latin typeface="Calibri" pitchFamily="34" charset="0"/>
              </a:rPr>
              <a:t> </a:t>
            </a:r>
          </a:p>
          <a:p>
            <a:pPr marL="514350" indent="-514350" eaLnBrk="0" hangingPunct="0">
              <a:spcBef>
                <a:spcPct val="20000"/>
              </a:spcBef>
              <a:buFont typeface="+mj-lt"/>
              <a:buAutoNum type="alphaLcPeriod"/>
              <a:tabLst>
                <a:tab pos="533400" algn="l"/>
              </a:tabLst>
            </a:pPr>
            <a:r>
              <a:rPr lang="en-US" sz="2800" dirty="0"/>
              <a:t>This expression is </a:t>
            </a:r>
            <a:r>
              <a:rPr lang="en-US" sz="2800" dirty="0">
                <a:solidFill>
                  <a:srgbClr val="FF0008"/>
                </a:solidFill>
              </a:rPr>
              <a:t>not a polynomial</a:t>
            </a:r>
            <a:r>
              <a:rPr lang="en-US" sz="2800" dirty="0"/>
              <a:t> since </a:t>
            </a:r>
            <a:r>
              <a:rPr lang="en-US" sz="2800" i="1" dirty="0"/>
              <a:t>y </a:t>
            </a:r>
            <a:r>
              <a:rPr lang="en-US" sz="2800" dirty="0"/>
              <a:t>has a 	negative exponent.</a:t>
            </a:r>
          </a:p>
        </p:txBody>
      </p:sp>
      <p:graphicFrame>
        <p:nvGraphicFramePr>
          <p:cNvPr id="6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001877"/>
              </p:ext>
            </p:extLst>
          </p:nvPr>
        </p:nvGraphicFramePr>
        <p:xfrm>
          <a:off x="1081088" y="3118062"/>
          <a:ext cx="250031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01900" imgH="838200" progId="Equation.DSMT4">
                  <p:embed/>
                </p:oleObj>
              </mc:Choice>
              <mc:Fallback>
                <p:oleObj name="Equation" r:id="rId2" imgW="2501900" imgH="838200" progId="Equation.DSMT4">
                  <p:embed/>
                  <p:pic>
                    <p:nvPicPr>
                      <p:cNvPr id="0" name="Picture 2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3118062"/>
                        <a:ext cx="2500312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996082"/>
              </p:ext>
            </p:extLst>
          </p:nvPr>
        </p:nvGraphicFramePr>
        <p:xfrm>
          <a:off x="3143519" y="2490768"/>
          <a:ext cx="1612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99840" imgH="393120" progId="Equation.DSMT4">
                  <p:embed/>
                </p:oleObj>
              </mc:Choice>
              <mc:Fallback>
                <p:oleObj name="Equation" r:id="rId4" imgW="1599840" imgH="393120" progId="Equation.DSMT4">
                  <p:embed/>
                  <p:pic>
                    <p:nvPicPr>
                      <p:cNvPr id="0" name="Picture 2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519" y="2490768"/>
                        <a:ext cx="16129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207595"/>
              </p:ext>
            </p:extLst>
          </p:nvPr>
        </p:nvGraphicFramePr>
        <p:xfrm>
          <a:off x="1085850" y="2511846"/>
          <a:ext cx="1981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65600" imgH="393120" progId="Equation.DSMT4">
                  <p:embed/>
                </p:oleObj>
              </mc:Choice>
              <mc:Fallback>
                <p:oleObj name="Equation" r:id="rId6" imgW="1965600" imgH="393120" progId="Equation.DSMT4">
                  <p:embed/>
                  <p:pic>
                    <p:nvPicPr>
                      <p:cNvPr id="0" name="Picture 2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850" y="2511846"/>
                        <a:ext cx="19812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910463"/>
              </p:ext>
            </p:extLst>
          </p:nvPr>
        </p:nvGraphicFramePr>
        <p:xfrm>
          <a:off x="3657600" y="3086578"/>
          <a:ext cx="2273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58280" imgH="886680" progId="Equation.DSMT4">
                  <p:embed/>
                </p:oleObj>
              </mc:Choice>
              <mc:Fallback>
                <p:oleObj name="Equation" r:id="rId8" imgW="2258280" imgH="886680" progId="Equation.DSMT4">
                  <p:embed/>
                  <p:pic>
                    <p:nvPicPr>
                      <p:cNvPr id="0" name="Picture 2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086578"/>
                        <a:ext cx="22733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733684"/>
              </p:ext>
            </p:extLst>
          </p:nvPr>
        </p:nvGraphicFramePr>
        <p:xfrm>
          <a:off x="1066800" y="1968040"/>
          <a:ext cx="1308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08100" imgH="381000" progId="Equation.DSMT4">
                  <p:embed/>
                </p:oleObj>
              </mc:Choice>
              <mc:Fallback>
                <p:oleObj name="Equation" r:id="rId10" imgW="1308100" imgH="381000" progId="Equation.DSMT4">
                  <p:embed/>
                  <p:pic>
                    <p:nvPicPr>
                      <p:cNvPr id="0" name="Picture 2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968040"/>
                        <a:ext cx="13081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4012331"/>
              </p:ext>
            </p:extLst>
          </p:nvPr>
        </p:nvGraphicFramePr>
        <p:xfrm>
          <a:off x="2425700" y="1968040"/>
          <a:ext cx="1524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24000" imgH="482600" progId="Equation.DSMT4">
                  <p:embed/>
                </p:oleObj>
              </mc:Choice>
              <mc:Fallback>
                <p:oleObj name="Equation" r:id="rId12" imgW="1524000" imgH="482600" progId="Equation.DSMT4">
                  <p:embed/>
                  <p:pic>
                    <p:nvPicPr>
                      <p:cNvPr id="0" name="Picture 2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5700" y="1968040"/>
                        <a:ext cx="1524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888143"/>
              </p:ext>
            </p:extLst>
          </p:nvPr>
        </p:nvGraphicFramePr>
        <p:xfrm>
          <a:off x="4027927" y="1936024"/>
          <a:ext cx="939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23400" imgH="393120" progId="Equation.DSMT4">
                  <p:embed/>
                </p:oleObj>
              </mc:Choice>
              <mc:Fallback>
                <p:oleObj name="Equation" r:id="rId14" imgW="923400" imgH="393120" progId="Equation.DSMT4">
                  <p:embed/>
                  <p:pic>
                    <p:nvPicPr>
                      <p:cNvPr id="0" name="Picture 2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7927" y="1936024"/>
                        <a:ext cx="9398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322587"/>
              </p:ext>
            </p:extLst>
          </p:nvPr>
        </p:nvGraphicFramePr>
        <p:xfrm>
          <a:off x="1087706" y="4071670"/>
          <a:ext cx="22971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298700" imgH="381000" progId="Equation.DSMT4">
                  <p:embed/>
                </p:oleObj>
              </mc:Choice>
              <mc:Fallback>
                <p:oleObj name="Equation" r:id="rId16" imgW="2298700" imgH="381000" progId="Equation.DSMT4">
                  <p:embed/>
                  <p:pic>
                    <p:nvPicPr>
                      <p:cNvPr id="0" name="Picture 2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7706" y="4071670"/>
                        <a:ext cx="2297113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773886"/>
              </p:ext>
            </p:extLst>
          </p:nvPr>
        </p:nvGraphicFramePr>
        <p:xfrm>
          <a:off x="3461019" y="4167718"/>
          <a:ext cx="1282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70800" imgH="264960" progId="Equation.DSMT4">
                  <p:embed/>
                </p:oleObj>
              </mc:Choice>
              <mc:Fallback>
                <p:oleObj name="Equation" r:id="rId18" imgW="1270800" imgH="264960" progId="Equation.DSMT4">
                  <p:embed/>
                  <p:pic>
                    <p:nvPicPr>
                      <p:cNvPr id="0" name="Picture 2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1019" y="4167718"/>
                        <a:ext cx="1282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7060132"/>
              </p:ext>
            </p:extLst>
          </p:nvPr>
        </p:nvGraphicFramePr>
        <p:xfrm>
          <a:off x="6172200" y="2074652"/>
          <a:ext cx="2413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04440" imgH="264960" progId="Equation.DSMT4">
                  <p:embed/>
                </p:oleObj>
              </mc:Choice>
              <mc:Fallback>
                <p:oleObj name="Equation" r:id="rId20" imgW="2404440" imgH="264960" progId="Equation.DSMT4">
                  <p:embed/>
                  <p:pic>
                    <p:nvPicPr>
                      <p:cNvPr id="0" name="Picture 2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2074652"/>
                        <a:ext cx="24130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4873343"/>
              </p:ext>
            </p:extLst>
          </p:nvPr>
        </p:nvGraphicFramePr>
        <p:xfrm>
          <a:off x="6172200" y="2642556"/>
          <a:ext cx="2273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258280" imgH="264960" progId="Equation.DSMT4">
                  <p:embed/>
                </p:oleObj>
              </mc:Choice>
              <mc:Fallback>
                <p:oleObj name="Equation" r:id="rId22" imgW="2258280" imgH="264960" progId="Equation.DSMT4">
                  <p:embed/>
                  <p:pic>
                    <p:nvPicPr>
                      <p:cNvPr id="0" name="Picture 2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2642556"/>
                        <a:ext cx="2273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685463"/>
              </p:ext>
            </p:extLst>
          </p:nvPr>
        </p:nvGraphicFramePr>
        <p:xfrm>
          <a:off x="6172200" y="3429000"/>
          <a:ext cx="2514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504880" imgH="264960" progId="Equation.DSMT4">
                  <p:embed/>
                </p:oleObj>
              </mc:Choice>
              <mc:Fallback>
                <p:oleObj name="Equation" r:id="rId24" imgW="2504880" imgH="264960" progId="Equation.DSMT4">
                  <p:embed/>
                  <p:pic>
                    <p:nvPicPr>
                      <p:cNvPr id="0" name="Picture 2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3429000"/>
                        <a:ext cx="25146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942348"/>
              </p:ext>
            </p:extLst>
          </p:nvPr>
        </p:nvGraphicFramePr>
        <p:xfrm>
          <a:off x="6189663" y="4165122"/>
          <a:ext cx="2146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130120" imgH="264960" progId="Equation.DSMT4">
                  <p:embed/>
                </p:oleObj>
              </mc:Choice>
              <mc:Fallback>
                <p:oleObj name="Equation" r:id="rId26" imgW="2130120" imgH="264960" progId="Equation.DSMT4">
                  <p:embed/>
                  <p:pic>
                    <p:nvPicPr>
                      <p:cNvPr id="0" name="Picture 2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9663" y="4165122"/>
                        <a:ext cx="2146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400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Completion Example 2: Simplifying Polynomials</a:t>
            </a:r>
          </a:p>
        </p:txBody>
      </p:sp>
      <p:sp>
        <p:nvSpPr>
          <p:cNvPr id="5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/>
          <a:lstStyle/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Simplify the polynomial, then state the degree and type of the polynomial.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528364"/>
              </p:ext>
            </p:extLst>
          </p:nvPr>
        </p:nvGraphicFramePr>
        <p:xfrm>
          <a:off x="3276600" y="1747838"/>
          <a:ext cx="28940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95480" imgH="380880" progId="Equation.DSMT4">
                  <p:embed/>
                </p:oleObj>
              </mc:Choice>
              <mc:Fallback>
                <p:oleObj name="Equation" r:id="rId2" imgW="2895480" imgH="380880" progId="Equation.DSMT4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747838"/>
                        <a:ext cx="2894013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794168"/>
              </p:ext>
            </p:extLst>
          </p:nvPr>
        </p:nvGraphicFramePr>
        <p:xfrm>
          <a:off x="668338" y="2914650"/>
          <a:ext cx="60769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58000" imgH="431640" progId="Equation.DSMT4">
                  <p:embed/>
                </p:oleObj>
              </mc:Choice>
              <mc:Fallback>
                <p:oleObj name="Equation" r:id="rId4" imgW="6858000" imgH="431640" progId="Equation.DSMT4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338" y="2914650"/>
                        <a:ext cx="6076950" cy="431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429000" y="2876814"/>
            <a:ext cx="6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Symbol" charset="2"/>
                <a:cs typeface="Symbol" charset="2"/>
              </a:rPr>
              <a:t>-</a:t>
            </a:r>
            <a:r>
              <a:rPr lang="en-US" sz="2800" dirty="0">
                <a:solidFill>
                  <a:srgbClr val="FF0000"/>
                </a:solidFill>
              </a:rPr>
              <a:t>2</a:t>
            </a:r>
            <a:endParaRPr lang="en-US" sz="2800" baseline="30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290578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4</a:t>
            </a:r>
            <a:endParaRPr lang="en-US" sz="2800" baseline="30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38800" y="2876814"/>
            <a:ext cx="1326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second</a:t>
            </a:r>
            <a:endParaRPr lang="en-US" sz="2800" baseline="30000" dirty="0">
              <a:solidFill>
                <a:srgbClr val="FF0000"/>
              </a:solidFill>
            </a:endParaRPr>
          </a:p>
        </p:txBody>
      </p:sp>
      <p:graphicFrame>
        <p:nvGraphicFramePr>
          <p:cNvPr id="4138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343603"/>
              </p:ext>
            </p:extLst>
          </p:nvPr>
        </p:nvGraphicFramePr>
        <p:xfrm>
          <a:off x="6783388" y="3031639"/>
          <a:ext cx="1828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28800" imgH="279360" progId="Equation.DSMT4">
                  <p:embed/>
                </p:oleObj>
              </mc:Choice>
              <mc:Fallback>
                <p:oleObj name="Equation" r:id="rId6" imgW="1828800" imgH="279360" progId="Equation.DSMT4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3388" y="3031639"/>
                        <a:ext cx="1828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35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3: Evaluating Polynomials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57200" y="1981200"/>
            <a:ext cx="82296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latin typeface="Calibri" pitchFamily="34" charset="0"/>
              </a:rPr>
              <a:t>Solution</a:t>
            </a:r>
          </a:p>
          <a:p>
            <a:pPr>
              <a:spcBef>
                <a:spcPct val="50000"/>
              </a:spcBef>
            </a:pPr>
            <a:r>
              <a:rPr lang="en-US" sz="2800" dirty="0"/>
              <a:t>Substitute </a:t>
            </a:r>
            <a:r>
              <a:rPr lang="en-US" sz="2800" dirty="0">
                <a:solidFill>
                  <a:srgbClr val="FF0000"/>
                </a:solidFill>
              </a:rPr>
              <a:t>3</a:t>
            </a:r>
            <a:r>
              <a:rPr lang="en-US" sz="2800" dirty="0"/>
              <a:t> for </a:t>
            </a:r>
            <a:r>
              <a:rPr lang="en-US" sz="2800" i="1" dirty="0"/>
              <a:t>x</a:t>
            </a:r>
            <a:r>
              <a:rPr lang="en-US" sz="2800" dirty="0"/>
              <a:t> throughout the polynomial.</a:t>
            </a:r>
            <a:endParaRPr lang="en-US" sz="2800" b="1" dirty="0">
              <a:latin typeface="Calibri" pitchFamily="34" charset="0"/>
            </a:endParaRPr>
          </a:p>
        </p:txBody>
      </p:sp>
      <p:graphicFrame>
        <p:nvGraphicFramePr>
          <p:cNvPr id="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870555"/>
              </p:ext>
            </p:extLst>
          </p:nvPr>
        </p:nvGraphicFramePr>
        <p:xfrm>
          <a:off x="3169968" y="3640138"/>
          <a:ext cx="3251200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236400" imgH="685440" progId="Equation.DSMT4">
                  <p:embed/>
                </p:oleObj>
              </mc:Choice>
              <mc:Fallback>
                <p:oleObj name="Equation" r:id="rId2" imgW="3236400" imgH="685440" progId="Equation.DSMT4">
                  <p:embed/>
                  <p:pic>
                    <p:nvPicPr>
                      <p:cNvPr id="0" name="Picture 1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9968" y="3640138"/>
                        <a:ext cx="3251200" cy="695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228667"/>
              </p:ext>
            </p:extLst>
          </p:nvPr>
        </p:nvGraphicFramePr>
        <p:xfrm>
          <a:off x="2636845" y="3130550"/>
          <a:ext cx="33782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64560" imgH="585000" progId="Equation.DSMT4">
                  <p:embed/>
                </p:oleObj>
              </mc:Choice>
              <mc:Fallback>
                <p:oleObj name="Equation" r:id="rId4" imgW="3364560" imgH="585000" progId="Equation.DSMT4">
                  <p:embed/>
                  <p:pic>
                    <p:nvPicPr>
                      <p:cNvPr id="0" name="Picture 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6845" y="3130550"/>
                        <a:ext cx="33782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292420"/>
              </p:ext>
            </p:extLst>
          </p:nvPr>
        </p:nvGraphicFramePr>
        <p:xfrm>
          <a:off x="3856612" y="4406107"/>
          <a:ext cx="2235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35200" imgH="469900" progId="Equation.DSMT4">
                  <p:embed/>
                </p:oleObj>
              </mc:Choice>
              <mc:Fallback>
                <p:oleObj name="Equation" r:id="rId6" imgW="2235200" imgH="469900" progId="Equation.DSMT4">
                  <p:embed/>
                  <p:pic>
                    <p:nvPicPr>
                      <p:cNvPr id="0" name="Picture 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6612" y="4406107"/>
                        <a:ext cx="22352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70225"/>
              </p:ext>
            </p:extLst>
          </p:nvPr>
        </p:nvGraphicFramePr>
        <p:xfrm>
          <a:off x="3856612" y="5079604"/>
          <a:ext cx="1955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55800" imgH="292100" progId="Equation.DSMT4">
                  <p:embed/>
                </p:oleObj>
              </mc:Choice>
              <mc:Fallback>
                <p:oleObj name="Equation" r:id="rId8" imgW="1955800" imgH="292100" progId="Equation.DSMT4">
                  <p:embed/>
                  <p:pic>
                    <p:nvPicPr>
                      <p:cNvPr id="0" name="Picture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6612" y="5079604"/>
                        <a:ext cx="19558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5637628"/>
              </p:ext>
            </p:extLst>
          </p:nvPr>
        </p:nvGraphicFramePr>
        <p:xfrm>
          <a:off x="3856612" y="5575300"/>
          <a:ext cx="660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60113" imgH="291973" progId="Equation.DSMT4">
                  <p:embed/>
                </p:oleObj>
              </mc:Choice>
              <mc:Fallback>
                <p:oleObj name="Equation" r:id="rId10" imgW="660113" imgH="291973" progId="Equation.DSMT4">
                  <p:embed/>
                  <p:pic>
                    <p:nvPicPr>
                      <p:cNvPr id="0" name="Picture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6612" y="5575300"/>
                        <a:ext cx="6604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4766337"/>
              </p:ext>
            </p:extLst>
          </p:nvPr>
        </p:nvGraphicFramePr>
        <p:xfrm>
          <a:off x="533399" y="1338263"/>
          <a:ext cx="7391401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378200" imgH="585000" progId="Equation.DSMT4">
                  <p:embed/>
                </p:oleObj>
              </mc:Choice>
              <mc:Fallback>
                <p:oleObj name="Equation" r:id="rId12" imgW="7378200" imgH="585000" progId="Equation.DSMT4">
                  <p:embed/>
                  <p:pic>
                    <p:nvPicPr>
                      <p:cNvPr id="0" name="Picture 1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399" y="1338263"/>
                        <a:ext cx="7391401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890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</a:t>
            </a:r>
            <a:r>
              <a:rPr lang="en-US" dirty="0"/>
              <a:t>Evaluating Polynomials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5" name="Rectangle 3"/>
          <p:cNvSpPr txBox="1">
            <a:spLocks/>
          </p:cNvSpPr>
          <p:nvPr/>
        </p:nvSpPr>
        <p:spPr>
          <a:xfrm>
            <a:off x="441120" y="1735779"/>
            <a:ext cx="8153400" cy="523220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sz="2800" b="1" dirty="0"/>
              <a:t>Solution</a:t>
            </a:r>
            <a:endParaRPr lang="en-US" sz="2800" dirty="0"/>
          </a:p>
        </p:txBody>
      </p:sp>
      <p:graphicFrame>
        <p:nvGraphicFramePr>
          <p:cNvPr id="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951309"/>
              </p:ext>
            </p:extLst>
          </p:nvPr>
        </p:nvGraphicFramePr>
        <p:xfrm>
          <a:off x="482600" y="1290638"/>
          <a:ext cx="8113713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102520" imgH="507960" progId="Equation.DSMT4">
                  <p:embed/>
                </p:oleObj>
              </mc:Choice>
              <mc:Fallback>
                <p:oleObj name="Equation" r:id="rId2" imgW="8102520" imgH="507960" progId="Equation.DSMT4">
                  <p:embed/>
                  <p:pic>
                    <p:nvPicPr>
                      <p:cNvPr id="0" name="Picture 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1290638"/>
                        <a:ext cx="8113713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204889"/>
              </p:ext>
            </p:extLst>
          </p:nvPr>
        </p:nvGraphicFramePr>
        <p:xfrm>
          <a:off x="893054" y="3200400"/>
          <a:ext cx="47498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735800" imgH="685440" progId="Equation.DSMT4">
                  <p:embed/>
                </p:oleObj>
              </mc:Choice>
              <mc:Fallback>
                <p:oleObj name="Equation" r:id="rId4" imgW="4735800" imgH="685440" progId="Equation.DSMT4">
                  <p:embed/>
                  <p:pic>
                    <p:nvPicPr>
                      <p:cNvPr id="0" name="Picture 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3054" y="3200400"/>
                        <a:ext cx="47498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02499"/>
              </p:ext>
            </p:extLst>
          </p:nvPr>
        </p:nvGraphicFramePr>
        <p:xfrm>
          <a:off x="441325" y="2254250"/>
          <a:ext cx="6565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565680" imgH="495000" progId="Equation.DSMT4">
                  <p:embed/>
                </p:oleObj>
              </mc:Choice>
              <mc:Fallback>
                <p:oleObj name="Equation" r:id="rId6" imgW="6565680" imgH="495000" progId="Equation.DSMT4">
                  <p:embed/>
                  <p:pic>
                    <p:nvPicPr>
                      <p:cNvPr id="0" name="Picture 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2254250"/>
                        <a:ext cx="65659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5706843"/>
              </p:ext>
            </p:extLst>
          </p:nvPr>
        </p:nvGraphicFramePr>
        <p:xfrm>
          <a:off x="1778000" y="4050768"/>
          <a:ext cx="3251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251200" imgH="469900" progId="Equation.DSMT4">
                  <p:embed/>
                </p:oleObj>
              </mc:Choice>
              <mc:Fallback>
                <p:oleObj name="Equation" r:id="rId8" imgW="3251200" imgH="469900" progId="Equation.DSMT4">
                  <p:embed/>
                  <p:pic>
                    <p:nvPicPr>
                      <p:cNvPr id="0" name="Picture 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0" y="4050768"/>
                        <a:ext cx="32512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1159279"/>
              </p:ext>
            </p:extLst>
          </p:nvPr>
        </p:nvGraphicFramePr>
        <p:xfrm>
          <a:off x="1778000" y="4850868"/>
          <a:ext cx="2349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349500" imgH="292100" progId="Equation.DSMT4">
                  <p:embed/>
                </p:oleObj>
              </mc:Choice>
              <mc:Fallback>
                <p:oleObj name="Equation" r:id="rId10" imgW="2349500" imgH="292100" progId="Equation.DSMT4">
                  <p:embed/>
                  <p:pic>
                    <p:nvPicPr>
                      <p:cNvPr id="0" name="Picture 1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0" y="4850868"/>
                        <a:ext cx="2349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887637"/>
              </p:ext>
            </p:extLst>
          </p:nvPr>
        </p:nvGraphicFramePr>
        <p:xfrm>
          <a:off x="1778000" y="5473168"/>
          <a:ext cx="863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63225" imgH="279279" progId="Equation.DSMT4">
                  <p:embed/>
                </p:oleObj>
              </mc:Choice>
              <mc:Fallback>
                <p:oleObj name="Equation" r:id="rId12" imgW="863225" imgH="279279" progId="Equation.DSMT4">
                  <p:embed/>
                  <p:pic>
                    <p:nvPicPr>
                      <p:cNvPr id="0" name="Picture 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0" y="5473168"/>
                        <a:ext cx="8636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026502"/>
              </p:ext>
            </p:extLst>
          </p:nvPr>
        </p:nvGraphicFramePr>
        <p:xfrm>
          <a:off x="5835381" y="3352800"/>
          <a:ext cx="28702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861640" imgH="576000" progId="Equation.DSMT4">
                  <p:embed/>
                </p:oleObj>
              </mc:Choice>
              <mc:Fallback>
                <p:oleObj name="Equation" r:id="rId14" imgW="2861640" imgH="576000" progId="Equation.DSMT4">
                  <p:embed/>
                  <p:pic>
                    <p:nvPicPr>
                      <p:cNvPr id="0" name="Picture 1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5381" y="3352800"/>
                        <a:ext cx="28702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>
            <a:extLst>
              <a:ext uri="{FF2B5EF4-FFF2-40B4-BE49-F238E27FC236}">
                <a16:creationId xmlns:a16="http://schemas.microsoft.com/office/drawing/2014/main" id="{F2B7D740-EA49-E96B-F671-0ED95EE2D8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318265"/>
              </p:ext>
            </p:extLst>
          </p:nvPr>
        </p:nvGraphicFramePr>
        <p:xfrm>
          <a:off x="7048500" y="2315683"/>
          <a:ext cx="800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99920" imgH="304560" progId="Equation.DSMT4">
                  <p:embed/>
                </p:oleObj>
              </mc:Choice>
              <mc:Fallback>
                <p:oleObj name="Equation" r:id="rId16" imgW="799920" imgH="304560" progId="Equation.DSMT4">
                  <p:embed/>
                  <p:pic>
                    <p:nvPicPr>
                      <p:cNvPr id="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8500" y="2315683"/>
                        <a:ext cx="8001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>
            <a:extLst>
              <a:ext uri="{FF2B5EF4-FFF2-40B4-BE49-F238E27FC236}">
                <a16:creationId xmlns:a16="http://schemas.microsoft.com/office/drawing/2014/main" id="{3DAD84F9-BBE5-4E6B-23B0-2672997630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936413"/>
              </p:ext>
            </p:extLst>
          </p:nvPr>
        </p:nvGraphicFramePr>
        <p:xfrm>
          <a:off x="457200" y="2742352"/>
          <a:ext cx="1346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46040" imgH="380880" progId="Equation.DSMT4">
                  <p:embed/>
                </p:oleObj>
              </mc:Choice>
              <mc:Fallback>
                <p:oleObj name="Equation" r:id="rId18" imgW="1346040" imgH="380880" progId="Equation.DSMT4">
                  <p:embed/>
                  <p:pic>
                    <p:nvPicPr>
                      <p:cNvPr id="2" name="Object 5">
                        <a:extLst>
                          <a:ext uri="{FF2B5EF4-FFF2-40B4-BE49-F238E27FC236}">
                            <a16:creationId xmlns:a16="http://schemas.microsoft.com/office/drawing/2014/main" id="{F2B7D740-EA49-E96B-F671-0ED95EE2D8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742352"/>
                        <a:ext cx="1346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814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7C35045E9A749BE72BEEA1A150D0C" ma:contentTypeVersion="12" ma:contentTypeDescription="Create a new document." ma:contentTypeScope="" ma:versionID="633a2773a9f76dfd71188a0563b3e502">
  <xsd:schema xmlns:xsd="http://www.w3.org/2001/XMLSchema" xmlns:xs="http://www.w3.org/2001/XMLSchema" xmlns:p="http://schemas.microsoft.com/office/2006/metadata/properties" xmlns:ns2="06d9c582-05c2-476b-83d2-72ab8b1380b2" xmlns:ns3="fdab59f7-c3a7-48e5-acd8-618ce834776e" targetNamespace="http://schemas.microsoft.com/office/2006/metadata/properties" ma:root="true" ma:fieldsID="923767ee85a3fd3d8ff712a3e992742a" ns2:_="" ns3:_="">
    <xsd:import namespace="06d9c582-05c2-476b-83d2-72ab8b1380b2"/>
    <xsd:import namespace="fdab59f7-c3a7-48e5-acd8-618ce83477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9c582-05c2-476b-83d2-72ab8b1380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d033b2a-f064-4877-9db0-61a81d710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b59f7-c3a7-48e5-acd8-618ce834776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c102bf4-6fae-482a-8201-639cb6b5c521}" ma:internalName="TaxCatchAll" ma:showField="CatchAllData" ma:web="fdab59f7-c3a7-48e5-acd8-618ce83477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ab59f7-c3a7-48e5-acd8-618ce834776e" xsi:nil="true"/>
    <lcf76f155ced4ddcb4097134ff3c332f xmlns="06d9c582-05c2-476b-83d2-72ab8b1380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72C0F7F-F3EB-45AC-9842-A7E7C633178F}"/>
</file>

<file path=customXml/itemProps2.xml><?xml version="1.0" encoding="utf-8"?>
<ds:datastoreItem xmlns:ds="http://schemas.openxmlformats.org/officeDocument/2006/customXml" ds:itemID="{65293CEB-2CA9-4004-BEF6-8616981D3C82}"/>
</file>

<file path=customXml/itemProps3.xml><?xml version="1.0" encoding="utf-8"?>
<ds:datastoreItem xmlns:ds="http://schemas.openxmlformats.org/officeDocument/2006/customXml" ds:itemID="{3819EE4C-7AA3-4BCC-82D7-4F2EBF4D6921}"/>
</file>

<file path=docProps/app.xml><?xml version="1.0" encoding="utf-8"?>
<Properties xmlns="http://schemas.openxmlformats.org/officeDocument/2006/extended-properties" xmlns:vt="http://schemas.openxmlformats.org/officeDocument/2006/docPropsVTypes">
  <TotalTime>1320</TotalTime>
  <Words>340</Words>
  <Application>Microsoft Office PowerPoint</Application>
  <PresentationFormat>On-screen Show (4:3)</PresentationFormat>
  <Paragraphs>56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Courier New</vt:lpstr>
      <vt:lpstr>Symbol</vt:lpstr>
      <vt:lpstr>Office Theme</vt:lpstr>
      <vt:lpstr>Equation</vt:lpstr>
      <vt:lpstr>Section 7.4</vt:lpstr>
      <vt:lpstr>Definition: Monomial</vt:lpstr>
      <vt:lpstr>Definition: Polynomial</vt:lpstr>
      <vt:lpstr>Definition: Special Terminology for Polynomials</vt:lpstr>
      <vt:lpstr>Example 1: Simplifying Polynomials </vt:lpstr>
      <vt:lpstr>Example 1: Simplifying Polynomials (cont.)</vt:lpstr>
      <vt:lpstr>Completion Example 2: Simplifying Polynomials</vt:lpstr>
      <vt:lpstr>Example 3: Evaluating Polynomials</vt:lpstr>
      <vt:lpstr>Example 4: Evaluating Polynomials</vt:lpstr>
      <vt:lpstr>Completion Example 5: Evaluating Polynomials</vt:lpstr>
      <vt:lpstr>Example 6: Evaluating Polynomials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Algebra, 7th Edition</dc:title>
  <dc:creator>Hawkes Learning</dc:creator>
  <cp:lastModifiedBy>Rebecca Johnson</cp:lastModifiedBy>
  <cp:revision>175</cp:revision>
  <dcterms:created xsi:type="dcterms:W3CDTF">2013-04-26T14:43:13Z</dcterms:created>
  <dcterms:modified xsi:type="dcterms:W3CDTF">2024-08-12T19:29:00Z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0x010100B327C35045E9A749BE72BEEA1A150D0C</vt:lpwstr>
  </property>
  <property fmtid="{D5CDD505-2E9C-101B-9397-08002B2CF9AE}" pid="3" name="Order">
    <vt:r8>100</vt:r8>
  </property>
</Properties>
</file>